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8" r:id="rId2"/>
    <p:sldId id="568" r:id="rId3"/>
    <p:sldId id="657" r:id="rId4"/>
    <p:sldId id="461" r:id="rId5"/>
    <p:sldId id="638" r:id="rId6"/>
    <p:sldId id="637" r:id="rId7"/>
    <p:sldId id="639" r:id="rId8"/>
    <p:sldId id="610" r:id="rId9"/>
    <p:sldId id="601" r:id="rId10"/>
    <p:sldId id="640" r:id="rId11"/>
    <p:sldId id="641" r:id="rId12"/>
    <p:sldId id="566" r:id="rId13"/>
    <p:sldId id="645" r:id="rId14"/>
    <p:sldId id="607" r:id="rId15"/>
    <p:sldId id="634" r:id="rId16"/>
    <p:sldId id="603" r:id="rId17"/>
    <p:sldId id="608" r:id="rId18"/>
    <p:sldId id="609" r:id="rId19"/>
    <p:sldId id="606" r:id="rId20"/>
    <p:sldId id="611" r:id="rId21"/>
    <p:sldId id="612" r:id="rId22"/>
    <p:sldId id="658" r:id="rId23"/>
    <p:sldId id="583" r:id="rId24"/>
    <p:sldId id="613" r:id="rId25"/>
    <p:sldId id="614" r:id="rId26"/>
    <p:sldId id="295" r:id="rId27"/>
    <p:sldId id="615" r:id="rId28"/>
    <p:sldId id="616" r:id="rId29"/>
    <p:sldId id="617" r:id="rId30"/>
    <p:sldId id="619" r:id="rId31"/>
    <p:sldId id="625" r:id="rId32"/>
    <p:sldId id="649" r:id="rId33"/>
    <p:sldId id="626" r:id="rId34"/>
    <p:sldId id="627" r:id="rId35"/>
    <p:sldId id="652" r:id="rId36"/>
    <p:sldId id="656" r:id="rId37"/>
    <p:sldId id="655" r:id="rId38"/>
    <p:sldId id="654" r:id="rId39"/>
    <p:sldId id="660" r:id="rId40"/>
    <p:sldId id="635" r:id="rId41"/>
    <p:sldId id="643" r:id="rId42"/>
    <p:sldId id="633" r:id="rId43"/>
    <p:sldId id="297" r:id="rId44"/>
    <p:sldId id="644" r:id="rId45"/>
    <p:sldId id="291" r:id="rId46"/>
    <p:sldId id="659" r:id="rId47"/>
    <p:sldId id="646" r:id="rId48"/>
    <p:sldId id="647" r:id="rId49"/>
    <p:sldId id="651" r:id="rId50"/>
  </p:sldIdLst>
  <p:sldSz cx="9144000" cy="6858000" type="screen4x3"/>
  <p:notesSz cx="6881813" cy="9167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9"/>
    <p:restoredTop sz="94646"/>
  </p:normalViewPr>
  <p:slideViewPr>
    <p:cSldViewPr>
      <p:cViewPr varScale="1">
        <p:scale>
          <a:sx n="104" d="100"/>
          <a:sy n="104" d="100"/>
        </p:scale>
        <p:origin x="976" y="192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andrinesagan:MISSIONS:Tallinn-21-25Aou&#770;t2018:Tartu-21-24%20Aou&#770;t2018:Speech:internalisation-GAG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andrinesagan:MISSIONS:Tallinn-21-25Aou&#770;t2018:Tartu-21-24%20Aou&#770;t2018:Speech:internalisation-GAG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andrinesagan:MISSIONS:Tallinn-21-25Aou&#770;t2018:Tartu-21-24%20Aou&#770;t2018:Speech:internalisation-GAG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37°C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Feuil1!$D$3:$D$6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1</c:v>
                  </c:pt>
                  <c:pt idx="2">
                    <c:v>0.2</c:v>
                  </c:pt>
                  <c:pt idx="3">
                    <c:v>1</c:v>
                  </c:pt>
                </c:numCache>
              </c:numRef>
            </c:plus>
            <c:minus>
              <c:numRef>
                <c:f>Feuil1!$D$3:$D$6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1</c:v>
                  </c:pt>
                  <c:pt idx="2">
                    <c:v>0.2</c:v>
                  </c:pt>
                  <c:pt idx="3">
                    <c:v>1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cat>
            <c:strRef>
              <c:f>Feuil1!$A$3:$A$6</c:f>
              <c:strCache>
                <c:ptCount val="4"/>
                <c:pt idx="0">
                  <c:v>Penetratin</c:v>
                </c:pt>
                <c:pt idx="1">
                  <c:v>R9</c:v>
                </c:pt>
                <c:pt idx="2">
                  <c:v>Tat</c:v>
                </c:pt>
                <c:pt idx="3">
                  <c:v>RW9</c:v>
                </c:pt>
              </c:strCache>
            </c:strRef>
          </c:cat>
          <c:val>
            <c:numRef>
              <c:f>Feuil1!$B$3:$B$6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0.8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C5-6943-9C61-9A25B0325970}"/>
            </c:ext>
          </c:extLst>
        </c:ser>
        <c:ser>
          <c:idx val="1"/>
          <c:order val="1"/>
          <c:tx>
            <c:strRef>
              <c:f>Feuil1!$C$2</c:f>
              <c:strCache>
                <c:ptCount val="1"/>
                <c:pt idx="0">
                  <c:v>4°C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Feuil1!$E$3:$E$6</c:f>
                <c:numCache>
                  <c:formatCode>General</c:formatCode>
                  <c:ptCount val="4"/>
                  <c:pt idx="0">
                    <c:v>0.2</c:v>
                  </c:pt>
                  <c:pt idx="1">
                    <c:v>0.8</c:v>
                  </c:pt>
                  <c:pt idx="2">
                    <c:v>0.3</c:v>
                  </c:pt>
                  <c:pt idx="3">
                    <c:v>0.5</c:v>
                  </c:pt>
                </c:numCache>
              </c:numRef>
            </c:plus>
            <c:minus>
              <c:numRef>
                <c:f>Feuil1!$E$3:$E$6</c:f>
                <c:numCache>
                  <c:formatCode>General</c:formatCode>
                  <c:ptCount val="4"/>
                  <c:pt idx="0">
                    <c:v>0.2</c:v>
                  </c:pt>
                  <c:pt idx="1">
                    <c:v>0.8</c:v>
                  </c:pt>
                  <c:pt idx="2">
                    <c:v>0.3</c:v>
                  </c:pt>
                  <c:pt idx="3">
                    <c:v>0.5</c:v>
                  </c:pt>
                </c:numCache>
              </c:numRef>
            </c:minus>
          </c:errBars>
          <c:cat>
            <c:strRef>
              <c:f>Feuil1!$A$3:$A$6</c:f>
              <c:strCache>
                <c:ptCount val="4"/>
                <c:pt idx="0">
                  <c:v>Penetratin</c:v>
                </c:pt>
                <c:pt idx="1">
                  <c:v>R9</c:v>
                </c:pt>
                <c:pt idx="2">
                  <c:v>Tat</c:v>
                </c:pt>
                <c:pt idx="3">
                  <c:v>RW9</c:v>
                </c:pt>
              </c:strCache>
            </c:strRef>
          </c:cat>
          <c:val>
            <c:numRef>
              <c:f>Feuil1!$C$3:$C$6</c:f>
              <c:numCache>
                <c:formatCode>General</c:formatCode>
                <c:ptCount val="4"/>
                <c:pt idx="0">
                  <c:v>0.8</c:v>
                </c:pt>
                <c:pt idx="1">
                  <c:v>4</c:v>
                </c:pt>
                <c:pt idx="2">
                  <c:v>0.5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C5-6943-9C61-9A25B0325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57949800"/>
        <c:axId val="-1181564104"/>
      </c:barChart>
      <c:catAx>
        <c:axId val="-1257949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latin typeface="Times New Roman"/>
              </a:defRPr>
            </a:pPr>
            <a:endParaRPr lang="fr-FR"/>
          </a:p>
        </c:txPr>
        <c:crossAx val="-1181564104"/>
        <c:crosses val="autoZero"/>
        <c:auto val="1"/>
        <c:lblAlgn val="ctr"/>
        <c:lblOffset val="100"/>
        <c:noMultiLvlLbl val="0"/>
      </c:catAx>
      <c:valAx>
        <c:axId val="-1181564104"/>
        <c:scaling>
          <c:orientation val="minMax"/>
          <c:max val="9.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latin typeface="Times New Roman"/>
              </a:defRPr>
            </a:pPr>
            <a:endParaRPr lang="fr-FR"/>
          </a:p>
        </c:txPr>
        <c:crossAx val="-1257949800"/>
        <c:crosses val="autoZero"/>
        <c:crossBetween val="between"/>
        <c:minorUnit val="0.5"/>
      </c:valAx>
    </c:plotArea>
    <c:legend>
      <c:legendPos val="r"/>
      <c:layout>
        <c:manualLayout>
          <c:xMode val="edge"/>
          <c:yMode val="edge"/>
          <c:x val="0.452820866141732"/>
          <c:y val="9.2208734324876002E-2"/>
          <c:w val="0.12617038495188099"/>
          <c:h val="0.195853018372703"/>
        </c:manualLayout>
      </c:layout>
      <c:overlay val="0"/>
      <c:txPr>
        <a:bodyPr/>
        <a:lstStyle/>
        <a:p>
          <a:pPr>
            <a:defRPr sz="1200" b="1">
              <a:latin typeface="Times New Roman"/>
              <a:cs typeface="Times New Roman"/>
            </a:defRPr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37°C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Feuil1!$D$3:$D$6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1</c:v>
                  </c:pt>
                  <c:pt idx="2">
                    <c:v>0.2</c:v>
                  </c:pt>
                  <c:pt idx="3">
                    <c:v>1</c:v>
                  </c:pt>
                </c:numCache>
              </c:numRef>
            </c:plus>
            <c:minus>
              <c:numRef>
                <c:f>Feuil1!$D$3:$D$6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1</c:v>
                  </c:pt>
                  <c:pt idx="2">
                    <c:v>0.2</c:v>
                  </c:pt>
                  <c:pt idx="3">
                    <c:v>1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cat>
            <c:strRef>
              <c:f>Feuil1!$A$3:$A$6</c:f>
              <c:strCache>
                <c:ptCount val="4"/>
                <c:pt idx="0">
                  <c:v>Penetratin</c:v>
                </c:pt>
                <c:pt idx="1">
                  <c:v>R9</c:v>
                </c:pt>
                <c:pt idx="2">
                  <c:v>Tat</c:v>
                </c:pt>
                <c:pt idx="3">
                  <c:v>RW9</c:v>
                </c:pt>
              </c:strCache>
            </c:strRef>
          </c:cat>
          <c:val>
            <c:numRef>
              <c:f>Feuil1!$B$3:$B$6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0.8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A9-AF4F-8549-18A8CB788331}"/>
            </c:ext>
          </c:extLst>
        </c:ser>
        <c:ser>
          <c:idx val="1"/>
          <c:order val="1"/>
          <c:tx>
            <c:strRef>
              <c:f>Feuil1!$C$2</c:f>
              <c:strCache>
                <c:ptCount val="1"/>
                <c:pt idx="0">
                  <c:v>4°C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Feuil1!$E$3:$E$6</c:f>
                <c:numCache>
                  <c:formatCode>General</c:formatCode>
                  <c:ptCount val="4"/>
                  <c:pt idx="0">
                    <c:v>0.2</c:v>
                  </c:pt>
                  <c:pt idx="1">
                    <c:v>0.8</c:v>
                  </c:pt>
                  <c:pt idx="2">
                    <c:v>0.3</c:v>
                  </c:pt>
                  <c:pt idx="3">
                    <c:v>0.5</c:v>
                  </c:pt>
                </c:numCache>
              </c:numRef>
            </c:plus>
            <c:minus>
              <c:numRef>
                <c:f>Feuil1!$E$3:$E$6</c:f>
                <c:numCache>
                  <c:formatCode>General</c:formatCode>
                  <c:ptCount val="4"/>
                  <c:pt idx="0">
                    <c:v>0.2</c:v>
                  </c:pt>
                  <c:pt idx="1">
                    <c:v>0.8</c:v>
                  </c:pt>
                  <c:pt idx="2">
                    <c:v>0.3</c:v>
                  </c:pt>
                  <c:pt idx="3">
                    <c:v>0.5</c:v>
                  </c:pt>
                </c:numCache>
              </c:numRef>
            </c:minus>
          </c:errBars>
          <c:cat>
            <c:strRef>
              <c:f>Feuil1!$A$3:$A$6</c:f>
              <c:strCache>
                <c:ptCount val="4"/>
                <c:pt idx="0">
                  <c:v>Penetratin</c:v>
                </c:pt>
                <c:pt idx="1">
                  <c:v>R9</c:v>
                </c:pt>
                <c:pt idx="2">
                  <c:v>Tat</c:v>
                </c:pt>
                <c:pt idx="3">
                  <c:v>RW9</c:v>
                </c:pt>
              </c:strCache>
            </c:strRef>
          </c:cat>
          <c:val>
            <c:numRef>
              <c:f>Feuil1!$C$3:$C$6</c:f>
              <c:numCache>
                <c:formatCode>General</c:formatCode>
                <c:ptCount val="4"/>
                <c:pt idx="0">
                  <c:v>0.8</c:v>
                </c:pt>
                <c:pt idx="1">
                  <c:v>4</c:v>
                </c:pt>
                <c:pt idx="2">
                  <c:v>0.5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A9-AF4F-8549-18A8CB788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85266360"/>
        <c:axId val="-2060780744"/>
      </c:barChart>
      <c:catAx>
        <c:axId val="-1985266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latin typeface="Times New Roman"/>
              </a:defRPr>
            </a:pPr>
            <a:endParaRPr lang="fr-FR"/>
          </a:p>
        </c:txPr>
        <c:crossAx val="-2060780744"/>
        <c:crosses val="autoZero"/>
        <c:auto val="1"/>
        <c:lblAlgn val="ctr"/>
        <c:lblOffset val="100"/>
        <c:noMultiLvlLbl val="0"/>
      </c:catAx>
      <c:valAx>
        <c:axId val="-2060780744"/>
        <c:scaling>
          <c:orientation val="minMax"/>
          <c:max val="9.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latin typeface="Times New Roman"/>
              </a:defRPr>
            </a:pPr>
            <a:endParaRPr lang="fr-FR"/>
          </a:p>
        </c:txPr>
        <c:crossAx val="-1985266360"/>
        <c:crosses val="autoZero"/>
        <c:crossBetween val="between"/>
        <c:minorUnit val="0.5"/>
      </c:valAx>
    </c:plotArea>
    <c:legend>
      <c:legendPos val="r"/>
      <c:layout>
        <c:manualLayout>
          <c:xMode val="edge"/>
          <c:yMode val="edge"/>
          <c:x val="0.452820866141732"/>
          <c:y val="9.2208734324876002E-2"/>
          <c:w val="0.12617038495188099"/>
          <c:h val="0.195853018372703"/>
        </c:manualLayout>
      </c:layout>
      <c:overlay val="0"/>
      <c:txPr>
        <a:bodyPr/>
        <a:lstStyle/>
        <a:p>
          <a:pPr>
            <a:defRPr sz="1200" b="1">
              <a:latin typeface="Times New Roman"/>
              <a:cs typeface="Times New Roman"/>
            </a:defRPr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37°C</c:v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Feuil1!$D$11:$D$14</c:f>
                <c:numCache>
                  <c:formatCode>General</c:formatCode>
                  <c:ptCount val="4"/>
                  <c:pt idx="0">
                    <c:v>0.3</c:v>
                  </c:pt>
                  <c:pt idx="1">
                    <c:v>0.5</c:v>
                  </c:pt>
                  <c:pt idx="2">
                    <c:v>0.2</c:v>
                  </c:pt>
                  <c:pt idx="3">
                    <c:v>0.3</c:v>
                  </c:pt>
                </c:numCache>
              </c:numRef>
            </c:plus>
            <c:minus>
              <c:numRef>
                <c:f>Feuil1!$D$11:$D$14</c:f>
                <c:numCache>
                  <c:formatCode>General</c:formatCode>
                  <c:ptCount val="4"/>
                  <c:pt idx="0">
                    <c:v>0.3</c:v>
                  </c:pt>
                  <c:pt idx="1">
                    <c:v>0.5</c:v>
                  </c:pt>
                  <c:pt idx="2">
                    <c:v>0.2</c:v>
                  </c:pt>
                  <c:pt idx="3">
                    <c:v>0.3</c:v>
                  </c:pt>
                </c:numCache>
              </c:numRef>
            </c:minus>
          </c:errBars>
          <c:cat>
            <c:strRef>
              <c:f>Feuil1!$A$11:$A$14</c:f>
              <c:strCache>
                <c:ptCount val="4"/>
                <c:pt idx="0">
                  <c:v>Penetratin</c:v>
                </c:pt>
                <c:pt idx="1">
                  <c:v>R9</c:v>
                </c:pt>
                <c:pt idx="2">
                  <c:v>Tat</c:v>
                </c:pt>
                <c:pt idx="3">
                  <c:v>RW9</c:v>
                </c:pt>
              </c:strCache>
            </c:strRef>
          </c:cat>
          <c:val>
            <c:numRef>
              <c:f>Feuil1!$B$11:$B$14</c:f>
              <c:numCache>
                <c:formatCode>General</c:formatCode>
                <c:ptCount val="4"/>
                <c:pt idx="0">
                  <c:v>1</c:v>
                </c:pt>
                <c:pt idx="1">
                  <c:v>2.8</c:v>
                </c:pt>
                <c:pt idx="2">
                  <c:v>0.5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44-4D4B-931C-B83CCEE96615}"/>
            </c:ext>
          </c:extLst>
        </c:ser>
        <c:ser>
          <c:idx val="1"/>
          <c:order val="1"/>
          <c:tx>
            <c:v>4°C</c:v>
          </c:tx>
          <c:spPr>
            <a:solidFill>
              <a:srgbClr val="3366FF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Feuil1!$E$11:$E$14</c:f>
                <c:numCache>
                  <c:formatCode>General</c:formatCode>
                  <c:ptCount val="4"/>
                  <c:pt idx="0">
                    <c:v>0.2</c:v>
                  </c:pt>
                  <c:pt idx="1">
                    <c:v>0.5</c:v>
                  </c:pt>
                  <c:pt idx="2">
                    <c:v>0.2</c:v>
                  </c:pt>
                  <c:pt idx="3">
                    <c:v>0.3</c:v>
                  </c:pt>
                </c:numCache>
              </c:numRef>
            </c:plus>
            <c:minus>
              <c:numRef>
                <c:f>Feuil1!$E$11:$E$14</c:f>
                <c:numCache>
                  <c:formatCode>General</c:formatCode>
                  <c:ptCount val="4"/>
                  <c:pt idx="0">
                    <c:v>0.2</c:v>
                  </c:pt>
                  <c:pt idx="1">
                    <c:v>0.5</c:v>
                  </c:pt>
                  <c:pt idx="2">
                    <c:v>0.2</c:v>
                  </c:pt>
                  <c:pt idx="3">
                    <c:v>0.3</c:v>
                  </c:pt>
                </c:numCache>
              </c:numRef>
            </c:minus>
          </c:errBars>
          <c:cat>
            <c:strRef>
              <c:f>Feuil1!$A$11:$A$14</c:f>
              <c:strCache>
                <c:ptCount val="4"/>
                <c:pt idx="0">
                  <c:v>Penetratin</c:v>
                </c:pt>
                <c:pt idx="1">
                  <c:v>R9</c:v>
                </c:pt>
                <c:pt idx="2">
                  <c:v>Tat</c:v>
                </c:pt>
                <c:pt idx="3">
                  <c:v>RW9</c:v>
                </c:pt>
              </c:strCache>
            </c:strRef>
          </c:cat>
          <c:val>
            <c:numRef>
              <c:f>Feuil1!$C$11:$C$14</c:f>
              <c:numCache>
                <c:formatCode>General</c:formatCode>
                <c:ptCount val="4"/>
                <c:pt idx="0">
                  <c:v>0.8</c:v>
                </c:pt>
                <c:pt idx="1">
                  <c:v>2.5</c:v>
                </c:pt>
                <c:pt idx="2">
                  <c:v>0.3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44-4D4B-931C-B83CCEE96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36900360"/>
        <c:axId val="-1222867816"/>
      </c:barChart>
      <c:catAx>
        <c:axId val="-1236900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latin typeface="Times New Roman"/>
              </a:defRPr>
            </a:pPr>
            <a:endParaRPr lang="fr-FR"/>
          </a:p>
        </c:txPr>
        <c:crossAx val="-1222867816"/>
        <c:crosses val="autoZero"/>
        <c:auto val="1"/>
        <c:lblAlgn val="ctr"/>
        <c:lblOffset val="100"/>
        <c:noMultiLvlLbl val="0"/>
      </c:catAx>
      <c:valAx>
        <c:axId val="-1222867816"/>
        <c:scaling>
          <c:orientation val="minMax"/>
          <c:max val="9.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out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latin typeface="Times New Roman"/>
              </a:defRPr>
            </a:pPr>
            <a:endParaRPr lang="fr-FR"/>
          </a:p>
        </c:txPr>
        <c:crossAx val="-1236900360"/>
        <c:crosses val="autoZero"/>
        <c:crossBetween val="between"/>
        <c:minorUnit val="0.5"/>
      </c:valAx>
    </c:plotArea>
    <c:legend>
      <c:legendPos val="r"/>
      <c:layout>
        <c:manualLayout>
          <c:xMode val="edge"/>
          <c:yMode val="edge"/>
          <c:x val="0.46308027121609802"/>
          <c:y val="0.20794947506561701"/>
          <c:w val="0.12617038495188099"/>
          <c:h val="0.195853018372703"/>
        </c:manualLayout>
      </c:layout>
      <c:overlay val="0"/>
      <c:txPr>
        <a:bodyPr/>
        <a:lstStyle/>
        <a:p>
          <a:pPr>
            <a:defRPr sz="1200" b="1">
              <a:latin typeface="Times New Roman"/>
              <a:cs typeface="Times New Roman"/>
            </a:defRPr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660539C-60B8-C543-B92D-A5811A0F33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7200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2EDA7F-7416-774E-913F-85253A89BA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57200"/>
          </a:xfrm>
          <a:prstGeom prst="rect">
            <a:avLst/>
          </a:prstGeom>
        </p:spPr>
        <p:txBody>
          <a:bodyPr vert="horz" wrap="square" lIns="91709" tIns="45854" rIns="91709" bIns="458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FF96066E-0137-CF49-8FE1-FC59BADDEB92}" type="datetimeFigureOut">
              <a:rPr lang="fr-FR" altLang="fr-FR"/>
              <a:pPr/>
              <a:t>24/10/2021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9996A6-2C81-984A-8F33-ADA95675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09025"/>
            <a:ext cx="2982913" cy="457200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320503-D717-BC46-9174-381FB65911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709025"/>
            <a:ext cx="2982912" cy="457200"/>
          </a:xfrm>
          <a:prstGeom prst="rect">
            <a:avLst/>
          </a:prstGeom>
        </p:spPr>
        <p:txBody>
          <a:bodyPr vert="horz" wrap="square" lIns="91709" tIns="45854" rIns="91709" bIns="458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62223A09-E800-A147-87B2-26AD2FCEACB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F03CABE-E938-3840-8550-BB08E6F44C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7200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798FE8-C7AA-4A4A-A661-06A7435EAF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57200"/>
          </a:xfrm>
          <a:prstGeom prst="rect">
            <a:avLst/>
          </a:prstGeom>
        </p:spPr>
        <p:txBody>
          <a:bodyPr vert="horz" wrap="square" lIns="91709" tIns="45854" rIns="91709" bIns="458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A5A8D97B-4D67-2148-8D2D-93BD7005D37A}" type="datetimeFigureOut">
              <a:rPr lang="fr-FR" altLang="fr-FR"/>
              <a:pPr/>
              <a:t>24/10/2021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2939796-3BD4-A140-AE84-89D08542AF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88975"/>
            <a:ext cx="4583113" cy="3436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9" tIns="45854" rIns="91709" bIns="4585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CC3B758D-BA41-9741-B4D8-AEF1D30E8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388" y="4354513"/>
            <a:ext cx="5507037" cy="4124325"/>
          </a:xfrm>
          <a:prstGeom prst="rect">
            <a:avLst/>
          </a:prstGeom>
        </p:spPr>
        <p:txBody>
          <a:bodyPr vert="horz" wrap="square" lIns="91709" tIns="45854" rIns="91709" bIns="458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1B1D81-B8E9-5248-8781-66F7653341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09025"/>
            <a:ext cx="2982913" cy="457200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1CA657-6663-A84E-A3F8-330B8E491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97313" y="8709025"/>
            <a:ext cx="2982912" cy="457200"/>
          </a:xfrm>
          <a:prstGeom prst="rect">
            <a:avLst/>
          </a:prstGeom>
        </p:spPr>
        <p:txBody>
          <a:bodyPr vert="horz" wrap="square" lIns="91709" tIns="45854" rIns="91709" bIns="458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9D739931-5CBF-1C4D-97D8-5965DF695E9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>
            <a:extLst>
              <a:ext uri="{FF2B5EF4-FFF2-40B4-BE49-F238E27FC236}">
                <a16:creationId xmlns:a16="http://schemas.microsoft.com/office/drawing/2014/main" id="{F8B5B49C-B199-6E44-A13E-E74858F310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Espace réservé des commentaires 2">
            <a:extLst>
              <a:ext uri="{FF2B5EF4-FFF2-40B4-BE49-F238E27FC236}">
                <a16:creationId xmlns:a16="http://schemas.microsoft.com/office/drawing/2014/main" id="{DE8598B5-01EE-0F40-BEFF-2CF2CBBD0C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987A4438-4856-D34A-BB1C-93B9C0AE33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3920AE4E-38A6-9D47-82C7-FB48845AC2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8D946E03-7CD5-8540-BDF8-A02EE90B1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041AF7-A0A0-DF4B-99D9-AAF18C36E431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e l'image des diapositives 1">
            <a:extLst>
              <a:ext uri="{FF2B5EF4-FFF2-40B4-BE49-F238E27FC236}">
                <a16:creationId xmlns:a16="http://schemas.microsoft.com/office/drawing/2014/main" id="{3D3D98B7-7B07-BD4C-AD14-5E1D9BD4B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Espace réservé des commentaires 2">
            <a:extLst>
              <a:ext uri="{FF2B5EF4-FFF2-40B4-BE49-F238E27FC236}">
                <a16:creationId xmlns:a16="http://schemas.microsoft.com/office/drawing/2014/main" id="{EEABEE0A-7E7B-C646-B2B1-B6A8CF702D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Conversion de Cystine en cystéine est évaluée à 5nmoles/heure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e l'image des diapositives 1">
            <a:extLst>
              <a:ext uri="{FF2B5EF4-FFF2-40B4-BE49-F238E27FC236}">
                <a16:creationId xmlns:a16="http://schemas.microsoft.com/office/drawing/2014/main" id="{E07BB382-2249-FD42-90A3-EAD01BDBA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Espace réservé des commentaires 2">
            <a:extLst>
              <a:ext uri="{FF2B5EF4-FFF2-40B4-BE49-F238E27FC236}">
                <a16:creationId xmlns:a16="http://schemas.microsoft.com/office/drawing/2014/main" id="{1314B0AC-1D24-7D4B-B3F7-44CBCEEB9B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Dithiodipyridine pour cycliser les peptides. Suivi par HPLC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2D7A3DC7-885A-B640-BB8E-38401BFC11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EF2B301B-49B6-0043-B75A-FFA7D59BF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3B595E74-4CF8-E041-B2D9-61ED91C55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3A1C2D-5F40-B549-BF57-1A8A0B2636A7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967B9220-5F22-EF40-AB06-1F3777EED3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CAF22CCB-278C-A04F-9041-0534BAA5C6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02C6A335-0CF3-BF41-958C-1617E6F1A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3C553F-599A-E648-BF6A-27F8BF290A78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44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967B9220-5F22-EF40-AB06-1F3777EED3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CAF22CCB-278C-A04F-9041-0534BAA5C6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02C6A335-0CF3-BF41-958C-1617E6F1A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3C553F-599A-E648-BF6A-27F8BF290A78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46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05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10CB0E51-37C6-1A45-8F08-FB4D5F7E36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D07E25ED-04E6-BA43-A850-1A44852D52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AC599386-C04A-B749-80C5-2BC925520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198E6DD-1CE9-584F-8B13-C0A3CE4862BA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47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F2AFB653-C4A5-6B46-A01F-97FAE48709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FA2D5718-4CA2-AC4D-8A36-F9AF62D846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9A27DC50-53FB-6444-BF8E-1658FABE7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78697F-1CFE-D749-B9EA-386A23853107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48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ce réservé de l'image des diapositives 1">
            <a:extLst>
              <a:ext uri="{FF2B5EF4-FFF2-40B4-BE49-F238E27FC236}">
                <a16:creationId xmlns:a16="http://schemas.microsoft.com/office/drawing/2014/main" id="{B015DC02-6692-C44F-97E0-CD7EC7249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Espace réservé des commentaires 2">
            <a:extLst>
              <a:ext uri="{FF2B5EF4-FFF2-40B4-BE49-F238E27FC236}">
                <a16:creationId xmlns:a16="http://schemas.microsoft.com/office/drawing/2014/main" id="{51199B3B-64C2-A849-87A7-28F99B831D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ACB450AD-65D7-0548-841C-B9FC9EF3F4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19E2B5C6-0D7B-DB47-926F-327FF0C036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48AFCABD-6B00-5540-A2D8-09621501A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473BC18-1991-874C-9AF0-64C5F5F28155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0DC6564-8CE4-E648-8AB2-DA3C9FD2AF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D84AE208-6AE4-FC45-BFEB-3A31B8B13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93814132-92C4-E64F-8126-A619C6917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B1378E-52F7-C042-A799-59504758AA8F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5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9C244B11-89EE-4E41-ABD9-3C310F9799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59B80824-7F99-8B4C-9F92-70309CFC09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A32A817-D033-BC48-B8C9-7774E520D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FCFC08A-AEC9-FA4D-8FE7-1DAF4A65C843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6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31550082-718B-B146-B001-1CD169A8BB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2B6BAC12-4974-9341-800B-D0D55ED6A1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7D0650A1-4098-3043-8C61-5877A6E4D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EB673B3-F6CA-7241-9DAD-673D387471F6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FFBE2383-1AF7-A843-B8F0-6EBC22315D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8E694A13-4C68-0549-93E1-9EA9E027F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54513"/>
            <a:ext cx="5046663" cy="4125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EF874C12-53FD-E548-8C0A-AC50A2C522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779E4AC9-1C33-A641-A67B-0B33206F12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F2426869-1266-2846-BFBE-028E871AF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7194515-6C4C-8A4F-856A-B7E62BA95224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421E9C91-09AF-DD47-90CC-E9721EA24D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A60A918F-DA40-E64C-BB38-1D961FD78A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01E12729-708E-454D-8CE4-755FCFC7A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274C4B-A6E9-D845-BB4E-E2779F7EFBDC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B52F8B8A-F2FF-BA43-B865-21403A4386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F0B9B31B-F5CC-6D4B-A9A0-2ED5FD212E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9EEC774A-5928-C848-8A62-99B0D7127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A196B50-DBF3-3541-A4B4-2DA06F5C00FE}" type="slidenum">
              <a:rPr lang="en-US" altLang="fr-FR" sz="1200">
                <a:latin typeface="Calibri" panose="020F0502020204030204" pitchFamily="34" charset="0"/>
              </a:rPr>
              <a:pPr eaLnBrk="1" hangingPunct="1"/>
              <a:t>19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786904-69DD-3241-ABE1-E8749205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0B49C4-2BC0-9F4C-A3CD-017745A0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393BBD-727D-1543-9910-9AF1BE0BA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D68BD-A5A8-504A-8BFC-7B94320E3F2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795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BA3072-E6A2-B24A-BF68-5B540466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20C1D7-E37B-2444-86C7-42EFFB81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F03114-8063-9F40-8BF6-B619C7F1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BE615-AA44-A44F-9108-19A3914A07F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40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4E5B24-F513-BC41-94CC-3FB2EDAC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088AA-34AF-A24F-A913-77560870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A291C2-18A7-7641-AC6B-09030FEE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2A97D-C62F-7C42-B05F-59639D72246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061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D9C681-E41F-884F-9399-72DD1E1E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332DD2-93E1-CD4D-9683-CF7D7C4F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E3BEE-E2FA-2A4F-A7E5-8D9DC5D0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C0040-2BAB-6B42-A90A-29059C4F26F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605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E8B954-EFB0-E242-A44C-C77462367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5EB0C9-5E32-B646-83DC-DDF146C6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621684-EE19-4D41-93B0-6733C3EF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BA083-1458-E84E-B1D2-0613644F193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374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11C1F5E-E156-B04A-8EC4-4DEB8E312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9054635-6067-8540-AFA2-B76939AC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ADA4062-A7CE-A141-B306-E8CEC65C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703F2-7724-8F49-AA9F-E0934841031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481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7F1A024-4DFF-E343-9409-32D609D5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AB1E54B4-81F0-524F-9E7C-F8F54C0C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AFAD547-5954-7D4E-A387-AFC8305B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D0A97-C29A-0E44-BCCB-91F61ABDA4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320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BB424F2B-5213-F44F-873C-E39A2FF6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91FCD75-4EF5-C246-A314-CF75BEA6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AE1BAC21-81E8-C847-A98F-DAAB8885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3ED50-1306-C94E-A5E5-4568B377FFC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395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55B2E0C-6DBC-8140-A976-F19F4F7F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36C72CD-FEDC-0B43-9BD7-6AD7FC22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C5262ECC-09C1-A640-B533-9F0D0F11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5FBD3-243D-7348-9A6F-631F9FC82F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795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C61CCF2-8C35-A346-9382-7C2CF226C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C86DABE-1213-8843-96E1-A4525AD3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09C76D6-47D3-9149-B190-4166C371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A8BC2-036D-BD47-AC90-E79514BE17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185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934548E-DA6B-9C4C-81B0-259B7773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A9628A7-760C-4F42-B6D4-3D19EF08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C1A0090-F447-9646-8B73-CEBD027E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BA868-5602-7F4B-9974-91062171C3D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897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81667EDC-9E3F-0845-8D13-06A7F2F19B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54AA06FA-6A23-7A4C-B967-2C766E451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0A8938-BADD-A849-A6AE-72E9FEEC6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F7FF8A-2439-A843-BA39-5D1D45DE2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842AC0-5614-4148-AB09-EAC7F8661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5B9B09D0-625A-4844-9EEF-E6751415D4C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f"/><Relationship Id="rId5" Type="http://schemas.openxmlformats.org/officeDocument/2006/relationships/image" Target="../media/image1.jpeg"/><Relationship Id="rId4" Type="http://schemas.openxmlformats.org/officeDocument/2006/relationships/image" Target="../media/image2.jpeg"/><Relationship Id="rId9" Type="http://schemas.openxmlformats.org/officeDocument/2006/relationships/image" Target="../media/image89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F4CC3CF8-B50E-314A-914B-F092A429E587}"/>
              </a:ext>
            </a:extLst>
          </p:cNvPr>
          <p:cNvSpPr txBox="1"/>
          <p:nvPr/>
        </p:nvSpPr>
        <p:spPr>
          <a:xfrm>
            <a:off x="1883780" y="2538770"/>
            <a:ext cx="7056438" cy="1754326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600" dirty="0">
                <a:solidFill>
                  <a:schemeClr val="bg1"/>
                </a:solidFill>
              </a:rPr>
              <a:t> Progrès récents dans le transport de molécules au travers des membranes cellulaires ou </a:t>
            </a:r>
          </a:p>
          <a:p>
            <a:pPr algn="ctr" eaLnBrk="1" hangingPunct="1"/>
            <a:r>
              <a:rPr lang="fr-FR" altLang="fr-FR" sz="1600" dirty="0">
                <a:solidFill>
                  <a:schemeClr val="bg1"/>
                </a:solidFill>
              </a:rPr>
              <a:t>comment des molécules polaires de haut poids moléculaire peuvent traverser une barrière imperméable, sans systèmes de transport spécialisés</a:t>
            </a:r>
          </a:p>
          <a:p>
            <a:pPr algn="ctr" eaLnBrk="1" hangingPunct="1"/>
            <a:endParaRPr lang="fr-FR" altLang="fr-FR" sz="1600" dirty="0">
              <a:solidFill>
                <a:schemeClr val="bg1"/>
              </a:solidFill>
            </a:endParaRPr>
          </a:p>
          <a:p>
            <a:pPr algn="ctr" eaLnBrk="1" hangingPunct="1"/>
            <a:endParaRPr lang="fr-FR" altLang="fr-FR" sz="1600" b="1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1200" b="1" noProof="1">
                <a:solidFill>
                  <a:schemeClr val="bg1"/>
                </a:solidFill>
                <a:cs typeface="Arial" panose="020B0604020202020204" pitchFamily="34" charset="0"/>
              </a:rPr>
              <a:t>Sandrine Sagan, Laboratoire des Biomolécules, Paris</a:t>
            </a:r>
          </a:p>
        </p:txBody>
      </p:sp>
      <p:pic>
        <p:nvPicPr>
          <p:cNvPr id="16386" name="Image 3" descr="LBM-Logo bleu-juillet2018.jpg">
            <a:extLst>
              <a:ext uri="{FF2B5EF4-FFF2-40B4-BE49-F238E27FC236}">
                <a16:creationId xmlns:a16="http://schemas.microsoft.com/office/drawing/2014/main" id="{AC2FD628-698D-7340-8393-AA9AA1508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9" t="35101" r="21635" b="31145"/>
          <a:stretch>
            <a:fillRect/>
          </a:stretch>
        </p:blipFill>
        <p:spPr bwMode="auto">
          <a:xfrm>
            <a:off x="4139952" y="4369319"/>
            <a:ext cx="2165350" cy="102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 4" descr="SU-Faculté des Sciences-logo-janv2018.jpg">
            <a:extLst>
              <a:ext uri="{FF2B5EF4-FFF2-40B4-BE49-F238E27FC236}">
                <a16:creationId xmlns:a16="http://schemas.microsoft.com/office/drawing/2014/main" id="{1AD0D3A9-82DC-8A4D-A3C1-B409D9668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22" y="6189590"/>
            <a:ext cx="1514252" cy="60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6" descr="logoCNRS.tiff">
            <a:extLst>
              <a:ext uri="{FF2B5EF4-FFF2-40B4-BE49-F238E27FC236}">
                <a16:creationId xmlns:a16="http://schemas.microsoft.com/office/drawing/2014/main" id="{5AF2E0ED-26EF-2648-B998-FC0870B19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5589588"/>
            <a:ext cx="19177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2">
            <a:extLst>
              <a:ext uri="{FF2B5EF4-FFF2-40B4-BE49-F238E27FC236}">
                <a16:creationId xmlns:a16="http://schemas.microsoft.com/office/drawing/2014/main" id="{5556111B-BFCD-FD44-9D09-F7DD3C102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21333" r="1752" b="30667"/>
          <a:stretch>
            <a:fillRect/>
          </a:stretch>
        </p:blipFill>
        <p:spPr bwMode="auto">
          <a:xfrm>
            <a:off x="5940344" y="5940152"/>
            <a:ext cx="22320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Espace réservé du numéro de diapositive 5">
            <a:extLst>
              <a:ext uri="{FF2B5EF4-FFF2-40B4-BE49-F238E27FC236}">
                <a16:creationId xmlns:a16="http://schemas.microsoft.com/office/drawing/2014/main" id="{FBF03BD9-F5C4-9A4D-A2DA-F31BDDDC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7BF022-BC69-E446-A85A-BC42A4210E73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7D7497-AF78-B542-9EDD-0B6BEA1A9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82" y="2579489"/>
            <a:ext cx="1339541" cy="16990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013A11-9CC3-7745-B82C-F78E1E33F07B}"/>
              </a:ext>
            </a:extLst>
          </p:cNvPr>
          <p:cNvSpPr txBox="1"/>
          <p:nvPr/>
        </p:nvSpPr>
        <p:spPr>
          <a:xfrm>
            <a:off x="179387" y="4450358"/>
            <a:ext cx="1483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Sculpture (1967, Jean Marais), représentant Marcel Aymé en « passe-murailles », installée en 1989 sur la place éponyme, quartier Montmartre, Paris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9E2A68-792A-7F48-90E9-C583DCCF2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6632"/>
            <a:ext cx="9144000" cy="21823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灯片编号占位符 5">
            <a:extLst>
              <a:ext uri="{FF2B5EF4-FFF2-40B4-BE49-F238E27FC236}">
                <a16:creationId xmlns:a16="http://schemas.microsoft.com/office/drawing/2014/main" id="{BAB73CF9-7C5F-0F46-BBBD-305BBFE4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A47064-C3F4-E24A-8B2E-6B41D8A17398}" type="slidenum">
              <a:rPr lang="fr-FR" altLang="zh-CN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fr-FR" altLang="zh-CN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9698" name="Picture 2" descr="joliot1">
            <a:extLst>
              <a:ext uri="{FF2B5EF4-FFF2-40B4-BE49-F238E27FC236}">
                <a16:creationId xmlns:a16="http://schemas.microsoft.com/office/drawing/2014/main" id="{DF98B9B7-7532-AC43-B9B6-9B366659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3529012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>
            <a:extLst>
              <a:ext uri="{FF2B5EF4-FFF2-40B4-BE49-F238E27FC236}">
                <a16:creationId xmlns:a16="http://schemas.microsoft.com/office/drawing/2014/main" id="{7CBDE61D-D7F4-CA4C-AA91-366EAE428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95400"/>
            <a:ext cx="7808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400" b="1">
                <a:solidFill>
                  <a:srgbClr val="000090"/>
                </a:solidFill>
                <a:latin typeface="Times" pitchFamily="2" charset="0"/>
              </a:rPr>
              <a:t>60 amino acids  basic polypeptide derived from </a:t>
            </a:r>
            <a:r>
              <a:rPr lang="fr-FR" altLang="fr-FR" sz="1400" b="1" i="1">
                <a:solidFill>
                  <a:srgbClr val="000090"/>
                </a:solidFill>
                <a:latin typeface="Times" pitchFamily="2" charset="0"/>
              </a:rPr>
              <a:t>Antennapedia</a:t>
            </a:r>
            <a:r>
              <a:rPr lang="fr-FR" altLang="fr-FR" sz="1400" b="1">
                <a:solidFill>
                  <a:srgbClr val="000090"/>
                </a:solidFill>
                <a:latin typeface="Times" pitchFamily="2" charset="0"/>
              </a:rPr>
              <a:t> homeoprotein (transcription factor) </a:t>
            </a:r>
            <a:endParaRPr lang="fr-FR" altLang="fr-FR" sz="1400">
              <a:solidFill>
                <a:srgbClr val="000090"/>
              </a:solidFill>
              <a:latin typeface="Times" pitchFamily="2" charset="0"/>
            </a:endParaRP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C218A8F6-1E79-104B-90F0-F8226FD7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751013"/>
            <a:ext cx="8928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FF0000"/>
                </a:solidFill>
                <a:latin typeface="Times New Roman" panose="02020603050405020304" pitchFamily="18" charset="0"/>
              </a:rPr>
              <a:t>KRGRQTYTRYQTLELEKEFHFNRYLTRRRRIEIAHALCLTE</a:t>
            </a:r>
            <a:r>
              <a:rPr lang="fr-FR" altLang="fr-FR" sz="1200" b="1">
                <a:solidFill>
                  <a:srgbClr val="0000FF"/>
                </a:solidFill>
                <a:latin typeface="Times New Roman" panose="02020603050405020304" pitchFamily="18" charset="0"/>
              </a:rPr>
              <a:t>RQIKIWFQNRRMKWKK</a:t>
            </a:r>
            <a:r>
              <a:rPr lang="fr-FR" altLang="fr-FR" sz="1200" b="1">
                <a:solidFill>
                  <a:srgbClr val="FF0000"/>
                </a:solidFill>
                <a:latin typeface="Times New Roman" panose="02020603050405020304" pitchFamily="18" charset="0"/>
              </a:rPr>
              <a:t>ENKTKGEPGSGGEGDEITPPNSPQ </a:t>
            </a:r>
            <a:endParaRPr lang="fr-FR" altLang="fr-FR" sz="1200">
              <a:latin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ADEAFB7-63F7-A644-B899-25D513655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14288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b="1" i="1" dirty="0">
                <a:solidFill>
                  <a:schemeClr val="bg1"/>
                </a:solidFill>
                <a:latin typeface="Arial"/>
                <a:cs typeface="Arial"/>
              </a:rPr>
              <a:t>    </a:t>
            </a:r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2400" b="1" dirty="0">
                <a:solidFill>
                  <a:schemeClr val="bg1"/>
                </a:solidFill>
                <a:cs typeface="Times New Roman"/>
              </a:rPr>
              <a:t>First </a:t>
            </a:r>
            <a:r>
              <a:rPr lang="fr-FR" sz="2400" b="1" dirty="0" err="1">
                <a:solidFill>
                  <a:schemeClr val="bg1"/>
                </a:solidFill>
                <a:cs typeface="Times New Roman"/>
              </a:rPr>
              <a:t>evidence</a:t>
            </a:r>
            <a:r>
              <a:rPr lang="fr-FR" sz="2400" b="1" dirty="0">
                <a:solidFill>
                  <a:schemeClr val="bg1"/>
                </a:solidFill>
                <a:cs typeface="Times New Roman"/>
              </a:rPr>
              <a:t> for </a:t>
            </a:r>
            <a:r>
              <a:rPr lang="fr-FR" sz="2400" b="1" dirty="0" err="1">
                <a:solidFill>
                  <a:schemeClr val="bg1"/>
                </a:solidFill>
                <a:cs typeface="Times New Roman"/>
              </a:rPr>
              <a:t>cell</a:t>
            </a:r>
            <a:r>
              <a:rPr lang="fr-FR" sz="2400" b="1" dirty="0">
                <a:solidFill>
                  <a:schemeClr val="bg1"/>
                </a:solidFill>
                <a:cs typeface="Times New Roman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cs typeface="Times New Roman"/>
              </a:rPr>
              <a:t>transfer</a:t>
            </a:r>
            <a:r>
              <a:rPr lang="fr-FR" sz="2400" b="1" dirty="0">
                <a:solidFill>
                  <a:schemeClr val="bg1"/>
                </a:solidFill>
                <a:cs typeface="Times New Roman"/>
              </a:rPr>
              <a:t> of an </a:t>
            </a:r>
            <a:r>
              <a:rPr lang="fr-FR" sz="2400" b="1" dirty="0" err="1">
                <a:solidFill>
                  <a:schemeClr val="bg1"/>
                </a:solidFill>
                <a:cs typeface="Times New Roman"/>
              </a:rPr>
              <a:t>endogenous</a:t>
            </a:r>
            <a:r>
              <a:rPr lang="fr-FR" sz="2400" b="1" dirty="0">
                <a:solidFill>
                  <a:schemeClr val="bg1"/>
                </a:solidFill>
                <a:cs typeface="Times New Roman"/>
              </a:rPr>
              <a:t> polypeptide </a:t>
            </a:r>
            <a:endParaRPr lang="fr-FR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9702" name="Rectangle 72">
            <a:extLst>
              <a:ext uri="{FF2B5EF4-FFF2-40B4-BE49-F238E27FC236}">
                <a16:creationId xmlns:a16="http://schemas.microsoft.com/office/drawing/2014/main" id="{DD00784B-6792-8B4B-B0FD-9BAFA88F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6581775"/>
            <a:ext cx="40971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fr-FR" sz="1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Joliot</a:t>
            </a:r>
            <a:r>
              <a:rPr lang="nl-NL" altLang="fr-FR" sz="1200" dirty="0">
                <a:solidFill>
                  <a:srgbClr val="0000FF"/>
                </a:solidFill>
              </a:rPr>
              <a:t>, </a:t>
            </a:r>
            <a:r>
              <a:rPr lang="nl-NL" altLang="fr-FR" sz="1200" dirty="0" err="1">
                <a:solidFill>
                  <a:srgbClr val="0000FF"/>
                </a:solidFill>
              </a:rPr>
              <a:t>Prochiantz</a:t>
            </a:r>
            <a:r>
              <a:rPr lang="nl-NL" altLang="fr-FR" sz="1200" dirty="0">
                <a:solidFill>
                  <a:srgbClr val="0000FF"/>
                </a:solidFill>
              </a:rPr>
              <a:t>, </a:t>
            </a:r>
            <a:r>
              <a:rPr lang="nl-NL" altLang="fr-FR" sz="1200" dirty="0" err="1">
                <a:solidFill>
                  <a:srgbClr val="0000FF"/>
                </a:solidFill>
              </a:rPr>
              <a:t>Proc</a:t>
            </a:r>
            <a:r>
              <a:rPr lang="nl-NL" altLang="fr-FR" sz="1200" dirty="0">
                <a:solidFill>
                  <a:srgbClr val="0000FF"/>
                </a:solidFill>
              </a:rPr>
              <a:t> </a:t>
            </a:r>
            <a:r>
              <a:rPr lang="nl-NL" altLang="fr-FR" sz="1200" dirty="0" err="1">
                <a:solidFill>
                  <a:srgbClr val="0000FF"/>
                </a:solidFill>
              </a:rPr>
              <a:t>Natl</a:t>
            </a:r>
            <a:r>
              <a:rPr lang="nl-NL" altLang="fr-FR" sz="1200" dirty="0">
                <a:solidFill>
                  <a:srgbClr val="0000FF"/>
                </a:solidFill>
              </a:rPr>
              <a:t> </a:t>
            </a:r>
            <a:r>
              <a:rPr lang="nl-NL" altLang="fr-FR" sz="1200" dirty="0" err="1">
                <a:solidFill>
                  <a:srgbClr val="0000FF"/>
                </a:solidFill>
              </a:rPr>
              <a:t>Acad</a:t>
            </a:r>
            <a:r>
              <a:rPr lang="nl-NL" altLang="fr-FR" sz="1200" dirty="0">
                <a:solidFill>
                  <a:srgbClr val="0000FF"/>
                </a:solidFill>
              </a:rPr>
              <a:t> </a:t>
            </a:r>
            <a:r>
              <a:rPr lang="nl-NL" altLang="fr-FR" sz="1200" dirty="0" err="1">
                <a:solidFill>
                  <a:srgbClr val="0000FF"/>
                </a:solidFill>
              </a:rPr>
              <a:t>Sci</a:t>
            </a:r>
            <a:r>
              <a:rPr lang="nl-NL" altLang="fr-FR" sz="1200" dirty="0">
                <a:solidFill>
                  <a:srgbClr val="0000FF"/>
                </a:solidFill>
              </a:rPr>
              <a:t> USA. </a:t>
            </a:r>
            <a:r>
              <a:rPr lang="nl-NL" altLang="fr-FR" sz="1200" dirty="0">
                <a:solidFill>
                  <a:srgbClr val="0000FF"/>
                </a:solidFill>
                <a:latin typeface="Times New Roman" panose="02020603050405020304" pitchFamily="18" charset="0"/>
              </a:rPr>
              <a:t>(1991) 88:1864</a:t>
            </a:r>
            <a:endParaRPr lang="fr-FR" altLang="zh-CN" sz="1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703" name="Image 7">
            <a:extLst>
              <a:ext uri="{FF2B5EF4-FFF2-40B4-BE49-F238E27FC236}">
                <a16:creationId xmlns:a16="http://schemas.microsoft.com/office/drawing/2014/main" id="{8B1E908F-7462-2347-BA2F-560E759F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18324" r="52605"/>
          <a:stretch>
            <a:fillRect/>
          </a:stretch>
        </p:blipFill>
        <p:spPr bwMode="auto">
          <a:xfrm>
            <a:off x="684213" y="2708275"/>
            <a:ext cx="236696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ZoneTexte 10">
            <a:extLst>
              <a:ext uri="{FF2B5EF4-FFF2-40B4-BE49-F238E27FC236}">
                <a16:creationId xmlns:a16="http://schemas.microsoft.com/office/drawing/2014/main" id="{FED51FB5-B373-4A48-888A-5B0FCE36C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581775"/>
            <a:ext cx="2290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</a:rPr>
              <a:t>Carlier (2013) Biophys J, 105:667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u numéro de diapositive 1">
            <a:extLst>
              <a:ext uri="{FF2B5EF4-FFF2-40B4-BE49-F238E27FC236}">
                <a16:creationId xmlns:a16="http://schemas.microsoft.com/office/drawing/2014/main" id="{9302B2F4-5AFF-5540-BB0A-A361C0AC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3CD535-4D51-BB41-B925-01759F34B555}" type="slidenum">
              <a:rPr lang="fr-FR" altLang="zh-CN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fr-FR" altLang="zh-CN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1746" name="Image 2">
            <a:extLst>
              <a:ext uri="{FF2B5EF4-FFF2-40B4-BE49-F238E27FC236}">
                <a16:creationId xmlns:a16="http://schemas.microsoft.com/office/drawing/2014/main" id="{01C56761-B458-7843-B295-6A8FB767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130" r="822" b="130"/>
          <a:stretch>
            <a:fillRect/>
          </a:stretch>
        </p:blipFill>
        <p:spPr bwMode="auto">
          <a:xfrm>
            <a:off x="3203575" y="1052513"/>
            <a:ext cx="3643313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72">
            <a:extLst>
              <a:ext uri="{FF2B5EF4-FFF2-40B4-BE49-F238E27FC236}">
                <a16:creationId xmlns:a16="http://schemas.microsoft.com/office/drawing/2014/main" id="{4BA40532-1BD7-704C-99A0-95A0CD711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608763"/>
            <a:ext cx="3119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Milletti</a:t>
            </a:r>
            <a:r>
              <a:rPr lang="nl-NL" altLang="fr-FR" sz="1200">
                <a:solidFill>
                  <a:srgbClr val="0000FF"/>
                </a:solidFill>
              </a:rPr>
              <a:t>, Drug Discovery Today. </a:t>
            </a:r>
            <a:r>
              <a:rPr lang="nl-NL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(2012) 17:850</a:t>
            </a:r>
            <a:endParaRPr lang="fr-FR" altLang="zh-CN" sz="12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0F4D09-3B8D-4947-A7AE-A3161F4E3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14288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b="1" i="1" dirty="0">
                <a:solidFill>
                  <a:schemeClr val="bg1"/>
                </a:solidFill>
                <a:latin typeface="Arial"/>
                <a:cs typeface="Arial"/>
              </a:rPr>
              <a:t>    </a:t>
            </a:r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cs typeface="Times New Roman"/>
              </a:rPr>
              <a:t>Cationic</a:t>
            </a:r>
            <a:r>
              <a:rPr lang="fr-FR" sz="2400" b="1" dirty="0">
                <a:solidFill>
                  <a:schemeClr val="bg1"/>
                </a:solidFill>
                <a:cs typeface="Times New Roman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cs typeface="Times New Roman"/>
              </a:rPr>
              <a:t>cell-penetrating</a:t>
            </a:r>
            <a:r>
              <a:rPr lang="fr-FR" sz="2400" b="1" dirty="0">
                <a:solidFill>
                  <a:schemeClr val="bg1"/>
                </a:solidFill>
                <a:cs typeface="Times New Roman"/>
              </a:rPr>
              <a:t> peptides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 3" descr="20-classes of CPPs.tiff">
            <a:extLst>
              <a:ext uri="{FF2B5EF4-FFF2-40B4-BE49-F238E27FC236}">
                <a16:creationId xmlns:a16="http://schemas.microsoft.com/office/drawing/2014/main" id="{8292647B-6F94-5547-992A-7D915EEC6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5048" r="2666" b="5048"/>
          <a:stretch>
            <a:fillRect/>
          </a:stretch>
        </p:blipFill>
        <p:spPr bwMode="auto">
          <a:xfrm>
            <a:off x="657225" y="1158875"/>
            <a:ext cx="7540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ZoneTexte 7">
            <a:extLst>
              <a:ext uri="{FF2B5EF4-FFF2-40B4-BE49-F238E27FC236}">
                <a16:creationId xmlns:a16="http://schemas.microsoft.com/office/drawing/2014/main" id="{3B2DA614-BC9E-324D-89EB-5D40D098D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69050"/>
            <a:ext cx="403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200">
              <a:solidFill>
                <a:srgbClr val="0000FF"/>
              </a:solidFill>
              <a:latin typeface="Times" pitchFamily="2" charset="0"/>
            </a:endParaRPr>
          </a:p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Milletti, Drug Discov Today (2012), 17:850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C2877-241F-5842-BE6B-405A3DD85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CPPs : no particular molecular and structural features</a:t>
            </a:r>
          </a:p>
        </p:txBody>
      </p:sp>
      <p:sp>
        <p:nvSpPr>
          <p:cNvPr id="32772" name="Espace réservé du numéro de diapositive 1">
            <a:extLst>
              <a:ext uri="{FF2B5EF4-FFF2-40B4-BE49-F238E27FC236}">
                <a16:creationId xmlns:a16="http://schemas.microsoft.com/office/drawing/2014/main" id="{41B92D5B-ACCF-6147-B1AC-B04433EB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467C7-F76E-834F-BF8F-68CDDDD76C2C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8">
            <a:extLst>
              <a:ext uri="{FF2B5EF4-FFF2-40B4-BE49-F238E27FC236}">
                <a16:creationId xmlns:a16="http://schemas.microsoft.com/office/drawing/2014/main" id="{1E230020-E891-5E45-99F4-7215E523F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4859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" pitchFamily="2" charset="0"/>
              </a:rPr>
              <a:t>Adapted from Trabulo, Pharmaceuticals (2010) 3:961</a:t>
            </a:r>
          </a:p>
        </p:txBody>
      </p:sp>
      <p:sp>
        <p:nvSpPr>
          <p:cNvPr id="33794" name="ZoneTexte 38">
            <a:extLst>
              <a:ext uri="{FF2B5EF4-FFF2-40B4-BE49-F238E27FC236}">
                <a16:creationId xmlns:a16="http://schemas.microsoft.com/office/drawing/2014/main" id="{5C44B0E3-6C83-6E4A-A685-74FAFE42E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376738"/>
            <a:ext cx="2160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Endocytosis</a:t>
            </a:r>
            <a:endParaRPr lang="fr-FR" altLang="fr-FR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FR" altLang="fr-FR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alt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endParaRPr lang="fr-FR" altLang="fr-FR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FR" altLang="fr-FR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blocked</a:t>
            </a:r>
            <a:r>
              <a:rPr lang="fr-FR" alt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4 °C</a:t>
            </a:r>
          </a:p>
        </p:txBody>
      </p:sp>
      <p:sp>
        <p:nvSpPr>
          <p:cNvPr id="33795" name="ZoneTexte 39">
            <a:extLst>
              <a:ext uri="{FF2B5EF4-FFF2-40B4-BE49-F238E27FC236}">
                <a16:creationId xmlns:a16="http://schemas.microsoft.com/office/drawing/2014/main" id="{BEB04B96-5807-8B48-8868-85FC55E88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341438"/>
            <a:ext cx="32400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Translocation</a:t>
            </a:r>
          </a:p>
          <a:p>
            <a:pPr eaLnBrk="1" hangingPunct="1"/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energy-dependent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4 °C (</a:t>
            </a:r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although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decreased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altered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membrane </a:t>
            </a:r>
            <a:r>
              <a:rPr lang="fr-FR" altLang="fr-F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fluidity</a:t>
            </a: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796" name="TextBox 91">
            <a:extLst>
              <a:ext uri="{FF2B5EF4-FFF2-40B4-BE49-F238E27FC236}">
                <a16:creationId xmlns:a16="http://schemas.microsoft.com/office/drawing/2014/main" id="{8731FA2D-81F2-B542-9326-A12DFF157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57875"/>
            <a:ext cx="8497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i="1">
                <a:solidFill>
                  <a:srgbClr val="000090"/>
                </a:solidFill>
                <a:latin typeface="Times" pitchFamily="2" charset="0"/>
              </a:rPr>
              <a:t>Different mechanisms occur </a:t>
            </a:r>
            <a:r>
              <a:rPr lang="fr-FR" altLang="fr-FR" sz="1400" b="1" i="1">
                <a:solidFill>
                  <a:srgbClr val="000090"/>
                </a:solidFill>
                <a:latin typeface="Times" pitchFamily="2" charset="0"/>
              </a:rPr>
              <a:t>simultaneously</a:t>
            </a:r>
          </a:p>
        </p:txBody>
      </p:sp>
      <p:grpSp>
        <p:nvGrpSpPr>
          <p:cNvPr id="33797" name="Groupe 3">
            <a:extLst>
              <a:ext uri="{FF2B5EF4-FFF2-40B4-BE49-F238E27FC236}">
                <a16:creationId xmlns:a16="http://schemas.microsoft.com/office/drawing/2014/main" id="{29E52EB0-42C1-784C-A543-C48D6B25617B}"/>
              </a:ext>
            </a:extLst>
          </p:cNvPr>
          <p:cNvGrpSpPr>
            <a:grpSpLocks/>
          </p:cNvGrpSpPr>
          <p:nvPr/>
        </p:nvGrpSpPr>
        <p:grpSpPr bwMode="auto">
          <a:xfrm>
            <a:off x="119063" y="1035050"/>
            <a:ext cx="5532437" cy="4518025"/>
            <a:chOff x="118800" y="1035050"/>
            <a:chExt cx="5533941" cy="4519219"/>
          </a:xfrm>
        </p:grpSpPr>
        <p:grpSp>
          <p:nvGrpSpPr>
            <p:cNvPr id="33801" name="Group 77">
              <a:extLst>
                <a:ext uri="{FF2B5EF4-FFF2-40B4-BE49-F238E27FC236}">
                  <a16:creationId xmlns:a16="http://schemas.microsoft.com/office/drawing/2014/main" id="{18634A67-D534-E94E-A734-5E67F1F961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00" y="1052513"/>
              <a:ext cx="2530978" cy="4474042"/>
              <a:chOff x="190934" y="1196752"/>
              <a:chExt cx="2664296" cy="4708823"/>
            </a:xfrm>
          </p:grpSpPr>
          <p:pic>
            <p:nvPicPr>
              <p:cNvPr id="33825" name="Picture 13">
                <a:extLst>
                  <a:ext uri="{FF2B5EF4-FFF2-40B4-BE49-F238E27FC236}">
                    <a16:creationId xmlns:a16="http://schemas.microsoft.com/office/drawing/2014/main" id="{1EA9FACC-D41E-0D40-8202-CA5131DA25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4842" r="55537" b="5025"/>
              <a:stretch>
                <a:fillRect/>
              </a:stretch>
            </p:blipFill>
            <p:spPr bwMode="auto">
              <a:xfrm>
                <a:off x="190934" y="1196752"/>
                <a:ext cx="2664296" cy="4708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5B783D5-2B7F-DB4F-885A-94AE6E39FD33}"/>
                  </a:ext>
                </a:extLst>
              </p:cNvPr>
              <p:cNvSpPr/>
              <p:nvPr/>
            </p:nvSpPr>
            <p:spPr bwMode="auto">
              <a:xfrm>
                <a:off x="439998" y="1591172"/>
                <a:ext cx="1106583" cy="5414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>
                  <a:latin typeface="Times"/>
                  <a:cs typeface="Time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FB1B167-F767-C84B-BE0B-9C52034C61D6}"/>
                  </a:ext>
                </a:extLst>
              </p:cNvPr>
              <p:cNvSpPr/>
              <p:nvPr/>
            </p:nvSpPr>
            <p:spPr bwMode="auto">
              <a:xfrm>
                <a:off x="623871" y="3208939"/>
                <a:ext cx="773940" cy="2707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>
                  <a:latin typeface="Times"/>
                  <a:cs typeface="Times"/>
                </a:endParaRPr>
              </a:p>
            </p:txBody>
          </p:sp>
          <p:sp>
            <p:nvSpPr>
              <p:cNvPr id="33828" name="TextBox 41">
                <a:extLst>
                  <a:ext uri="{FF2B5EF4-FFF2-40B4-BE49-F238E27FC236}">
                    <a16:creationId xmlns:a16="http://schemas.microsoft.com/office/drawing/2014/main" id="{2BC39741-1607-BC4F-9165-135F3C3ADA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6781" y="1771358"/>
                <a:ext cx="1166676" cy="259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CA" altLang="fr-FR" sz="1000">
                    <a:latin typeface="Times" pitchFamily="2" charset="0"/>
                  </a:rPr>
                  <a:t>Macropinocytosis</a:t>
                </a:r>
              </a:p>
            </p:txBody>
          </p:sp>
          <p:sp>
            <p:nvSpPr>
              <p:cNvPr id="33829" name="TextBox 47">
                <a:extLst>
                  <a:ext uri="{FF2B5EF4-FFF2-40B4-BE49-F238E27FC236}">
                    <a16:creationId xmlns:a16="http://schemas.microsoft.com/office/drawing/2014/main" id="{281D7270-1222-614E-BC0B-7027CC2B5E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3359" y="4228456"/>
                <a:ext cx="832023" cy="583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CA" altLang="fr-FR" sz="1000">
                    <a:latin typeface="Times" pitchFamily="2" charset="0"/>
                  </a:rPr>
                  <a:t>Caveolae-</a:t>
                </a:r>
              </a:p>
              <a:p>
                <a:pPr eaLnBrk="1" hangingPunct="1"/>
                <a:r>
                  <a:rPr lang="fr-CA" altLang="fr-FR" sz="1000">
                    <a:latin typeface="Times" pitchFamily="2" charset="0"/>
                  </a:rPr>
                  <a:t>mediated</a:t>
                </a:r>
              </a:p>
              <a:p>
                <a:pPr eaLnBrk="1" hangingPunct="1"/>
                <a:r>
                  <a:rPr lang="fr-CA" altLang="fr-FR" sz="1000">
                    <a:latin typeface="Times" pitchFamily="2" charset="0"/>
                  </a:rPr>
                  <a:t>endocytosis</a:t>
                </a:r>
              </a:p>
            </p:txBody>
          </p:sp>
          <p:sp>
            <p:nvSpPr>
              <p:cNvPr id="33830" name="TextBox 44">
                <a:extLst>
                  <a:ext uri="{FF2B5EF4-FFF2-40B4-BE49-F238E27FC236}">
                    <a16:creationId xmlns:a16="http://schemas.microsoft.com/office/drawing/2014/main" id="{A176CF32-A1A4-3E4D-9CEB-FE3321C1EC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540" y="3001625"/>
                <a:ext cx="1236855" cy="421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CA" altLang="fr-FR" sz="1000">
                    <a:latin typeface="Times" pitchFamily="2" charset="0"/>
                  </a:rPr>
                  <a:t>Clathrin-dependent </a:t>
                </a:r>
              </a:p>
              <a:p>
                <a:pPr eaLnBrk="1" hangingPunct="1"/>
                <a:r>
                  <a:rPr lang="fr-CA" altLang="fr-FR" sz="1000">
                    <a:latin typeface="Times" pitchFamily="2" charset="0"/>
                  </a:rPr>
                  <a:t>endocytosis</a:t>
                </a:r>
              </a:p>
            </p:txBody>
          </p:sp>
        </p:grpSp>
        <p:grpSp>
          <p:nvGrpSpPr>
            <p:cNvPr id="33802" name="Group 76">
              <a:extLst>
                <a:ext uri="{FF2B5EF4-FFF2-40B4-BE49-F238E27FC236}">
                  <a16:creationId xmlns:a16="http://schemas.microsoft.com/office/drawing/2014/main" id="{39511AE7-8ADE-C14A-9645-0022BB25D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138" y="3178800"/>
              <a:ext cx="3024603" cy="2375469"/>
              <a:chOff x="3153590" y="3437999"/>
              <a:chExt cx="3183923" cy="250012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6BEB8C4-37E8-344D-8336-1C30FE6F8E2D}"/>
                  </a:ext>
                </a:extLst>
              </p:cNvPr>
              <p:cNvSpPr/>
              <p:nvPr/>
            </p:nvSpPr>
            <p:spPr>
              <a:xfrm>
                <a:off x="3455717" y="4221753"/>
                <a:ext cx="864205" cy="1512479"/>
              </a:xfrm>
              <a:prstGeom prst="rect">
                <a:avLst/>
              </a:prstGeom>
              <a:solidFill>
                <a:srgbClr val="B29F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>
                  <a:latin typeface="Times"/>
                  <a:cs typeface="Times"/>
                </a:endParaRPr>
              </a:p>
            </p:txBody>
          </p:sp>
          <p:sp>
            <p:nvSpPr>
              <p:cNvPr id="33818" name="TextBox 58">
                <a:extLst>
                  <a:ext uri="{FF2B5EF4-FFF2-40B4-BE49-F238E27FC236}">
                    <a16:creationId xmlns:a16="http://schemas.microsoft.com/office/drawing/2014/main" id="{51CFCAD8-A8BC-C548-8722-EFBF0B44B1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5876" y="4221088"/>
                <a:ext cx="930001" cy="1717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000">
                    <a:latin typeface="Times" pitchFamily="2" charset="0"/>
                  </a:rPr>
                  <a:t>Dynamin</a:t>
                </a:r>
              </a:p>
              <a:p>
                <a:pPr eaLnBrk="1" hangingPunct="1"/>
                <a:endParaRPr lang="fr-FR" altLang="fr-FR" sz="1000">
                  <a:latin typeface="Times" pitchFamily="2" charset="0"/>
                </a:endParaRPr>
              </a:p>
              <a:p>
                <a:pPr eaLnBrk="1" hangingPunct="1"/>
                <a:endParaRPr lang="fr-FR" altLang="fr-FR" sz="400">
                  <a:latin typeface="Times" pitchFamily="2" charset="0"/>
                </a:endParaRPr>
              </a:p>
              <a:p>
                <a:pPr eaLnBrk="1" hangingPunct="1"/>
                <a:r>
                  <a:rPr lang="fr-FR" altLang="fr-FR" sz="1000">
                    <a:latin typeface="Times" pitchFamily="2" charset="0"/>
                  </a:rPr>
                  <a:t>Caveolin</a:t>
                </a:r>
              </a:p>
              <a:p>
                <a:pPr eaLnBrk="1" hangingPunct="1"/>
                <a:endParaRPr lang="fr-FR" altLang="fr-FR" sz="1000">
                  <a:latin typeface="Times" pitchFamily="2" charset="0"/>
                </a:endParaRPr>
              </a:p>
              <a:p>
                <a:pPr eaLnBrk="1" hangingPunct="1"/>
                <a:endParaRPr lang="fr-FR" altLang="fr-FR" sz="400">
                  <a:latin typeface="Times" pitchFamily="2" charset="0"/>
                </a:endParaRPr>
              </a:p>
              <a:p>
                <a:pPr eaLnBrk="1" hangingPunct="1"/>
                <a:r>
                  <a:rPr lang="fr-FR" altLang="fr-FR" sz="1000">
                    <a:latin typeface="Times" pitchFamily="2" charset="0"/>
                  </a:rPr>
                  <a:t>Clathrin</a:t>
                </a:r>
              </a:p>
              <a:p>
                <a:pPr eaLnBrk="1" hangingPunct="1"/>
                <a:endParaRPr lang="fr-FR" altLang="fr-FR" sz="600">
                  <a:latin typeface="Times" pitchFamily="2" charset="0"/>
                </a:endParaRPr>
              </a:p>
              <a:p>
                <a:pPr eaLnBrk="1" hangingPunct="1"/>
                <a:endParaRPr lang="fr-FR" altLang="fr-FR" sz="400">
                  <a:latin typeface="Times" pitchFamily="2" charset="0"/>
                </a:endParaRPr>
              </a:p>
              <a:p>
                <a:pPr eaLnBrk="1" hangingPunct="1"/>
                <a:r>
                  <a:rPr lang="fr-FR" altLang="fr-FR" sz="1000">
                    <a:latin typeface="Times" pitchFamily="2" charset="0"/>
                  </a:rPr>
                  <a:t>CPPs</a:t>
                </a:r>
              </a:p>
              <a:p>
                <a:pPr eaLnBrk="1" hangingPunct="1"/>
                <a:endParaRPr lang="fr-FR" altLang="fr-FR" sz="600">
                  <a:latin typeface="Times" pitchFamily="2" charset="0"/>
                </a:endParaRPr>
              </a:p>
              <a:p>
                <a:pPr eaLnBrk="1" hangingPunct="1"/>
                <a:endParaRPr lang="fr-FR" altLang="fr-FR" sz="600">
                  <a:latin typeface="Times" pitchFamily="2" charset="0"/>
                </a:endParaRPr>
              </a:p>
              <a:p>
                <a:pPr eaLnBrk="1" hangingPunct="1"/>
                <a:r>
                  <a:rPr lang="fr-FR" altLang="fr-FR" sz="1000">
                    <a:latin typeface="Times" pitchFamily="2" charset="0"/>
                  </a:rPr>
                  <a:t>Lipid Bilayer</a:t>
                </a:r>
                <a:endParaRPr lang="fr-CA" altLang="fr-FR" sz="1000">
                  <a:latin typeface="Times" pitchFamily="2" charset="0"/>
                </a:endParaRPr>
              </a:p>
            </p:txBody>
          </p:sp>
          <p:grpSp>
            <p:nvGrpSpPr>
              <p:cNvPr id="33819" name="Group 29">
                <a:extLst>
                  <a:ext uri="{FF2B5EF4-FFF2-40B4-BE49-F238E27FC236}">
                    <a16:creationId xmlns:a16="http://schemas.microsoft.com/office/drawing/2014/main" id="{3A0764F1-F8E8-8B43-AD9F-8E4E0DA93A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3590" y="3437999"/>
                <a:ext cx="3183923" cy="2484438"/>
                <a:chOff x="4341674" y="3284983"/>
                <a:chExt cx="3183923" cy="2484438"/>
              </a:xfrm>
            </p:grpSpPr>
            <p:pic>
              <p:nvPicPr>
                <p:cNvPr id="33820" name="Picture 50">
                  <a:extLst>
                    <a:ext uri="{FF2B5EF4-FFF2-40B4-BE49-F238E27FC236}">
                      <a16:creationId xmlns:a16="http://schemas.microsoft.com/office/drawing/2014/main" id="{B7C2EBAA-E7B1-BE4C-A9B8-33AA816C0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099" t="47305" r="5890"/>
                <a:stretch>
                  <a:fillRect/>
                </a:stretch>
              </p:blipFill>
              <p:spPr bwMode="auto">
                <a:xfrm>
                  <a:off x="4341674" y="3284983"/>
                  <a:ext cx="3183923" cy="2484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821" name="Picture 50">
                  <a:extLst>
                    <a:ext uri="{FF2B5EF4-FFF2-40B4-BE49-F238E27FC236}">
                      <a16:creationId xmlns:a16="http://schemas.microsoft.com/office/drawing/2014/main" id="{3FC55681-7DD3-E64C-BFE4-A326530E11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830" t="47305" r="13242" b="20621"/>
                <a:stretch>
                  <a:fillRect/>
                </a:stretch>
              </p:blipFill>
              <p:spPr bwMode="auto">
                <a:xfrm>
                  <a:off x="4997020" y="4077072"/>
                  <a:ext cx="1011905" cy="1512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822" name="TextBox 58">
                  <a:extLst>
                    <a:ext uri="{FF2B5EF4-FFF2-40B4-BE49-F238E27FC236}">
                      <a16:creationId xmlns:a16="http://schemas.microsoft.com/office/drawing/2014/main" id="{BE1CC399-DA91-EA4E-B530-093C29B787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41073" y="4077072"/>
                  <a:ext cx="930001" cy="16846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fr-FR" altLang="fr-FR" sz="1000">
                      <a:latin typeface="Times" pitchFamily="2" charset="0"/>
                    </a:rPr>
                    <a:t>Dynamin</a:t>
                  </a:r>
                </a:p>
                <a:p>
                  <a:pPr eaLnBrk="1" hangingPunct="1"/>
                  <a:endParaRPr lang="fr-FR" altLang="fr-FR" sz="1200">
                    <a:latin typeface="Times" pitchFamily="2" charset="0"/>
                  </a:endParaRPr>
                </a:p>
                <a:p>
                  <a:pPr eaLnBrk="1" hangingPunct="1"/>
                  <a:r>
                    <a:rPr lang="fr-FR" altLang="fr-FR" sz="1000">
                      <a:latin typeface="Times" pitchFamily="2" charset="0"/>
                    </a:rPr>
                    <a:t>Caveolin</a:t>
                  </a:r>
                </a:p>
                <a:p>
                  <a:pPr eaLnBrk="1" hangingPunct="1"/>
                  <a:endParaRPr lang="fr-FR" altLang="fr-FR" sz="1200">
                    <a:latin typeface="Times" pitchFamily="2" charset="0"/>
                  </a:endParaRPr>
                </a:p>
                <a:p>
                  <a:pPr eaLnBrk="1" hangingPunct="1"/>
                  <a:r>
                    <a:rPr lang="fr-FR" altLang="fr-FR" sz="1000">
                      <a:latin typeface="Times" pitchFamily="2" charset="0"/>
                    </a:rPr>
                    <a:t>Clathrin</a:t>
                  </a:r>
                </a:p>
                <a:p>
                  <a:pPr eaLnBrk="1" hangingPunct="1"/>
                  <a:endParaRPr lang="fr-FR" altLang="fr-FR" sz="1200">
                    <a:latin typeface="Times" pitchFamily="2" charset="0"/>
                  </a:endParaRPr>
                </a:p>
                <a:p>
                  <a:pPr eaLnBrk="1" hangingPunct="1"/>
                  <a:r>
                    <a:rPr lang="fr-FR" altLang="fr-FR" sz="1000">
                      <a:latin typeface="Times" pitchFamily="2" charset="0"/>
                    </a:rPr>
                    <a:t>CPPs</a:t>
                  </a:r>
                </a:p>
                <a:p>
                  <a:pPr eaLnBrk="1" hangingPunct="1"/>
                  <a:endParaRPr lang="fr-FR" altLang="fr-FR" sz="1200">
                    <a:latin typeface="Times" pitchFamily="2" charset="0"/>
                  </a:endParaRPr>
                </a:p>
                <a:p>
                  <a:pPr eaLnBrk="1" hangingPunct="1"/>
                  <a:r>
                    <a:rPr lang="fr-FR" altLang="fr-FR" sz="1000">
                      <a:latin typeface="Times" pitchFamily="2" charset="0"/>
                    </a:rPr>
                    <a:t>Lipid Bilayer</a:t>
                  </a:r>
                  <a:endParaRPr lang="fr-CA" altLang="fr-FR" sz="1000">
                    <a:latin typeface="Times" pitchFamily="2" charset="0"/>
                  </a:endParaRPr>
                </a:p>
              </p:txBody>
            </p:sp>
            <p:sp>
              <p:nvSpPr>
                <p:cNvPr id="33823" name="TextBox 58">
                  <a:extLst>
                    <a:ext uri="{FF2B5EF4-FFF2-40B4-BE49-F238E27FC236}">
                      <a16:creationId xmlns:a16="http://schemas.microsoft.com/office/drawing/2014/main" id="{FA7D4A78-6DE2-5E4A-95A2-6E4C64D950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00193" y="4653136"/>
                  <a:ext cx="846949" cy="259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fr-CA" altLang="fr-FR" sz="1000">
                      <a:latin typeface="Times" pitchFamily="2" charset="0"/>
                    </a:rPr>
                    <a:t>Cytoplasm</a:t>
                  </a:r>
                </a:p>
              </p:txBody>
            </p:sp>
            <p:sp>
              <p:nvSpPr>
                <p:cNvPr id="33824" name="TextBox 65">
                  <a:extLst>
                    <a:ext uri="{FF2B5EF4-FFF2-40B4-BE49-F238E27FC236}">
                      <a16:creationId xmlns:a16="http://schemas.microsoft.com/office/drawing/2014/main" id="{093C27F8-A5C2-5242-A35D-C8B52448D2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16216" y="5445224"/>
                  <a:ext cx="640052" cy="259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fr-CA" altLang="fr-FR" sz="1000">
                      <a:latin typeface="Times" pitchFamily="2" charset="0"/>
                    </a:rPr>
                    <a:t>Nucleus</a:t>
                  </a:r>
                </a:p>
              </p:txBody>
            </p:sp>
          </p:grpSp>
        </p:grpSp>
        <p:pic>
          <p:nvPicPr>
            <p:cNvPr id="33803" name="Picture 13">
              <a:extLst>
                <a:ext uri="{FF2B5EF4-FFF2-40B4-BE49-F238E27FC236}">
                  <a16:creationId xmlns:a16="http://schemas.microsoft.com/office/drawing/2014/main" id="{6027B271-4171-2248-9D1F-5E993D2C3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4" t="77211" r="58308" b="18437"/>
            <a:stretch>
              <a:fillRect/>
            </a:stretch>
          </p:blipFill>
          <p:spPr bwMode="auto">
            <a:xfrm>
              <a:off x="1547664" y="4437112"/>
              <a:ext cx="936104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13">
              <a:extLst>
                <a:ext uri="{FF2B5EF4-FFF2-40B4-BE49-F238E27FC236}">
                  <a16:creationId xmlns:a16="http://schemas.microsoft.com/office/drawing/2014/main" id="{CACA4A4E-7F88-5B44-A1E4-F54C78983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4" t="77211" r="58308" b="18437"/>
            <a:stretch>
              <a:fillRect/>
            </a:stretch>
          </p:blipFill>
          <p:spPr bwMode="auto">
            <a:xfrm>
              <a:off x="1547664" y="4941168"/>
              <a:ext cx="806400" cy="2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5" name="ZoneTexte 8">
              <a:extLst>
                <a:ext uri="{FF2B5EF4-FFF2-40B4-BE49-F238E27FC236}">
                  <a16:creationId xmlns:a16="http://schemas.microsoft.com/office/drawing/2014/main" id="{408A021C-95AF-B944-B587-370E3E13D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2138" y="4747210"/>
              <a:ext cx="1121125" cy="554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CA" altLang="fr-FR" sz="1000">
                  <a:latin typeface="Times" pitchFamily="2" charset="0"/>
                </a:rPr>
                <a:t>Caveolae/Clathrin</a:t>
              </a:r>
            </a:p>
            <a:p>
              <a:pPr eaLnBrk="1" hangingPunct="1"/>
              <a:r>
                <a:rPr lang="fr-CA" altLang="fr-FR" sz="1000">
                  <a:latin typeface="Times" pitchFamily="2" charset="0"/>
                </a:rPr>
                <a:t>independent </a:t>
              </a:r>
            </a:p>
            <a:p>
              <a:pPr eaLnBrk="1" hangingPunct="1"/>
              <a:r>
                <a:rPr lang="fr-CA" altLang="fr-FR" sz="1000">
                  <a:latin typeface="Times" pitchFamily="2" charset="0"/>
                </a:rPr>
                <a:t>endocytosis</a:t>
              </a:r>
            </a:p>
          </p:txBody>
        </p:sp>
        <p:grpSp>
          <p:nvGrpSpPr>
            <p:cNvPr id="33806" name="Groupe 58">
              <a:extLst>
                <a:ext uri="{FF2B5EF4-FFF2-40B4-BE49-F238E27FC236}">
                  <a16:creationId xmlns:a16="http://schemas.microsoft.com/office/drawing/2014/main" id="{13F72DB8-729C-EF46-9122-E2B8E14FB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590" y="1035050"/>
              <a:ext cx="3043530" cy="2393950"/>
              <a:chOff x="2627312" y="1052513"/>
              <a:chExt cx="3043530" cy="2393950"/>
            </a:xfrm>
          </p:grpSpPr>
          <p:grpSp>
            <p:nvGrpSpPr>
              <p:cNvPr id="33807" name="Group 74">
                <a:extLst>
                  <a:ext uri="{FF2B5EF4-FFF2-40B4-BE49-F238E27FC236}">
                    <a16:creationId xmlns:a16="http://schemas.microsoft.com/office/drawing/2014/main" id="{9CF1849C-7B1B-3148-8CB7-6C5C56D317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7312" y="1052513"/>
                <a:ext cx="3043530" cy="2393950"/>
                <a:chOff x="5652120" y="1628800"/>
                <a:chExt cx="3203401" cy="2520280"/>
              </a:xfrm>
            </p:grpSpPr>
            <p:pic>
              <p:nvPicPr>
                <p:cNvPr id="33812" name="Picture 13">
                  <a:extLst>
                    <a:ext uri="{FF2B5EF4-FFF2-40B4-BE49-F238E27FC236}">
                      <a16:creationId xmlns:a16="http://schemas.microsoft.com/office/drawing/2014/main" id="{3F4CAA92-FC02-2A47-AB80-E0D2647A0C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92" t="4842" r="4527" b="46918"/>
                <a:stretch>
                  <a:fillRect/>
                </a:stretch>
              </p:blipFill>
              <p:spPr bwMode="auto">
                <a:xfrm>
                  <a:off x="5652120" y="1628800"/>
                  <a:ext cx="3203401" cy="2520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4F54E8B-642C-2D49-86A6-CA50E315FF42}"/>
                    </a:ext>
                  </a:extLst>
                </p:cNvPr>
                <p:cNvSpPr/>
                <p:nvPr/>
              </p:nvSpPr>
              <p:spPr bwMode="auto">
                <a:xfrm>
                  <a:off x="5819346" y="2742162"/>
                  <a:ext cx="773831" cy="269147"/>
                </a:xfrm>
                <a:prstGeom prst="rect">
                  <a:avLst/>
                </a:prstGeom>
                <a:solidFill>
                  <a:srgbClr val="EDE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Times"/>
                    <a:cs typeface="Times"/>
                  </a:endParaRPr>
                </a:p>
              </p:txBody>
            </p:sp>
            <p:sp>
              <p:nvSpPr>
                <p:cNvPr id="33814" name="TextBox 51">
                  <a:extLst>
                    <a:ext uri="{FF2B5EF4-FFF2-40B4-BE49-F238E27FC236}">
                      <a16:creationId xmlns:a16="http://schemas.microsoft.com/office/drawing/2014/main" id="{50F6AA05-85BF-4349-92C6-1E031B297F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21352" y="2742653"/>
                  <a:ext cx="923542" cy="259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fr-CA" altLang="fr-FR" sz="1000">
                      <a:latin typeface="Times" pitchFamily="2" charset="0"/>
                    </a:rPr>
                    <a:t>Toroidal pore</a:t>
                  </a:r>
                </a:p>
              </p:txBody>
            </p:sp>
            <p:sp>
              <p:nvSpPr>
                <p:cNvPr id="33815" name="TextBox 55">
                  <a:extLst>
                    <a:ext uri="{FF2B5EF4-FFF2-40B4-BE49-F238E27FC236}">
                      <a16:creationId xmlns:a16="http://schemas.microsoft.com/office/drawing/2014/main" id="{0F057746-ED4C-BD4A-AE86-9C9A35A0D4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67556" y="1716345"/>
                  <a:ext cx="1075300" cy="259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fr-CA" altLang="fr-FR" sz="1000">
                      <a:latin typeface="Times" pitchFamily="2" charset="0"/>
                    </a:rPr>
                    <a:t>Inverted micelle</a:t>
                  </a:r>
                </a:p>
              </p:txBody>
            </p:sp>
            <p:pic>
              <p:nvPicPr>
                <p:cNvPr id="33816" name="Picture 13">
                  <a:extLst>
                    <a:ext uri="{FF2B5EF4-FFF2-40B4-BE49-F238E27FC236}">
                      <a16:creationId xmlns:a16="http://schemas.microsoft.com/office/drawing/2014/main" id="{D1F1FDA4-5060-054A-9534-1CE027D914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158" t="52185" r="79010" b="38959"/>
                <a:stretch>
                  <a:fillRect/>
                </a:stretch>
              </p:blipFill>
              <p:spPr bwMode="auto">
                <a:xfrm rot="2805541">
                  <a:off x="6247590" y="2141936"/>
                  <a:ext cx="486435" cy="4626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3808" name="Picture 13">
                <a:extLst>
                  <a:ext uri="{FF2B5EF4-FFF2-40B4-BE49-F238E27FC236}">
                    <a16:creationId xmlns:a16="http://schemas.microsoft.com/office/drawing/2014/main" id="{AB306BF6-B214-FA43-99F4-65E20A0B5E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21" t="25156" r="13396" b="66138"/>
              <a:stretch>
                <a:fillRect/>
              </a:stretch>
            </p:blipFill>
            <p:spPr bwMode="auto">
              <a:xfrm>
                <a:off x="4951808" y="1934408"/>
                <a:ext cx="576064" cy="126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9" name="Picture 13">
                <a:extLst>
                  <a:ext uri="{FF2B5EF4-FFF2-40B4-BE49-F238E27FC236}">
                    <a16:creationId xmlns:a16="http://schemas.microsoft.com/office/drawing/2014/main" id="{CABED7BB-962E-2841-9AEE-29CDF07317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17" t="28058" r="28040" b="67589"/>
              <a:stretch>
                <a:fillRect/>
              </a:stretch>
            </p:blipFill>
            <p:spPr bwMode="auto">
              <a:xfrm>
                <a:off x="3995936" y="1988840"/>
                <a:ext cx="864096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0" name="Picture 13">
                <a:extLst>
                  <a:ext uri="{FF2B5EF4-FFF2-40B4-BE49-F238E27FC236}">
                    <a16:creationId xmlns:a16="http://schemas.microsoft.com/office/drawing/2014/main" id="{E659D674-3FC1-D544-8A22-28FCDE5517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17" t="28058" r="28040" b="67589"/>
              <a:stretch>
                <a:fillRect/>
              </a:stretch>
            </p:blipFill>
            <p:spPr bwMode="auto">
              <a:xfrm>
                <a:off x="3491880" y="1988840"/>
                <a:ext cx="864096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1" name="ZoneTexte 14">
                <a:extLst>
                  <a:ext uri="{FF2B5EF4-FFF2-40B4-BE49-F238E27FC236}">
                    <a16:creationId xmlns:a16="http://schemas.microsoft.com/office/drawing/2014/main" id="{973739E7-BDC0-F042-A88D-DD7D2026AF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9642" y="1862391"/>
                <a:ext cx="108012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1000">
                    <a:latin typeface="Times" pitchFamily="2" charset="0"/>
                  </a:rPr>
                  <a:t>Electroporation-like</a:t>
                </a:r>
              </a:p>
            </p:txBody>
          </p:sp>
        </p:grpSp>
      </p:grpSp>
      <p:sp>
        <p:nvSpPr>
          <p:cNvPr id="79" name="Rounded Rectangle 84">
            <a:extLst>
              <a:ext uri="{FF2B5EF4-FFF2-40B4-BE49-F238E27FC236}">
                <a16:creationId xmlns:a16="http://schemas.microsoft.com/office/drawing/2014/main" id="{5125E83F-930D-964E-A46B-BFFECDA61AD4}"/>
              </a:ext>
            </a:extLst>
          </p:cNvPr>
          <p:cNvSpPr/>
          <p:nvPr/>
        </p:nvSpPr>
        <p:spPr bwMode="auto">
          <a:xfrm>
            <a:off x="179388" y="1089025"/>
            <a:ext cx="2413000" cy="4356100"/>
          </a:xfrm>
          <a:prstGeom prst="roundRect">
            <a:avLst>
              <a:gd name="adj" fmla="val 519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A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49" name="Rounded Rectangle 85">
            <a:extLst>
              <a:ext uri="{FF2B5EF4-FFF2-40B4-BE49-F238E27FC236}">
                <a16:creationId xmlns:a16="http://schemas.microsoft.com/office/drawing/2014/main" id="{91B77A47-466D-A54E-9CC9-67EFCD752987}"/>
              </a:ext>
            </a:extLst>
          </p:cNvPr>
          <p:cNvSpPr/>
          <p:nvPr/>
        </p:nvSpPr>
        <p:spPr bwMode="auto">
          <a:xfrm>
            <a:off x="2700338" y="1052513"/>
            <a:ext cx="2914650" cy="1908175"/>
          </a:xfrm>
          <a:prstGeom prst="roundRect">
            <a:avLst>
              <a:gd name="adj" fmla="val 5196"/>
            </a:avLst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A">
              <a:latin typeface="Times"/>
              <a:cs typeface="Times"/>
            </a:endParaRPr>
          </a:p>
        </p:txBody>
      </p:sp>
      <p:sp>
        <p:nvSpPr>
          <p:cNvPr id="41" name="ZoneTexte 1">
            <a:extLst>
              <a:ext uri="{FF2B5EF4-FFF2-40B4-BE49-F238E27FC236}">
                <a16:creationId xmlns:a16="http://schemas.microsoft.com/office/drawing/2014/main" id="{DCB4557F-3C64-3B46-A647-577D058FFE39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>
                <a:latin typeface="Times"/>
                <a:cs typeface="Times"/>
              </a:rPr>
              <a:t>Internalization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pathways</a:t>
            </a:r>
            <a:r>
              <a:rPr lang="fr-FR" dirty="0">
                <a:latin typeface="Times"/>
                <a:cs typeface="Times"/>
              </a:rPr>
              <a:t> for </a:t>
            </a:r>
            <a:r>
              <a:rPr lang="fr-FR" dirty="0" err="1">
                <a:latin typeface="Times"/>
                <a:cs typeface="Times"/>
              </a:rPr>
              <a:t>CPPs</a:t>
            </a:r>
            <a:endParaRPr lang="fr-FR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oneTexte 22">
            <a:extLst>
              <a:ext uri="{FF2B5EF4-FFF2-40B4-BE49-F238E27FC236}">
                <a16:creationId xmlns:a16="http://schemas.microsoft.com/office/drawing/2014/main" id="{C63914F9-030D-174F-9583-01E491280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550025"/>
            <a:ext cx="227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hr-HR" altLang="fr-FR" sz="1200" dirty="0" err="1">
                <a:solidFill>
                  <a:srgbClr val="0000FF"/>
                </a:solidFill>
                <a:latin typeface="Times" pitchFamily="2" charset="0"/>
              </a:rPr>
              <a:t>Bechara</a:t>
            </a:r>
            <a:r>
              <a:rPr lang="hr-HR" altLang="fr-FR" sz="1200" dirty="0">
                <a:solidFill>
                  <a:srgbClr val="0000FF"/>
                </a:solidFill>
                <a:latin typeface="Times" pitchFamily="2" charset="0"/>
              </a:rPr>
              <a:t>, FEBS (2013) 587: 1693 </a:t>
            </a:r>
            <a:endParaRPr lang="fr-FR" altLang="fr-FR" sz="1200" dirty="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C7FA9-CBD0-E542-9A1E-B7796650CCCD}"/>
              </a:ext>
            </a:extLst>
          </p:cNvPr>
          <p:cNvSpPr/>
          <p:nvPr/>
        </p:nvSpPr>
        <p:spPr>
          <a:xfrm>
            <a:off x="1692275" y="981075"/>
            <a:ext cx="287338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9939" name="Image 3">
            <a:extLst>
              <a:ext uri="{FF2B5EF4-FFF2-40B4-BE49-F238E27FC236}">
                <a16:creationId xmlns:a16="http://schemas.microsoft.com/office/drawing/2014/main" id="{C3FD8DBB-5271-AD4C-A7F7-5794463F1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A02E9B-7D99-C346-A588-02B58C84F87E}"/>
              </a:ext>
            </a:extLst>
          </p:cNvPr>
          <p:cNvSpPr/>
          <p:nvPr/>
        </p:nvSpPr>
        <p:spPr>
          <a:xfrm>
            <a:off x="0" y="1268413"/>
            <a:ext cx="539750" cy="1444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F4FE39-DB99-AA4F-8C0F-3248DA6B143C}"/>
              </a:ext>
            </a:extLst>
          </p:cNvPr>
          <p:cNvSpPr/>
          <p:nvPr/>
        </p:nvSpPr>
        <p:spPr>
          <a:xfrm>
            <a:off x="3095625" y="1268413"/>
            <a:ext cx="539750" cy="1444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ECE68F-5759-3649-8DEC-5AA40CAA8163}"/>
              </a:ext>
            </a:extLst>
          </p:cNvPr>
          <p:cNvSpPr/>
          <p:nvPr/>
        </p:nvSpPr>
        <p:spPr>
          <a:xfrm>
            <a:off x="5976938" y="1319213"/>
            <a:ext cx="539750" cy="1444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8D2D19D1-8FB1-614C-9223-8A8EDA5D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9144000" cy="96361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Hypothetical current models for translocation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oneTexte 2">
            <a:extLst>
              <a:ext uri="{FF2B5EF4-FFF2-40B4-BE49-F238E27FC236}">
                <a16:creationId xmlns:a16="http://schemas.microsoft.com/office/drawing/2014/main" id="{7D5ED59A-218B-524A-87B5-FE0D04348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572250"/>
            <a:ext cx="3600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Mager, Nat Chem (2011</a:t>
            </a:r>
            <a:r>
              <a:rPr lang="fr-FR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3:582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B83562B7-21A3-AB47-8D42-D0D9DB13B874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/>
              <a:t>Cell</a:t>
            </a:r>
            <a:r>
              <a:rPr lang="fr-FR" dirty="0"/>
              <a:t> membrane :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exploited</a:t>
            </a:r>
            <a:r>
              <a:rPr lang="fr-FR" dirty="0"/>
              <a:t> </a:t>
            </a:r>
            <a:r>
              <a:rPr lang="fr-FR" dirty="0" err="1"/>
              <a:t>portals</a:t>
            </a:r>
            <a:r>
              <a:rPr lang="fr-FR" dirty="0"/>
              <a:t> of entry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8A24D533-BB90-DB44-A58C-45EAAA6B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196975"/>
            <a:ext cx="1854200" cy="369888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fr-FR" sz="1800" dirty="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rPr>
              <a:t> Focus on </a:t>
            </a:r>
            <a:r>
              <a:rPr lang="fr-FR" sz="1800" dirty="0" err="1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rPr>
              <a:t>lipids</a:t>
            </a:r>
            <a:endParaRPr lang="fr-FR" sz="1800" dirty="0">
              <a:solidFill>
                <a:srgbClr val="0000FF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4" name="Image 15">
            <a:extLst>
              <a:ext uri="{FF2B5EF4-FFF2-40B4-BE49-F238E27FC236}">
                <a16:creationId xmlns:a16="http://schemas.microsoft.com/office/drawing/2014/main" id="{D0830330-8646-6648-A51F-C296A64F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/>
          <a:stretch>
            <a:fillRect/>
          </a:stretch>
        </p:blipFill>
        <p:spPr bwMode="auto">
          <a:xfrm>
            <a:off x="1493838" y="2179638"/>
            <a:ext cx="617378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E60EF8C-06F7-FF45-8BCC-D86CDD02A09B}"/>
              </a:ext>
            </a:extLst>
          </p:cNvPr>
          <p:cNvCxnSpPr>
            <a:stCxn id="14" idx="2"/>
          </p:cNvCxnSpPr>
          <p:nvPr/>
        </p:nvCxnSpPr>
        <p:spPr>
          <a:xfrm>
            <a:off x="4778375" y="1566863"/>
            <a:ext cx="9525" cy="3375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6" name="Espace réservé du numéro de diapositive 1">
            <a:extLst>
              <a:ext uri="{FF2B5EF4-FFF2-40B4-BE49-F238E27FC236}">
                <a16:creationId xmlns:a16="http://schemas.microsoft.com/office/drawing/2014/main" id="{4A3FB375-69A0-7B49-9A9E-98900124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A32172A-E96A-AE45-95B8-3F9EE2805808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96E2BAA2-340B-A147-95C0-18B4DB29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CPP passage does not damage cell plasma membrane</a:t>
            </a:r>
          </a:p>
        </p:txBody>
      </p:sp>
      <p:pic>
        <p:nvPicPr>
          <p:cNvPr id="36866" name="Image 11" descr="AMPvsCPP.tiff">
            <a:extLst>
              <a:ext uri="{FF2B5EF4-FFF2-40B4-BE49-F238E27FC236}">
                <a16:creationId xmlns:a16="http://schemas.microsoft.com/office/drawing/2014/main" id="{9E8AD259-A242-DF49-8FF7-EDD0F1F19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t="-2055" r="49823" b="14534"/>
          <a:stretch>
            <a:fillRect/>
          </a:stretch>
        </p:blipFill>
        <p:spPr bwMode="auto">
          <a:xfrm>
            <a:off x="611188" y="1484313"/>
            <a:ext cx="2944812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ZoneTexte 12">
            <a:extLst>
              <a:ext uri="{FF2B5EF4-FFF2-40B4-BE49-F238E27FC236}">
                <a16:creationId xmlns:a16="http://schemas.microsoft.com/office/drawing/2014/main" id="{8B23296D-5E74-9949-AFF3-D7B51D1F7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550025"/>
            <a:ext cx="2557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Nekhotiaeva, FASEB J (2004) 18: 394 </a:t>
            </a:r>
          </a:p>
        </p:txBody>
      </p:sp>
      <p:sp>
        <p:nvSpPr>
          <p:cNvPr id="36868" name="ZoneTexte 8">
            <a:extLst>
              <a:ext uri="{FF2B5EF4-FFF2-40B4-BE49-F238E27FC236}">
                <a16:creationId xmlns:a16="http://schemas.microsoft.com/office/drawing/2014/main" id="{3B49D354-F246-D34A-A73F-EFF07DBE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5300663"/>
            <a:ext cx="2395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Absence of cell toxicity</a:t>
            </a:r>
          </a:p>
        </p:txBody>
      </p:sp>
      <p:pic>
        <p:nvPicPr>
          <p:cNvPr id="36869" name="Image 9">
            <a:extLst>
              <a:ext uri="{FF2B5EF4-FFF2-40B4-BE49-F238E27FC236}">
                <a16:creationId xmlns:a16="http://schemas.microsoft.com/office/drawing/2014/main" id="{95B07C6C-935C-6C43-9416-E5860D9E4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60575"/>
            <a:ext cx="33480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ZoneTexte 13">
            <a:extLst>
              <a:ext uri="{FF2B5EF4-FFF2-40B4-BE49-F238E27FC236}">
                <a16:creationId xmlns:a16="http://schemas.microsoft.com/office/drawing/2014/main" id="{F074B361-8151-714C-9AE9-96E97E946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557963"/>
            <a:ext cx="2398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" pitchFamily="2" charset="0"/>
              </a:rPr>
              <a:t>Murate, J Cell Sci (2015) 128, 1627</a:t>
            </a:r>
            <a:endParaRPr lang="fr-FR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36871" name="ZoneTexte 14">
            <a:extLst>
              <a:ext uri="{FF2B5EF4-FFF2-40B4-BE49-F238E27FC236}">
                <a16:creationId xmlns:a16="http://schemas.microsoft.com/office/drawing/2014/main" id="{8C7C1132-503D-5545-AA7F-F2476B230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492375"/>
            <a:ext cx="17113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Times" pitchFamily="2" charset="0"/>
              </a:rPr>
              <a:t>Net charge : 0</a:t>
            </a:r>
          </a:p>
          <a:p>
            <a:pPr eaLnBrk="1" hangingPunct="1"/>
            <a:endParaRPr lang="fr-FR" altLang="fr-FR" sz="1400">
              <a:latin typeface="Times" pitchFamily="2" charset="0"/>
            </a:endParaRPr>
          </a:p>
          <a:p>
            <a:pPr eaLnBrk="1" hangingPunct="1"/>
            <a:endParaRPr lang="fr-FR" altLang="fr-FR" sz="1400">
              <a:latin typeface="Times" pitchFamily="2" charset="0"/>
            </a:endParaRPr>
          </a:p>
          <a:p>
            <a:pPr eaLnBrk="1" hangingPunct="1"/>
            <a:endParaRPr lang="fr-FR" altLang="fr-FR" sz="1400">
              <a:latin typeface="Times" pitchFamily="2" charset="0"/>
            </a:endParaRPr>
          </a:p>
          <a:p>
            <a:pPr eaLnBrk="1" hangingPunct="1"/>
            <a:r>
              <a:rPr lang="fr-FR" altLang="fr-FR" sz="1400">
                <a:latin typeface="Times" pitchFamily="2" charset="0"/>
              </a:rPr>
              <a:t>Net charge : negative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433A7F0-1E08-E646-8C92-4B3EF876C611}"/>
              </a:ext>
            </a:extLst>
          </p:cNvPr>
          <p:cNvGrpSpPr/>
          <p:nvPr/>
        </p:nvGrpSpPr>
        <p:grpSpPr>
          <a:xfrm>
            <a:off x="1547664" y="4581525"/>
            <a:ext cx="647849" cy="307975"/>
            <a:chOff x="1547664" y="4581525"/>
            <a:chExt cx="647849" cy="307975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927A4F0E-A510-5340-A925-31F576C265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47664" y="4581525"/>
              <a:ext cx="647849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3" name="ZoneTexte 17">
              <a:extLst>
                <a:ext uri="{FF2B5EF4-FFF2-40B4-BE49-F238E27FC236}">
                  <a16:creationId xmlns:a16="http://schemas.microsoft.com/office/drawing/2014/main" id="{BDF88FAF-B123-E64E-B5D1-768A02D18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9888" y="4581525"/>
              <a:ext cx="5556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 dirty="0">
                  <a:latin typeface="Times" pitchFamily="2" charset="0"/>
                </a:rPr>
                <a:t>4 nm</a:t>
              </a:r>
            </a:p>
          </p:txBody>
        </p:sp>
      </p:grpSp>
      <p:sp>
        <p:nvSpPr>
          <p:cNvPr id="36874" name="Espace réservé du numéro de diapositive 1">
            <a:extLst>
              <a:ext uri="{FF2B5EF4-FFF2-40B4-BE49-F238E27FC236}">
                <a16:creationId xmlns:a16="http://schemas.microsoft.com/office/drawing/2014/main" id="{A6499094-118D-9646-9360-5D026E5B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4CDC7E-1A1E-1B47-93EA-D50CDBA6D64B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 7">
            <a:extLst>
              <a:ext uri="{FF2B5EF4-FFF2-40B4-BE49-F238E27FC236}">
                <a16:creationId xmlns:a16="http://schemas.microsoft.com/office/drawing/2014/main" id="{AA8BDE99-8AF3-2C40-85BE-3301A45E95A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3358">
            <a:off x="4859338" y="2609850"/>
            <a:ext cx="20034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7A2572-2356-9340-A6E6-A5D4EBBFD9BD}"/>
              </a:ext>
            </a:extLst>
          </p:cNvPr>
          <p:cNvSpPr/>
          <p:nvPr/>
        </p:nvSpPr>
        <p:spPr>
          <a:xfrm>
            <a:off x="3708400" y="5445125"/>
            <a:ext cx="682625" cy="3317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BC07269-A96F-254D-9DE4-0D1FA18E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Membrane lipid partners for CPPs</a:t>
            </a:r>
          </a:p>
        </p:txBody>
      </p:sp>
      <p:pic>
        <p:nvPicPr>
          <p:cNvPr id="38916" name="Image 6">
            <a:extLst>
              <a:ext uri="{FF2B5EF4-FFF2-40B4-BE49-F238E27FC236}">
                <a16:creationId xmlns:a16="http://schemas.microsoft.com/office/drawing/2014/main" id="{8CF9AC1B-E7AA-844B-B636-7955E6B4F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23669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 1">
            <a:extLst>
              <a:ext uri="{FF2B5EF4-FFF2-40B4-BE49-F238E27FC236}">
                <a16:creationId xmlns:a16="http://schemas.microsoft.com/office/drawing/2014/main" id="{6E40CDF4-18B2-5E4E-985E-D50CF3915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938588"/>
            <a:ext cx="49323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ZoneTexte 2">
            <a:extLst>
              <a:ext uri="{FF2B5EF4-FFF2-40B4-BE49-F238E27FC236}">
                <a16:creationId xmlns:a16="http://schemas.microsoft.com/office/drawing/2014/main" id="{E9FCFB24-867D-C24A-9084-432CDFA1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268413"/>
            <a:ext cx="633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Times" pitchFamily="2" charset="0"/>
              </a:rPr>
              <a:t>Free energy profiles as functions of the distance of the center of mass of the TAT peptide from the center of mass of the lipid bilayer (DOPC, oleic acid)</a:t>
            </a:r>
          </a:p>
        </p:txBody>
      </p:sp>
      <p:sp>
        <p:nvSpPr>
          <p:cNvPr id="38919" name="ZoneTexte 3">
            <a:extLst>
              <a:ext uri="{FF2B5EF4-FFF2-40B4-BE49-F238E27FC236}">
                <a16:creationId xmlns:a16="http://schemas.microsoft.com/office/drawing/2014/main" id="{09E6EECF-442D-AF44-9CC1-6C4E0CB41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4005263"/>
            <a:ext cx="852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Protonated </a:t>
            </a:r>
          </a:p>
        </p:txBody>
      </p:sp>
      <p:sp>
        <p:nvSpPr>
          <p:cNvPr id="38920" name="ZoneTexte 8">
            <a:extLst>
              <a:ext uri="{FF2B5EF4-FFF2-40B4-BE49-F238E27FC236}">
                <a16:creationId xmlns:a16="http://schemas.microsoft.com/office/drawing/2014/main" id="{7CF98501-ADAD-DA4E-ADB9-84788C219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4868863"/>
            <a:ext cx="11636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Half Protonated </a:t>
            </a:r>
          </a:p>
        </p:txBody>
      </p:sp>
      <p:sp>
        <p:nvSpPr>
          <p:cNvPr id="38921" name="ZoneTexte 9">
            <a:extLst>
              <a:ext uri="{FF2B5EF4-FFF2-40B4-BE49-F238E27FC236}">
                <a16:creationId xmlns:a16="http://schemas.microsoft.com/office/drawing/2014/main" id="{4FC95455-6066-6C42-ADA9-9CF9D05D2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5949950"/>
            <a:ext cx="102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Deprotonated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A3402-DF00-8F47-A9F6-CFBD317D14BB}"/>
              </a:ext>
            </a:extLst>
          </p:cNvPr>
          <p:cNvSpPr/>
          <p:nvPr/>
        </p:nvSpPr>
        <p:spPr>
          <a:xfrm>
            <a:off x="179388" y="2852738"/>
            <a:ext cx="2879725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err="1">
                <a:latin typeface="Times"/>
                <a:ea typeface="ＭＳ Ｐゴシック" charset="0"/>
                <a:cs typeface="Times"/>
              </a:rPr>
              <a:t>Molecular</a:t>
            </a:r>
            <a:r>
              <a:rPr lang="fr-FR" sz="1400" dirty="0">
                <a:latin typeface="Times"/>
                <a:ea typeface="ＭＳ Ｐゴシック" charset="0"/>
                <a:cs typeface="Times"/>
              </a:rPr>
              <a:t> Simulation Dynamics </a:t>
            </a:r>
          </a:p>
          <a:p>
            <a:pPr algn="ctr">
              <a:defRPr/>
            </a:pPr>
            <a:endParaRPr lang="fr-FR" sz="1400" dirty="0">
              <a:latin typeface="Times"/>
              <a:ea typeface="ＭＳ Ｐゴシック" charset="0"/>
              <a:cs typeface="Time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>
                <a:latin typeface="Times"/>
                <a:ea typeface="ＭＳ Ｐゴシック" charset="0"/>
                <a:cs typeface="Times"/>
              </a:rPr>
              <a:t>1 TAT (YGRKKRRQRRR)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>
                <a:latin typeface="Times"/>
                <a:ea typeface="ＭＳ Ｐゴシック" charset="0"/>
                <a:cs typeface="Times"/>
              </a:rPr>
              <a:t>8700 water </a:t>
            </a:r>
            <a:r>
              <a:rPr lang="fr-FR" sz="1400" dirty="0" err="1">
                <a:latin typeface="Times"/>
                <a:ea typeface="ＭＳ Ｐゴシック" charset="0"/>
                <a:cs typeface="Times"/>
              </a:rPr>
              <a:t>molecules</a:t>
            </a:r>
            <a:endParaRPr lang="fr-FR" sz="1400" dirty="0">
              <a:latin typeface="Times"/>
              <a:ea typeface="ＭＳ Ｐゴシック" charset="0"/>
              <a:cs typeface="Time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>
                <a:latin typeface="Times"/>
                <a:ea typeface="ＭＳ Ｐゴシック" charset="0"/>
                <a:cs typeface="Times"/>
              </a:rPr>
              <a:t>68 DOPC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>
                <a:latin typeface="Times"/>
                <a:ea typeface="ＭＳ Ｐゴシック" charset="0"/>
                <a:cs typeface="Times"/>
              </a:rPr>
              <a:t>48 </a:t>
            </a:r>
            <a:r>
              <a:rPr lang="fr-FR" sz="1400" dirty="0" err="1">
                <a:latin typeface="Times"/>
                <a:ea typeface="ＭＳ Ｐゴシック" charset="0"/>
                <a:cs typeface="Times"/>
              </a:rPr>
              <a:t>oleic</a:t>
            </a:r>
            <a:r>
              <a:rPr lang="fr-FR" sz="1400" dirty="0">
                <a:latin typeface="Times"/>
                <a:ea typeface="ＭＳ Ｐゴシック" charset="0"/>
                <a:cs typeface="Times"/>
              </a:rPr>
              <a:t> </a:t>
            </a:r>
            <a:r>
              <a:rPr lang="fr-FR" sz="1400" dirty="0" err="1">
                <a:latin typeface="Times"/>
                <a:ea typeface="ＭＳ Ｐゴシック" charset="0"/>
                <a:cs typeface="Times"/>
              </a:rPr>
              <a:t>acid</a:t>
            </a:r>
            <a:endParaRPr lang="fr-FR" sz="1400" dirty="0">
              <a:latin typeface="Times"/>
              <a:ea typeface="ＭＳ Ｐゴシック" charset="0"/>
              <a:cs typeface="Times"/>
            </a:endParaRPr>
          </a:p>
        </p:txBody>
      </p:sp>
      <p:sp>
        <p:nvSpPr>
          <p:cNvPr id="38923" name="ZoneTexte 11">
            <a:extLst>
              <a:ext uri="{FF2B5EF4-FFF2-40B4-BE49-F238E27FC236}">
                <a16:creationId xmlns:a16="http://schemas.microsoft.com/office/drawing/2014/main" id="{1482038B-FBDB-914C-B02F-25F279498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550025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Herce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, JACS (2014) 18: 394 </a:t>
            </a:r>
          </a:p>
        </p:txBody>
      </p:sp>
      <p:sp>
        <p:nvSpPr>
          <p:cNvPr id="38924" name="ZoneTexte 12">
            <a:extLst>
              <a:ext uri="{FF2B5EF4-FFF2-40B4-BE49-F238E27FC236}">
                <a16:creationId xmlns:a16="http://schemas.microsoft.com/office/drawing/2014/main" id="{430788B2-286B-D64E-88B0-F014314C3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357563"/>
            <a:ext cx="1328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Oleic acid (C18:1)</a:t>
            </a:r>
          </a:p>
        </p:txBody>
      </p:sp>
      <p:pic>
        <p:nvPicPr>
          <p:cNvPr id="38925" name="Image 13">
            <a:extLst>
              <a:ext uri="{FF2B5EF4-FFF2-40B4-BE49-F238E27FC236}">
                <a16:creationId xmlns:a16="http://schemas.microsoft.com/office/drawing/2014/main" id="{82222019-59A4-0746-9206-E04C1FF4B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48863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ZoneTexte 14">
            <a:extLst>
              <a:ext uri="{FF2B5EF4-FFF2-40B4-BE49-F238E27FC236}">
                <a16:creationId xmlns:a16="http://schemas.microsoft.com/office/drawing/2014/main" id="{6F1A5134-F033-1D40-87EE-7BF5C3417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327400"/>
            <a:ext cx="2778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Times" pitchFamily="2" charset="0"/>
              </a:rPr>
              <a:t>H</a:t>
            </a:r>
          </a:p>
        </p:txBody>
      </p:sp>
      <p:sp>
        <p:nvSpPr>
          <p:cNvPr id="38927" name="ZoneTexte 15">
            <a:extLst>
              <a:ext uri="{FF2B5EF4-FFF2-40B4-BE49-F238E27FC236}">
                <a16:creationId xmlns:a16="http://schemas.microsoft.com/office/drawing/2014/main" id="{129B64C3-244A-284B-90EC-B9BC13826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075" y="2205038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DOPC (18:1 </a:t>
            </a:r>
            <a:r>
              <a:rPr lang="fr-FR" altLang="fr-FR" sz="1200">
                <a:latin typeface="Symbol" pitchFamily="2" charset="2"/>
              </a:rPr>
              <a:t>D</a:t>
            </a:r>
            <a:r>
              <a:rPr lang="fr-FR" altLang="fr-FR" sz="1200">
                <a:latin typeface="Times" pitchFamily="2" charset="0"/>
              </a:rPr>
              <a:t>9-cis PC)</a:t>
            </a:r>
          </a:p>
        </p:txBody>
      </p:sp>
      <p:sp>
        <p:nvSpPr>
          <p:cNvPr id="38928" name="ZoneTexte 1">
            <a:extLst>
              <a:ext uri="{FF2B5EF4-FFF2-40B4-BE49-F238E27FC236}">
                <a16:creationId xmlns:a16="http://schemas.microsoft.com/office/drawing/2014/main" id="{64EE1171-12D4-ED42-AB94-12C0C08CF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4005263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/>
              <a:t>COOH</a:t>
            </a:r>
          </a:p>
        </p:txBody>
      </p:sp>
      <p:sp>
        <p:nvSpPr>
          <p:cNvPr id="38929" name="ZoneTexte 17">
            <a:extLst>
              <a:ext uri="{FF2B5EF4-FFF2-40B4-BE49-F238E27FC236}">
                <a16:creationId xmlns:a16="http://schemas.microsoft.com/office/drawing/2014/main" id="{5F3B9C91-8D24-8A42-A63A-43163691A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5949950"/>
            <a:ext cx="58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/>
              <a:t>COO</a:t>
            </a:r>
            <a:r>
              <a:rPr lang="fr-FR" altLang="fr-FR" sz="1800" baseline="30000"/>
              <a:t>-</a:t>
            </a:r>
          </a:p>
        </p:txBody>
      </p:sp>
      <p:sp>
        <p:nvSpPr>
          <p:cNvPr id="38930" name="Rectangle 3">
            <a:extLst>
              <a:ext uri="{FF2B5EF4-FFF2-40B4-BE49-F238E27FC236}">
                <a16:creationId xmlns:a16="http://schemas.microsoft.com/office/drawing/2014/main" id="{0FFC8465-3999-4C45-8477-03A0E2DEB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4868863"/>
            <a:ext cx="67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/>
              <a:t>COOH</a:t>
            </a:r>
          </a:p>
          <a:p>
            <a:pPr eaLnBrk="1" hangingPunct="1"/>
            <a:r>
              <a:rPr lang="fr-FR" altLang="fr-FR" sz="1200"/>
              <a:t>/ COO</a:t>
            </a:r>
            <a:r>
              <a:rPr lang="fr-FR" altLang="fr-FR" sz="1800" baseline="30000"/>
              <a:t>-</a:t>
            </a:r>
          </a:p>
        </p:txBody>
      </p:sp>
      <p:sp>
        <p:nvSpPr>
          <p:cNvPr id="38931" name="Espace réservé du numéro de diapositive 6">
            <a:extLst>
              <a:ext uri="{FF2B5EF4-FFF2-40B4-BE49-F238E27FC236}">
                <a16:creationId xmlns:a16="http://schemas.microsoft.com/office/drawing/2014/main" id="{C0DF33B4-B1CF-DB46-A27E-38A632D8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D579A3-659D-3246-82D1-DDD7BBDD4003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5" descr="Wender2.tiff">
            <a:extLst>
              <a:ext uri="{FF2B5EF4-FFF2-40B4-BE49-F238E27FC236}">
                <a16:creationId xmlns:a16="http://schemas.microsoft.com/office/drawing/2014/main" id="{270B4E80-388C-EE4F-BA01-B5E62F2F4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92600"/>
            <a:ext cx="398303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6">
            <a:extLst>
              <a:ext uri="{FF2B5EF4-FFF2-40B4-BE49-F238E27FC236}">
                <a16:creationId xmlns:a16="http://schemas.microsoft.com/office/drawing/2014/main" id="{2D9A4FC5-7E3E-8C4D-ADF1-2FF5D8328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524625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Rothbard, Adv Drug Del Rev (2005) 57:495</a:t>
            </a:r>
          </a:p>
        </p:txBody>
      </p:sp>
      <p:sp>
        <p:nvSpPr>
          <p:cNvPr id="37891" name="ZoneTexte 10">
            <a:extLst>
              <a:ext uri="{FF2B5EF4-FFF2-40B4-BE49-F238E27FC236}">
                <a16:creationId xmlns:a16="http://schemas.microsoft.com/office/drawing/2014/main" id="{21DF1D22-C80E-3B47-BD49-968B705FD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73688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bidentate hydrogen bonds</a:t>
            </a:r>
          </a:p>
        </p:txBody>
      </p:sp>
      <p:pic>
        <p:nvPicPr>
          <p:cNvPr id="37892" name="Image 1">
            <a:extLst>
              <a:ext uri="{FF2B5EF4-FFF2-40B4-BE49-F238E27FC236}">
                <a16:creationId xmlns:a16="http://schemas.microsoft.com/office/drawing/2014/main" id="{0949E53E-3E8F-D049-B0AC-919410681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644650"/>
            <a:ext cx="298767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ZoneTexte 2">
            <a:extLst>
              <a:ext uri="{FF2B5EF4-FFF2-40B4-BE49-F238E27FC236}">
                <a16:creationId xmlns:a16="http://schemas.microsoft.com/office/drawing/2014/main" id="{BCAEEAAB-1C3C-3248-96CC-9E341E3FA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125538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800040"/>
                </a:solidFill>
                <a:latin typeface="Times" pitchFamily="2" charset="0"/>
              </a:rPr>
              <a:t>A, C : CF-Lys8            B, D : CF-Arg8 </a:t>
            </a:r>
          </a:p>
        </p:txBody>
      </p:sp>
      <p:sp>
        <p:nvSpPr>
          <p:cNvPr id="37894" name="ZoneTexte 11">
            <a:extLst>
              <a:ext uri="{FF2B5EF4-FFF2-40B4-BE49-F238E27FC236}">
                <a16:creationId xmlns:a16="http://schemas.microsoft.com/office/drawing/2014/main" id="{3D340060-B6E3-FD44-8DB4-D8B55050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733800"/>
            <a:ext cx="4306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    without          with sodium laurate (C12:0)</a:t>
            </a:r>
          </a:p>
        </p:txBody>
      </p:sp>
      <p:sp>
        <p:nvSpPr>
          <p:cNvPr id="37895" name="ZoneTexte 12">
            <a:extLst>
              <a:ext uri="{FF2B5EF4-FFF2-40B4-BE49-F238E27FC236}">
                <a16:creationId xmlns:a16="http://schemas.microsoft.com/office/drawing/2014/main" id="{7A5FC503-86C5-F449-8C78-D966BE886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941888"/>
            <a:ext cx="259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counter-ion phase transfer</a:t>
            </a:r>
          </a:p>
        </p:txBody>
      </p:sp>
      <p:sp>
        <p:nvSpPr>
          <p:cNvPr id="37896" name="ZoneTexte 13">
            <a:extLst>
              <a:ext uri="{FF2B5EF4-FFF2-40B4-BE49-F238E27FC236}">
                <a16:creationId xmlns:a16="http://schemas.microsoft.com/office/drawing/2014/main" id="{A16FEAD0-76C8-0841-939F-A7CADD30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1292225"/>
            <a:ext cx="2420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Times" pitchFamily="2" charset="0"/>
              </a:rPr>
              <a:t>Octanol/water partition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E5F428D0-03DE-3040-A752-C93CB4FFC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4763"/>
            <a:ext cx="9144000" cy="96361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How does a cationic peptide penetrate a hydrophobic bilayer?</a:t>
            </a:r>
          </a:p>
        </p:txBody>
      </p:sp>
      <p:pic>
        <p:nvPicPr>
          <p:cNvPr id="37898" name="Image 8">
            <a:extLst>
              <a:ext uri="{FF2B5EF4-FFF2-40B4-BE49-F238E27FC236}">
                <a16:creationId xmlns:a16="http://schemas.microsoft.com/office/drawing/2014/main" id="{B52F287F-8357-A94C-A776-0DB486B8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700213"/>
            <a:ext cx="5826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Image 17">
            <a:extLst>
              <a:ext uri="{FF2B5EF4-FFF2-40B4-BE49-F238E27FC236}">
                <a16:creationId xmlns:a16="http://schemas.microsoft.com/office/drawing/2014/main" id="{77A670E9-23D4-3E49-ADC7-DF7568B03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557338"/>
            <a:ext cx="7493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 18">
            <a:extLst>
              <a:ext uri="{FF2B5EF4-FFF2-40B4-BE49-F238E27FC236}">
                <a16:creationId xmlns:a16="http://schemas.microsoft.com/office/drawing/2014/main" id="{50BEA9C5-9053-9942-AEC2-52015FE4A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457575"/>
            <a:ext cx="345598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Espace réservé du numéro de diapositive 1">
            <a:extLst>
              <a:ext uri="{FF2B5EF4-FFF2-40B4-BE49-F238E27FC236}">
                <a16:creationId xmlns:a16="http://schemas.microsoft.com/office/drawing/2014/main" id="{57F1DBCC-6934-4646-9B74-DF6738B1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4D8C87-331E-964A-9CCD-B36975AA721C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1">
            <a:extLst>
              <a:ext uri="{FF2B5EF4-FFF2-40B4-BE49-F238E27FC236}">
                <a16:creationId xmlns:a16="http://schemas.microsoft.com/office/drawing/2014/main" id="{7FA14F98-1A8C-8B4E-8E1B-4EF25B18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"/>
          <a:stretch>
            <a:fillRect/>
          </a:stretch>
        </p:blipFill>
        <p:spPr bwMode="auto">
          <a:xfrm>
            <a:off x="179388" y="1052513"/>
            <a:ext cx="871855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ZoneTexte 2">
            <a:extLst>
              <a:ext uri="{FF2B5EF4-FFF2-40B4-BE49-F238E27FC236}">
                <a16:creationId xmlns:a16="http://schemas.microsoft.com/office/drawing/2014/main" id="{9354CFF5-294A-FC4F-B672-88BB879B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343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Jiao, Angew Chem (2017) </a:t>
            </a:r>
            <a:r>
              <a:rPr lang="ro-RO" altLang="fr-FR" sz="1200">
                <a:solidFill>
                  <a:srgbClr val="0000FF"/>
                </a:solidFill>
                <a:latin typeface="Times" pitchFamily="2" charset="0"/>
              </a:rPr>
              <a:t>56:8226</a:t>
            </a:r>
            <a:endParaRPr lang="fr-FR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6AF67A7D-5583-2449-919F-E1E748B11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9144000" cy="96361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Lipid partners for translocation - Model membranes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 1" descr="cell.tiff">
            <a:extLst>
              <a:ext uri="{FF2B5EF4-FFF2-40B4-BE49-F238E27FC236}">
                <a16:creationId xmlns:a16="http://schemas.microsoft.com/office/drawing/2014/main" id="{A6188F01-87D5-0345-AB11-D1A86222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3649662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Image 2" descr="cell2.tiff">
            <a:extLst>
              <a:ext uri="{FF2B5EF4-FFF2-40B4-BE49-F238E27FC236}">
                <a16:creationId xmlns:a16="http://schemas.microsoft.com/office/drawing/2014/main" id="{067A751F-28AF-494A-B2FC-315FBFA9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16200"/>
            <a:ext cx="363537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B94487-43B2-CE45-B520-9F99072CD8B6}"/>
              </a:ext>
            </a:extLst>
          </p:cNvPr>
          <p:cNvSpPr/>
          <p:nvPr/>
        </p:nvSpPr>
        <p:spPr>
          <a:xfrm>
            <a:off x="3708400" y="5445125"/>
            <a:ext cx="682625" cy="3317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7CB6B7-9648-534C-B007-46764BFF2B73}"/>
              </a:ext>
            </a:extLst>
          </p:cNvPr>
          <p:cNvSpPr/>
          <p:nvPr/>
        </p:nvSpPr>
        <p:spPr>
          <a:xfrm>
            <a:off x="7683500" y="5384800"/>
            <a:ext cx="682625" cy="393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8437" name="ZoneTexte 6">
            <a:extLst>
              <a:ext uri="{FF2B5EF4-FFF2-40B4-BE49-F238E27FC236}">
                <a16:creationId xmlns:a16="http://schemas.microsoft.com/office/drawing/2014/main" id="{8A9D669D-7990-A64F-B3DF-AE78B5CEF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014413"/>
            <a:ext cx="3032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000090"/>
                </a:solidFill>
                <a:cs typeface="Arial" panose="020B0604020202020204" pitchFamily="34" charset="0"/>
              </a:rPr>
              <a:t>Electrochemical potential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000090"/>
                </a:solidFill>
                <a:cs typeface="Arial" panose="020B0604020202020204" pitchFamily="34" charset="0"/>
              </a:rPr>
              <a:t>Osmotic pressure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000090"/>
                </a:solidFill>
                <a:cs typeface="Arial" panose="020B0604020202020204" pitchFamily="34" charset="0"/>
              </a:rPr>
              <a:t>pH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000090"/>
                </a:solidFill>
                <a:cs typeface="Arial" panose="020B0604020202020204" pitchFamily="34" charset="0"/>
              </a:rPr>
              <a:t>Temperature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000090"/>
                </a:solidFill>
                <a:cs typeface="Arial" panose="020B0604020202020204" pitchFamily="34" charset="0"/>
              </a:rPr>
              <a:t>Red-ox balance</a:t>
            </a:r>
          </a:p>
        </p:txBody>
      </p:sp>
      <p:sp>
        <p:nvSpPr>
          <p:cNvPr id="18438" name="Rectangle 7">
            <a:extLst>
              <a:ext uri="{FF2B5EF4-FFF2-40B4-BE49-F238E27FC236}">
                <a16:creationId xmlns:a16="http://schemas.microsoft.com/office/drawing/2014/main" id="{96016FE8-AB59-6E46-BB20-976104C04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57338"/>
            <a:ext cx="4560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000090"/>
                </a:solidFill>
                <a:cs typeface="Arial" panose="020B0604020202020204" pitchFamily="34" charset="0"/>
              </a:rPr>
              <a:t>Cell membranes : barriers to uncontrolled diffusion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9E172FA-2E90-F040-BF30-741F427B7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At every level of organization, a living organism must maintain homeostasis.</a:t>
            </a:r>
          </a:p>
        </p:txBody>
      </p:sp>
      <p:sp>
        <p:nvSpPr>
          <p:cNvPr id="18441" name="Espace réservé du numéro de diapositive 1">
            <a:extLst>
              <a:ext uri="{FF2B5EF4-FFF2-40B4-BE49-F238E27FC236}">
                <a16:creationId xmlns:a16="http://schemas.microsoft.com/office/drawing/2014/main" id="{D27BA6F0-8CBD-3441-9DD4-BEE40E0B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A27DAC-5AE0-F94B-A9FF-B12CA3AB69BE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oneTexte 22">
            <a:extLst>
              <a:ext uri="{FF2B5EF4-FFF2-40B4-BE49-F238E27FC236}">
                <a16:creationId xmlns:a16="http://schemas.microsoft.com/office/drawing/2014/main" id="{35876934-43C5-334F-8326-5296DB9FD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343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Jiao, Angew Chem (2017) </a:t>
            </a:r>
            <a:r>
              <a:rPr lang="ro-RO" altLang="fr-FR" sz="1200">
                <a:solidFill>
                  <a:srgbClr val="0000FF"/>
                </a:solidFill>
                <a:latin typeface="Times" pitchFamily="2" charset="0"/>
              </a:rPr>
              <a:t>56:8226</a:t>
            </a:r>
            <a:endParaRPr lang="fr-FR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583B67-A1BE-2147-A0A5-71F3CFF73F45}"/>
              </a:ext>
            </a:extLst>
          </p:cNvPr>
          <p:cNvSpPr txBox="1"/>
          <p:nvPr/>
        </p:nvSpPr>
        <p:spPr>
          <a:xfrm>
            <a:off x="323850" y="1125538"/>
            <a:ext cx="6096000" cy="228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Penetratin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has a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preference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for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disordered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phases :</a:t>
            </a:r>
          </a:p>
          <a:p>
            <a:pPr>
              <a:defRPr/>
            </a:pPr>
            <a:endParaRPr lang="fr-FR" dirty="0">
              <a:latin typeface="Times"/>
              <a:ea typeface="ＭＳ Ｐゴシック" charset="0"/>
              <a:cs typeface="Times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Negatively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charged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polar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heads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(PG &gt; PC)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Unsaturated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fatty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chains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(C18:2 &gt; C18:1 &gt; C18)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Short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saturated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fatty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chains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(C14 &gt; C18)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PC : 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photolabeling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in </a:t>
            </a:r>
            <a:r>
              <a:rPr lang="fr-FR" dirty="0">
                <a:solidFill>
                  <a:srgbClr val="0000FF"/>
                </a:solidFill>
                <a:latin typeface="Symbol" charset="2"/>
                <a:ea typeface="ＭＳ Ｐゴシック" charset="0"/>
                <a:cs typeface="Symbol" charset="2"/>
              </a:rPr>
              <a:t>a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of carboxylate (water/</a:t>
            </a:r>
            <a:r>
              <a:rPr lang="fr-FR" dirty="0" err="1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lipid</a:t>
            </a:r>
            <a:r>
              <a:rPr lang="fr-FR" dirty="0">
                <a:solidFill>
                  <a:srgbClr val="0000FF"/>
                </a:solidFill>
                <a:latin typeface="Times"/>
                <a:ea typeface="ＭＳ Ｐゴシック" charset="0"/>
                <a:cs typeface="Times"/>
              </a:rPr>
              <a:t> interface)</a:t>
            </a:r>
          </a:p>
        </p:txBody>
      </p:sp>
      <p:pic>
        <p:nvPicPr>
          <p:cNvPr id="44035" name="Image 4">
            <a:extLst>
              <a:ext uri="{FF2B5EF4-FFF2-40B4-BE49-F238E27FC236}">
                <a16:creationId xmlns:a16="http://schemas.microsoft.com/office/drawing/2014/main" id="{BAC05944-A675-3649-92BC-3D89163DA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492375"/>
            <a:ext cx="15652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Group 3">
            <a:extLst>
              <a:ext uri="{FF2B5EF4-FFF2-40B4-BE49-F238E27FC236}">
                <a16:creationId xmlns:a16="http://schemas.microsoft.com/office/drawing/2014/main" id="{AC59CBDD-FAC5-494D-BC12-8B15540F82CC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4333875"/>
            <a:ext cx="3430588" cy="1327150"/>
            <a:chOff x="144" y="960"/>
            <a:chExt cx="2161" cy="836"/>
          </a:xfrm>
        </p:grpSpPr>
        <p:sp>
          <p:nvSpPr>
            <p:cNvPr id="44613" name="Freeform 4">
              <a:extLst>
                <a:ext uri="{FF2B5EF4-FFF2-40B4-BE49-F238E27FC236}">
                  <a16:creationId xmlns:a16="http://schemas.microsoft.com/office/drawing/2014/main" id="{5A39C97D-6E30-6D4B-AB18-C2FCFCDE3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14" name="Line 5">
              <a:extLst>
                <a:ext uri="{FF2B5EF4-FFF2-40B4-BE49-F238E27FC236}">
                  <a16:creationId xmlns:a16="http://schemas.microsoft.com/office/drawing/2014/main" id="{53F9331B-EDC9-A249-9997-FA6AB62EF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15" name="Freeform 6">
              <a:extLst>
                <a:ext uri="{FF2B5EF4-FFF2-40B4-BE49-F238E27FC236}">
                  <a16:creationId xmlns:a16="http://schemas.microsoft.com/office/drawing/2014/main" id="{4C54AE3E-76AD-2C4E-817E-D235F945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1" name="Oval 7">
              <a:extLst>
                <a:ext uri="{FF2B5EF4-FFF2-40B4-BE49-F238E27FC236}">
                  <a16:creationId xmlns:a16="http://schemas.microsoft.com/office/drawing/2014/main" id="{C840147F-C051-0843-A068-61149E061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17" name="Line 8">
              <a:extLst>
                <a:ext uri="{FF2B5EF4-FFF2-40B4-BE49-F238E27FC236}">
                  <a16:creationId xmlns:a16="http://schemas.microsoft.com/office/drawing/2014/main" id="{94B221A1-55A2-4448-82F2-F0AFCB165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18" name="Freeform 9">
              <a:extLst>
                <a:ext uri="{FF2B5EF4-FFF2-40B4-BE49-F238E27FC236}">
                  <a16:creationId xmlns:a16="http://schemas.microsoft.com/office/drawing/2014/main" id="{888EED90-4496-6A48-80F1-1E19B3795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4" name="Oval 10">
              <a:extLst>
                <a:ext uri="{FF2B5EF4-FFF2-40B4-BE49-F238E27FC236}">
                  <a16:creationId xmlns:a16="http://schemas.microsoft.com/office/drawing/2014/main" id="{540347DE-D0B5-6840-B8B5-8C7B980D5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20" name="Line 11">
              <a:extLst>
                <a:ext uri="{FF2B5EF4-FFF2-40B4-BE49-F238E27FC236}">
                  <a16:creationId xmlns:a16="http://schemas.microsoft.com/office/drawing/2014/main" id="{A434A842-CC26-D747-B153-38D42ABE3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21" name="Freeform 12">
              <a:extLst>
                <a:ext uri="{FF2B5EF4-FFF2-40B4-BE49-F238E27FC236}">
                  <a16:creationId xmlns:a16="http://schemas.microsoft.com/office/drawing/2014/main" id="{7656B22B-BE54-2D4C-9092-A46A6F4A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" name="Oval 13">
              <a:extLst>
                <a:ext uri="{FF2B5EF4-FFF2-40B4-BE49-F238E27FC236}">
                  <a16:creationId xmlns:a16="http://schemas.microsoft.com/office/drawing/2014/main" id="{878AD691-E3B3-0046-8618-E3723AFD0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23" name="Line 14">
              <a:extLst>
                <a:ext uri="{FF2B5EF4-FFF2-40B4-BE49-F238E27FC236}">
                  <a16:creationId xmlns:a16="http://schemas.microsoft.com/office/drawing/2014/main" id="{9B017E44-2ECF-0448-90F7-8C72DAE33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24" name="Freeform 15">
              <a:extLst>
                <a:ext uri="{FF2B5EF4-FFF2-40B4-BE49-F238E27FC236}">
                  <a16:creationId xmlns:a16="http://schemas.microsoft.com/office/drawing/2014/main" id="{86BA90BF-2698-5345-A010-0737A73B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" name="Oval 16">
              <a:extLst>
                <a:ext uri="{FF2B5EF4-FFF2-40B4-BE49-F238E27FC236}">
                  <a16:creationId xmlns:a16="http://schemas.microsoft.com/office/drawing/2014/main" id="{A135DBA5-23C5-484F-B873-B9D8669F5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26" name="Line 17">
              <a:extLst>
                <a:ext uri="{FF2B5EF4-FFF2-40B4-BE49-F238E27FC236}">
                  <a16:creationId xmlns:a16="http://schemas.microsoft.com/office/drawing/2014/main" id="{F2C242FD-CE07-F04E-8D40-5E3929185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27" name="Freeform 18">
              <a:extLst>
                <a:ext uri="{FF2B5EF4-FFF2-40B4-BE49-F238E27FC236}">
                  <a16:creationId xmlns:a16="http://schemas.microsoft.com/office/drawing/2014/main" id="{FA2A0759-9B65-8C47-B47C-A8289C212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28" name="Oval 19">
              <a:extLst>
                <a:ext uri="{FF2B5EF4-FFF2-40B4-BE49-F238E27FC236}">
                  <a16:creationId xmlns:a16="http://schemas.microsoft.com/office/drawing/2014/main" id="{F1F84C48-0B6D-3942-934D-C836EBD68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29" name="Line 20">
              <a:extLst>
                <a:ext uri="{FF2B5EF4-FFF2-40B4-BE49-F238E27FC236}">
                  <a16:creationId xmlns:a16="http://schemas.microsoft.com/office/drawing/2014/main" id="{EAD59556-AF0E-254B-9262-BCD6FBA1F5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30" name="Freeform 21">
              <a:extLst>
                <a:ext uri="{FF2B5EF4-FFF2-40B4-BE49-F238E27FC236}">
                  <a16:creationId xmlns:a16="http://schemas.microsoft.com/office/drawing/2014/main" id="{718079F0-8CA9-6742-B6FE-5A36C1BA4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31" name="Oval 22">
              <a:extLst>
                <a:ext uri="{FF2B5EF4-FFF2-40B4-BE49-F238E27FC236}">
                  <a16:creationId xmlns:a16="http://schemas.microsoft.com/office/drawing/2014/main" id="{8D7F3475-362A-F848-B6D6-8D71112EA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32" name="Line 23">
              <a:extLst>
                <a:ext uri="{FF2B5EF4-FFF2-40B4-BE49-F238E27FC236}">
                  <a16:creationId xmlns:a16="http://schemas.microsoft.com/office/drawing/2014/main" id="{C462F9FA-707E-F24A-BD2B-4980906BB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33" name="Freeform 24">
              <a:extLst>
                <a:ext uri="{FF2B5EF4-FFF2-40B4-BE49-F238E27FC236}">
                  <a16:creationId xmlns:a16="http://schemas.microsoft.com/office/drawing/2014/main" id="{DB762D76-C6FE-3944-AE08-8AE990D65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9" name="Oval 25">
              <a:extLst>
                <a:ext uri="{FF2B5EF4-FFF2-40B4-BE49-F238E27FC236}">
                  <a16:creationId xmlns:a16="http://schemas.microsoft.com/office/drawing/2014/main" id="{63C7FB0E-AFC3-BE4E-96FB-CDF062FCD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35" name="Line 26">
              <a:extLst>
                <a:ext uri="{FF2B5EF4-FFF2-40B4-BE49-F238E27FC236}">
                  <a16:creationId xmlns:a16="http://schemas.microsoft.com/office/drawing/2014/main" id="{5E56ABA1-BD76-7341-AEB1-0B13DE561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36" name="Freeform 27">
              <a:extLst>
                <a:ext uri="{FF2B5EF4-FFF2-40B4-BE49-F238E27FC236}">
                  <a16:creationId xmlns:a16="http://schemas.microsoft.com/office/drawing/2014/main" id="{1902E4E8-894C-0141-93A4-078E89905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2" name="Oval 28">
              <a:extLst>
                <a:ext uri="{FF2B5EF4-FFF2-40B4-BE49-F238E27FC236}">
                  <a16:creationId xmlns:a16="http://schemas.microsoft.com/office/drawing/2014/main" id="{FF1456E6-3B05-524E-907F-21CAB86D8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38" name="Line 29">
              <a:extLst>
                <a:ext uri="{FF2B5EF4-FFF2-40B4-BE49-F238E27FC236}">
                  <a16:creationId xmlns:a16="http://schemas.microsoft.com/office/drawing/2014/main" id="{C1513C7F-F865-BA46-98BE-FC58E691C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2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39" name="Freeform 30">
              <a:extLst>
                <a:ext uri="{FF2B5EF4-FFF2-40B4-BE49-F238E27FC236}">
                  <a16:creationId xmlns:a16="http://schemas.microsoft.com/office/drawing/2014/main" id="{B1373A5E-D8E1-CC44-B686-08775AE93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5" name="Oval 31">
              <a:extLst>
                <a:ext uri="{FF2B5EF4-FFF2-40B4-BE49-F238E27FC236}">
                  <a16:creationId xmlns:a16="http://schemas.microsoft.com/office/drawing/2014/main" id="{DBB3B167-FE41-0D4B-BD29-3547F75C7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41" name="Line 32">
              <a:extLst>
                <a:ext uri="{FF2B5EF4-FFF2-40B4-BE49-F238E27FC236}">
                  <a16:creationId xmlns:a16="http://schemas.microsoft.com/office/drawing/2014/main" id="{FFC0302E-DDD4-4B48-87C8-0B94A2085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8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42" name="Freeform 33">
              <a:extLst>
                <a:ext uri="{FF2B5EF4-FFF2-40B4-BE49-F238E27FC236}">
                  <a16:creationId xmlns:a16="http://schemas.microsoft.com/office/drawing/2014/main" id="{51B95FF1-E879-184A-9496-9C26F6B9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8" name="Oval 34">
              <a:extLst>
                <a:ext uri="{FF2B5EF4-FFF2-40B4-BE49-F238E27FC236}">
                  <a16:creationId xmlns:a16="http://schemas.microsoft.com/office/drawing/2014/main" id="{8CFE857F-43FF-A342-9CB1-78D83F6E0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44" name="Line 35">
              <a:extLst>
                <a:ext uri="{FF2B5EF4-FFF2-40B4-BE49-F238E27FC236}">
                  <a16:creationId xmlns:a16="http://schemas.microsoft.com/office/drawing/2014/main" id="{842AE979-9117-4244-B6AB-361FFE86B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45" name="Freeform 36">
              <a:extLst>
                <a:ext uri="{FF2B5EF4-FFF2-40B4-BE49-F238E27FC236}">
                  <a16:creationId xmlns:a16="http://schemas.microsoft.com/office/drawing/2014/main" id="{C8FEF0D8-6619-FF4F-95E6-C549D7BA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51" name="Oval 37">
              <a:extLst>
                <a:ext uri="{FF2B5EF4-FFF2-40B4-BE49-F238E27FC236}">
                  <a16:creationId xmlns:a16="http://schemas.microsoft.com/office/drawing/2014/main" id="{F9032F95-356C-C546-96C5-DA6CF53A8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47" name="Line 38">
              <a:extLst>
                <a:ext uri="{FF2B5EF4-FFF2-40B4-BE49-F238E27FC236}">
                  <a16:creationId xmlns:a16="http://schemas.microsoft.com/office/drawing/2014/main" id="{350D54B9-B39A-1C4B-836D-D0877E256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0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53" name="Oval 39">
              <a:extLst>
                <a:ext uri="{FF2B5EF4-FFF2-40B4-BE49-F238E27FC236}">
                  <a16:creationId xmlns:a16="http://schemas.microsoft.com/office/drawing/2014/main" id="{A997DDE8-ABEC-AD44-95B2-FE0D378AD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49" name="Line 40">
              <a:extLst>
                <a:ext uri="{FF2B5EF4-FFF2-40B4-BE49-F238E27FC236}">
                  <a16:creationId xmlns:a16="http://schemas.microsoft.com/office/drawing/2014/main" id="{58CD8B1B-6C1F-B946-8013-22CBA0707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50" name="Freeform 41">
              <a:extLst>
                <a:ext uri="{FF2B5EF4-FFF2-40B4-BE49-F238E27FC236}">
                  <a16:creationId xmlns:a16="http://schemas.microsoft.com/office/drawing/2014/main" id="{3A01616B-9DF8-D94E-A7AC-801DEA4A8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56" name="Oval 42">
              <a:extLst>
                <a:ext uri="{FF2B5EF4-FFF2-40B4-BE49-F238E27FC236}">
                  <a16:creationId xmlns:a16="http://schemas.microsoft.com/office/drawing/2014/main" id="{63237025-301D-A24E-A136-B4E74D146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52" name="Line 43">
              <a:extLst>
                <a:ext uri="{FF2B5EF4-FFF2-40B4-BE49-F238E27FC236}">
                  <a16:creationId xmlns:a16="http://schemas.microsoft.com/office/drawing/2014/main" id="{BF7FEB24-042C-1342-8FF9-64FF6EFDF2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2" y="1086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53" name="Freeform 44">
              <a:extLst>
                <a:ext uri="{FF2B5EF4-FFF2-40B4-BE49-F238E27FC236}">
                  <a16:creationId xmlns:a16="http://schemas.microsoft.com/office/drawing/2014/main" id="{F73B9051-C408-F443-B3F0-BE8354C6C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59" name="Oval 45">
              <a:extLst>
                <a:ext uri="{FF2B5EF4-FFF2-40B4-BE49-F238E27FC236}">
                  <a16:creationId xmlns:a16="http://schemas.microsoft.com/office/drawing/2014/main" id="{E5603379-74EB-AF4F-B6D4-CBCE46B85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55" name="Line 46">
              <a:extLst>
                <a:ext uri="{FF2B5EF4-FFF2-40B4-BE49-F238E27FC236}">
                  <a16:creationId xmlns:a16="http://schemas.microsoft.com/office/drawing/2014/main" id="{C482A7C2-3524-F944-80B5-B4D6638D7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8" y="1086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56" name="Freeform 47">
              <a:extLst>
                <a:ext uri="{FF2B5EF4-FFF2-40B4-BE49-F238E27FC236}">
                  <a16:creationId xmlns:a16="http://schemas.microsoft.com/office/drawing/2014/main" id="{B28C77E0-7AD6-3546-87B0-4AAA34C5C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0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62" name="Oval 48">
              <a:extLst>
                <a:ext uri="{FF2B5EF4-FFF2-40B4-BE49-F238E27FC236}">
                  <a16:creationId xmlns:a16="http://schemas.microsoft.com/office/drawing/2014/main" id="{3A7B952A-3AD4-B04E-A6FC-A51958366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" y="960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58" name="Line 49">
              <a:extLst>
                <a:ext uri="{FF2B5EF4-FFF2-40B4-BE49-F238E27FC236}">
                  <a16:creationId xmlns:a16="http://schemas.microsoft.com/office/drawing/2014/main" id="{9E66A434-13B6-4F47-B807-DB40318927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42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59" name="Freeform 50">
              <a:extLst>
                <a:ext uri="{FF2B5EF4-FFF2-40B4-BE49-F238E27FC236}">
                  <a16:creationId xmlns:a16="http://schemas.microsoft.com/office/drawing/2014/main" id="{DEE76653-174E-0F45-AEF2-2EA3FD3FE5F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578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65" name="Oval 51">
              <a:extLst>
                <a:ext uri="{FF2B5EF4-FFF2-40B4-BE49-F238E27FC236}">
                  <a16:creationId xmlns:a16="http://schemas.microsoft.com/office/drawing/2014/main" id="{3D00D12F-A387-4049-ACA4-95F83C5982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88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61" name="Line 52">
              <a:extLst>
                <a:ext uri="{FF2B5EF4-FFF2-40B4-BE49-F238E27FC236}">
                  <a16:creationId xmlns:a16="http://schemas.microsoft.com/office/drawing/2014/main" id="{D8CFE57B-B295-6C4B-81E3-99C4DA1A9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46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62" name="Freeform 53">
              <a:extLst>
                <a:ext uri="{FF2B5EF4-FFF2-40B4-BE49-F238E27FC236}">
                  <a16:creationId xmlns:a16="http://schemas.microsoft.com/office/drawing/2014/main" id="{CA260A3B-57E1-BD49-ACD6-64A23A0FD22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82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68" name="Oval 54">
              <a:extLst>
                <a:ext uri="{FF2B5EF4-FFF2-40B4-BE49-F238E27FC236}">
                  <a16:creationId xmlns:a16="http://schemas.microsoft.com/office/drawing/2014/main" id="{615511D8-D57A-5741-BE97-AF35001130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92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64" name="Line 55">
              <a:extLst>
                <a:ext uri="{FF2B5EF4-FFF2-40B4-BE49-F238E27FC236}">
                  <a16:creationId xmlns:a16="http://schemas.microsoft.com/office/drawing/2014/main" id="{ADC2BD13-7E4B-534A-8B37-2F5FC3307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0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65" name="Freeform 56">
              <a:extLst>
                <a:ext uri="{FF2B5EF4-FFF2-40B4-BE49-F238E27FC236}">
                  <a16:creationId xmlns:a16="http://schemas.microsoft.com/office/drawing/2014/main" id="{633D79BF-2704-6645-8C18-FB15F333F00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86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71" name="Oval 57">
              <a:extLst>
                <a:ext uri="{FF2B5EF4-FFF2-40B4-BE49-F238E27FC236}">
                  <a16:creationId xmlns:a16="http://schemas.microsoft.com/office/drawing/2014/main" id="{A547FF06-8B52-DE4B-AFD8-DD4C7530B81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96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67" name="Line 58">
              <a:extLst>
                <a:ext uri="{FF2B5EF4-FFF2-40B4-BE49-F238E27FC236}">
                  <a16:creationId xmlns:a16="http://schemas.microsoft.com/office/drawing/2014/main" id="{6D8FA862-7B8C-214B-BF9A-29323E536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54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68" name="Freeform 59">
              <a:extLst>
                <a:ext uri="{FF2B5EF4-FFF2-40B4-BE49-F238E27FC236}">
                  <a16:creationId xmlns:a16="http://schemas.microsoft.com/office/drawing/2014/main" id="{4250A61F-BA30-4747-87CD-2EB9D227E11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90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74" name="Oval 60">
              <a:extLst>
                <a:ext uri="{FF2B5EF4-FFF2-40B4-BE49-F238E27FC236}">
                  <a16:creationId xmlns:a16="http://schemas.microsoft.com/office/drawing/2014/main" id="{FBFDC134-EF1B-7C4E-892D-16F90377378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00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70" name="Line 61">
              <a:extLst>
                <a:ext uri="{FF2B5EF4-FFF2-40B4-BE49-F238E27FC236}">
                  <a16:creationId xmlns:a16="http://schemas.microsoft.com/office/drawing/2014/main" id="{03E6F275-0BCD-2846-AFD6-AFF7312384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8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71" name="Freeform 62">
              <a:extLst>
                <a:ext uri="{FF2B5EF4-FFF2-40B4-BE49-F238E27FC236}">
                  <a16:creationId xmlns:a16="http://schemas.microsoft.com/office/drawing/2014/main" id="{D17D1433-3A76-2F41-86FA-0FF2E80B4BE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194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77" name="Oval 63">
              <a:extLst>
                <a:ext uri="{FF2B5EF4-FFF2-40B4-BE49-F238E27FC236}">
                  <a16:creationId xmlns:a16="http://schemas.microsoft.com/office/drawing/2014/main" id="{6FCCFD2C-79C8-9747-822F-2FBE079592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04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73" name="Line 64">
              <a:extLst>
                <a:ext uri="{FF2B5EF4-FFF2-40B4-BE49-F238E27FC236}">
                  <a16:creationId xmlns:a16="http://schemas.microsoft.com/office/drawing/2014/main" id="{040D1FAE-1521-EB40-A1FD-280598439C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62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74" name="Freeform 65">
              <a:extLst>
                <a:ext uri="{FF2B5EF4-FFF2-40B4-BE49-F238E27FC236}">
                  <a16:creationId xmlns:a16="http://schemas.microsoft.com/office/drawing/2014/main" id="{C90116D0-D913-3549-9CE5-72C76A1DB13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8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0" name="Oval 66">
              <a:extLst>
                <a:ext uri="{FF2B5EF4-FFF2-40B4-BE49-F238E27FC236}">
                  <a16:creationId xmlns:a16="http://schemas.microsoft.com/office/drawing/2014/main" id="{D37CFC2A-910E-D94A-BE73-01528D93E3D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08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76" name="Line 67">
              <a:extLst>
                <a:ext uri="{FF2B5EF4-FFF2-40B4-BE49-F238E27FC236}">
                  <a16:creationId xmlns:a16="http://schemas.microsoft.com/office/drawing/2014/main" id="{AD25BDCD-5135-5C4F-8367-87FD64408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66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77" name="Freeform 68">
              <a:extLst>
                <a:ext uri="{FF2B5EF4-FFF2-40B4-BE49-F238E27FC236}">
                  <a16:creationId xmlns:a16="http://schemas.microsoft.com/office/drawing/2014/main" id="{E89FF60F-F58A-A64E-B3FC-CBA19AE505A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02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3" name="Oval 69">
              <a:extLst>
                <a:ext uri="{FF2B5EF4-FFF2-40B4-BE49-F238E27FC236}">
                  <a16:creationId xmlns:a16="http://schemas.microsoft.com/office/drawing/2014/main" id="{CC456DDC-0833-E948-BD33-168D4675DB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912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79" name="Line 70">
              <a:extLst>
                <a:ext uri="{FF2B5EF4-FFF2-40B4-BE49-F238E27FC236}">
                  <a16:creationId xmlns:a16="http://schemas.microsoft.com/office/drawing/2014/main" id="{D941C066-56EE-4146-B4BD-311F5EAA6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70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80" name="Freeform 71">
              <a:extLst>
                <a:ext uri="{FF2B5EF4-FFF2-40B4-BE49-F238E27FC236}">
                  <a16:creationId xmlns:a16="http://schemas.microsoft.com/office/drawing/2014/main" id="{C9FDCD01-3279-F945-90F8-427432F2B07D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06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6" name="Oval 72">
              <a:extLst>
                <a:ext uri="{FF2B5EF4-FFF2-40B4-BE49-F238E27FC236}">
                  <a16:creationId xmlns:a16="http://schemas.microsoft.com/office/drawing/2014/main" id="{B82EA970-3A86-9F49-9FD0-3C17680BD69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816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82" name="Line 73">
              <a:extLst>
                <a:ext uri="{FF2B5EF4-FFF2-40B4-BE49-F238E27FC236}">
                  <a16:creationId xmlns:a16="http://schemas.microsoft.com/office/drawing/2014/main" id="{9F56091A-A711-2D46-8E9E-81D98BFB72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74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83" name="Freeform 74">
              <a:extLst>
                <a:ext uri="{FF2B5EF4-FFF2-40B4-BE49-F238E27FC236}">
                  <a16:creationId xmlns:a16="http://schemas.microsoft.com/office/drawing/2014/main" id="{B6C1FF52-4757-FF47-B070-A9813782D5B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810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9" name="Oval 75">
              <a:extLst>
                <a:ext uri="{FF2B5EF4-FFF2-40B4-BE49-F238E27FC236}">
                  <a16:creationId xmlns:a16="http://schemas.microsoft.com/office/drawing/2014/main" id="{C729A2A0-F784-9C42-9A91-C0F121867A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20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85" name="Line 76">
              <a:extLst>
                <a:ext uri="{FF2B5EF4-FFF2-40B4-BE49-F238E27FC236}">
                  <a16:creationId xmlns:a16="http://schemas.microsoft.com/office/drawing/2014/main" id="{971D134E-9931-1F48-B4D4-FFA2B5196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8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86" name="Freeform 77">
              <a:extLst>
                <a:ext uri="{FF2B5EF4-FFF2-40B4-BE49-F238E27FC236}">
                  <a16:creationId xmlns:a16="http://schemas.microsoft.com/office/drawing/2014/main" id="{619BB1AD-888E-2449-8463-4272B74A7C5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14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2" name="Oval 78">
              <a:extLst>
                <a:ext uri="{FF2B5EF4-FFF2-40B4-BE49-F238E27FC236}">
                  <a16:creationId xmlns:a16="http://schemas.microsoft.com/office/drawing/2014/main" id="{E5EF6F8D-3D98-9F4F-B50D-0184DC934D4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26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88" name="Line 79">
              <a:extLst>
                <a:ext uri="{FF2B5EF4-FFF2-40B4-BE49-F238E27FC236}">
                  <a16:creationId xmlns:a16="http://schemas.microsoft.com/office/drawing/2014/main" id="{EB6C60DD-410E-E84E-B96B-AA72DC35E2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2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89" name="Freeform 80">
              <a:extLst>
                <a:ext uri="{FF2B5EF4-FFF2-40B4-BE49-F238E27FC236}">
                  <a16:creationId xmlns:a16="http://schemas.microsoft.com/office/drawing/2014/main" id="{F35A0629-5F03-BC41-9BED-8E73E81CB00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18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5" name="Oval 81">
              <a:extLst>
                <a:ext uri="{FF2B5EF4-FFF2-40B4-BE49-F238E27FC236}">
                  <a16:creationId xmlns:a16="http://schemas.microsoft.com/office/drawing/2014/main" id="{44AB4D9D-A741-F741-A39B-AB6229C8E9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28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91" name="Line 82">
              <a:extLst>
                <a:ext uri="{FF2B5EF4-FFF2-40B4-BE49-F238E27FC236}">
                  <a16:creationId xmlns:a16="http://schemas.microsoft.com/office/drawing/2014/main" id="{A673487E-D7A2-244D-9CC7-35B95C0EE7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1" y="1200"/>
              <a:ext cx="5" cy="16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7" name="Oval 83">
              <a:extLst>
                <a:ext uri="{FF2B5EF4-FFF2-40B4-BE49-F238E27FC236}">
                  <a16:creationId xmlns:a16="http://schemas.microsoft.com/office/drawing/2014/main" id="{9CB31334-F863-B04D-A6CE-2C5F74597EF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32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93" name="Line 84">
              <a:extLst>
                <a:ext uri="{FF2B5EF4-FFF2-40B4-BE49-F238E27FC236}">
                  <a16:creationId xmlns:a16="http://schemas.microsoft.com/office/drawing/2014/main" id="{6CA47C90-276B-1A4C-9E01-8B6411174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94" name="Freeform 85">
              <a:extLst>
                <a:ext uri="{FF2B5EF4-FFF2-40B4-BE49-F238E27FC236}">
                  <a16:creationId xmlns:a16="http://schemas.microsoft.com/office/drawing/2014/main" id="{D8AE88CC-7EC7-AC49-B465-3ED4D525F9C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26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0" name="Oval 86">
              <a:extLst>
                <a:ext uri="{FF2B5EF4-FFF2-40B4-BE49-F238E27FC236}">
                  <a16:creationId xmlns:a16="http://schemas.microsoft.com/office/drawing/2014/main" id="{CD29ACC2-346D-9D47-8516-8F93919810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36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96" name="Line 87">
              <a:extLst>
                <a:ext uri="{FF2B5EF4-FFF2-40B4-BE49-F238E27FC236}">
                  <a16:creationId xmlns:a16="http://schemas.microsoft.com/office/drawing/2014/main" id="{66CF70C7-636C-5E43-9A35-2A5C1F8EB9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4" y="117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697" name="Freeform 88">
              <a:extLst>
                <a:ext uri="{FF2B5EF4-FFF2-40B4-BE49-F238E27FC236}">
                  <a16:creationId xmlns:a16="http://schemas.microsoft.com/office/drawing/2014/main" id="{8F423742-31C7-0A44-9E6E-47F85979136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30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3" name="Oval 89">
              <a:extLst>
                <a:ext uri="{FF2B5EF4-FFF2-40B4-BE49-F238E27FC236}">
                  <a16:creationId xmlns:a16="http://schemas.microsoft.com/office/drawing/2014/main" id="{A57C41D6-F5CC-5741-B83A-FB661A6A068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40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699" name="Line 90">
              <a:extLst>
                <a:ext uri="{FF2B5EF4-FFF2-40B4-BE49-F238E27FC236}">
                  <a16:creationId xmlns:a16="http://schemas.microsoft.com/office/drawing/2014/main" id="{2734D4CE-C688-724D-8943-5DEF8A7201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" y="1152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00" name="Freeform 91">
              <a:extLst>
                <a:ext uri="{FF2B5EF4-FFF2-40B4-BE49-F238E27FC236}">
                  <a16:creationId xmlns:a16="http://schemas.microsoft.com/office/drawing/2014/main" id="{A5FCEAEE-64EE-C74D-B4A9-DE50F762562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34" y="1178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6" name="Oval 92">
              <a:extLst>
                <a:ext uri="{FF2B5EF4-FFF2-40B4-BE49-F238E27FC236}">
                  <a16:creationId xmlns:a16="http://schemas.microsoft.com/office/drawing/2014/main" id="{718286EE-63B2-1848-B765-87F06DEB50E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4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02" name="Freeform 93">
              <a:extLst>
                <a:ext uri="{FF2B5EF4-FFF2-40B4-BE49-F238E27FC236}">
                  <a16:creationId xmlns:a16="http://schemas.microsoft.com/office/drawing/2014/main" id="{F5DAF610-8BF4-C446-A612-E0BBE7047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03" name="Line 94">
              <a:extLst>
                <a:ext uri="{FF2B5EF4-FFF2-40B4-BE49-F238E27FC236}">
                  <a16:creationId xmlns:a16="http://schemas.microsoft.com/office/drawing/2014/main" id="{2A98CE7B-0587-004E-B2D0-D8EE26B0B8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04" name="Freeform 95">
              <a:extLst>
                <a:ext uri="{FF2B5EF4-FFF2-40B4-BE49-F238E27FC236}">
                  <a16:creationId xmlns:a16="http://schemas.microsoft.com/office/drawing/2014/main" id="{02E0A166-9C21-E045-8A43-BB6594FE6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10" name="Oval 96">
              <a:extLst>
                <a:ext uri="{FF2B5EF4-FFF2-40B4-BE49-F238E27FC236}">
                  <a16:creationId xmlns:a16="http://schemas.microsoft.com/office/drawing/2014/main" id="{F41D7E65-BED6-0041-A22A-A1E316081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06" name="Line 97">
              <a:extLst>
                <a:ext uri="{FF2B5EF4-FFF2-40B4-BE49-F238E27FC236}">
                  <a16:creationId xmlns:a16="http://schemas.microsoft.com/office/drawing/2014/main" id="{4B9CDC23-302A-0447-B2FE-2F17A52E5E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07" name="Freeform 98">
              <a:extLst>
                <a:ext uri="{FF2B5EF4-FFF2-40B4-BE49-F238E27FC236}">
                  <a16:creationId xmlns:a16="http://schemas.microsoft.com/office/drawing/2014/main" id="{EE76F541-676A-5A40-BFCA-E1687C0B0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13" name="Oval 99">
              <a:extLst>
                <a:ext uri="{FF2B5EF4-FFF2-40B4-BE49-F238E27FC236}">
                  <a16:creationId xmlns:a16="http://schemas.microsoft.com/office/drawing/2014/main" id="{D7563B86-3CBD-BF4B-862F-917C82D96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09" name="Line 100">
              <a:extLst>
                <a:ext uri="{FF2B5EF4-FFF2-40B4-BE49-F238E27FC236}">
                  <a16:creationId xmlns:a16="http://schemas.microsoft.com/office/drawing/2014/main" id="{1ED471B4-111C-1B49-9185-1AC52CF44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10" name="Freeform 101">
              <a:extLst>
                <a:ext uri="{FF2B5EF4-FFF2-40B4-BE49-F238E27FC236}">
                  <a16:creationId xmlns:a16="http://schemas.microsoft.com/office/drawing/2014/main" id="{FE91BDE6-0472-2940-A3E1-98F51F798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11" name="Oval 102">
              <a:extLst>
                <a:ext uri="{FF2B5EF4-FFF2-40B4-BE49-F238E27FC236}">
                  <a16:creationId xmlns:a16="http://schemas.microsoft.com/office/drawing/2014/main" id="{27B0A822-96D1-8C4C-8BF3-E4F558CAB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FF"/>
                </a:gs>
                <a:gs pos="100000">
                  <a:srgbClr val="3B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712" name="Line 103">
              <a:extLst>
                <a:ext uri="{FF2B5EF4-FFF2-40B4-BE49-F238E27FC236}">
                  <a16:creationId xmlns:a16="http://schemas.microsoft.com/office/drawing/2014/main" id="{DDFB3B44-6AFE-BC43-91AA-58C87BF479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13" name="Freeform 104">
              <a:extLst>
                <a:ext uri="{FF2B5EF4-FFF2-40B4-BE49-F238E27FC236}">
                  <a16:creationId xmlns:a16="http://schemas.microsoft.com/office/drawing/2014/main" id="{4DE812F1-3714-4645-88B2-03BD97FAA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19" name="Oval 105">
              <a:extLst>
                <a:ext uri="{FF2B5EF4-FFF2-40B4-BE49-F238E27FC236}">
                  <a16:creationId xmlns:a16="http://schemas.microsoft.com/office/drawing/2014/main" id="{10C1554E-A201-A040-8554-2E8D6F41B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15" name="Line 106">
              <a:extLst>
                <a:ext uri="{FF2B5EF4-FFF2-40B4-BE49-F238E27FC236}">
                  <a16:creationId xmlns:a16="http://schemas.microsoft.com/office/drawing/2014/main" id="{A8247EF5-8A6B-6644-A891-F6F853222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16" name="Freeform 107">
              <a:extLst>
                <a:ext uri="{FF2B5EF4-FFF2-40B4-BE49-F238E27FC236}">
                  <a16:creationId xmlns:a16="http://schemas.microsoft.com/office/drawing/2014/main" id="{C3356CA9-EFCD-0E4A-95CC-80E7F47B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2" name="Oval 108">
              <a:extLst>
                <a:ext uri="{FF2B5EF4-FFF2-40B4-BE49-F238E27FC236}">
                  <a16:creationId xmlns:a16="http://schemas.microsoft.com/office/drawing/2014/main" id="{6993DE4C-43EE-114B-9CCD-FD76815D8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18" name="Line 109">
              <a:extLst>
                <a:ext uri="{FF2B5EF4-FFF2-40B4-BE49-F238E27FC236}">
                  <a16:creationId xmlns:a16="http://schemas.microsoft.com/office/drawing/2014/main" id="{15434A0D-27B8-4846-ACDF-EC5C062CC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9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19" name="Freeform 110">
              <a:extLst>
                <a:ext uri="{FF2B5EF4-FFF2-40B4-BE49-F238E27FC236}">
                  <a16:creationId xmlns:a16="http://schemas.microsoft.com/office/drawing/2014/main" id="{E1C5BEF2-54F6-DA42-AFE7-A8E00D83A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5" name="Oval 111">
              <a:extLst>
                <a:ext uri="{FF2B5EF4-FFF2-40B4-BE49-F238E27FC236}">
                  <a16:creationId xmlns:a16="http://schemas.microsoft.com/office/drawing/2014/main" id="{03D3F46E-5C73-F44E-B05D-3E8340370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21" name="Line 112">
              <a:extLst>
                <a:ext uri="{FF2B5EF4-FFF2-40B4-BE49-F238E27FC236}">
                  <a16:creationId xmlns:a16="http://schemas.microsoft.com/office/drawing/2014/main" id="{79710163-9990-5C4D-A52C-0FA2C89AC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5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22" name="Freeform 113">
              <a:extLst>
                <a:ext uri="{FF2B5EF4-FFF2-40B4-BE49-F238E27FC236}">
                  <a16:creationId xmlns:a16="http://schemas.microsoft.com/office/drawing/2014/main" id="{172D6AB5-D57D-EC4D-8CEC-CAB244DA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8" name="Oval 114">
              <a:extLst>
                <a:ext uri="{FF2B5EF4-FFF2-40B4-BE49-F238E27FC236}">
                  <a16:creationId xmlns:a16="http://schemas.microsoft.com/office/drawing/2014/main" id="{ACF719D7-78E1-AB42-A6FA-A63368D99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24" name="Line 115">
              <a:extLst>
                <a:ext uri="{FF2B5EF4-FFF2-40B4-BE49-F238E27FC236}">
                  <a16:creationId xmlns:a16="http://schemas.microsoft.com/office/drawing/2014/main" id="{97557329-FCFC-9248-A081-64EF1BDF0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1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25" name="Freeform 116">
              <a:extLst>
                <a:ext uri="{FF2B5EF4-FFF2-40B4-BE49-F238E27FC236}">
                  <a16:creationId xmlns:a16="http://schemas.microsoft.com/office/drawing/2014/main" id="{190CA4D2-5BCE-CC48-A0BD-5FEF570CE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" name="Oval 117">
              <a:extLst>
                <a:ext uri="{FF2B5EF4-FFF2-40B4-BE49-F238E27FC236}">
                  <a16:creationId xmlns:a16="http://schemas.microsoft.com/office/drawing/2014/main" id="{39AD754C-254A-304B-8563-77701CDD0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27" name="Line 118">
              <a:extLst>
                <a:ext uri="{FF2B5EF4-FFF2-40B4-BE49-F238E27FC236}">
                  <a16:creationId xmlns:a16="http://schemas.microsoft.com/office/drawing/2014/main" id="{5BC1E4C5-5B12-8B44-BFAC-F6F34DCD5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7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28" name="Freeform 119">
              <a:extLst>
                <a:ext uri="{FF2B5EF4-FFF2-40B4-BE49-F238E27FC236}">
                  <a16:creationId xmlns:a16="http://schemas.microsoft.com/office/drawing/2014/main" id="{54901055-C73B-B245-826F-9A4B393D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4" name="Oval 120">
              <a:extLst>
                <a:ext uri="{FF2B5EF4-FFF2-40B4-BE49-F238E27FC236}">
                  <a16:creationId xmlns:a16="http://schemas.microsoft.com/office/drawing/2014/main" id="{B2577FF5-87C2-904D-982E-5CBA830CB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30" name="Line 121">
              <a:extLst>
                <a:ext uri="{FF2B5EF4-FFF2-40B4-BE49-F238E27FC236}">
                  <a16:creationId xmlns:a16="http://schemas.microsoft.com/office/drawing/2014/main" id="{5659EA3C-5910-4744-8009-7F0C14E89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3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31" name="Freeform 122">
              <a:extLst>
                <a:ext uri="{FF2B5EF4-FFF2-40B4-BE49-F238E27FC236}">
                  <a16:creationId xmlns:a16="http://schemas.microsoft.com/office/drawing/2014/main" id="{DAC86385-D9A4-4241-B237-3432D45CB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7" name="Oval 123">
              <a:extLst>
                <a:ext uri="{FF2B5EF4-FFF2-40B4-BE49-F238E27FC236}">
                  <a16:creationId xmlns:a16="http://schemas.microsoft.com/office/drawing/2014/main" id="{C9204ABA-2A17-1347-8C4B-B4C49838C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33" name="Line 124">
              <a:extLst>
                <a:ext uri="{FF2B5EF4-FFF2-40B4-BE49-F238E27FC236}">
                  <a16:creationId xmlns:a16="http://schemas.microsoft.com/office/drawing/2014/main" id="{10819934-509C-BC4B-96D0-0F45322FA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34" name="Freeform 125">
              <a:extLst>
                <a:ext uri="{FF2B5EF4-FFF2-40B4-BE49-F238E27FC236}">
                  <a16:creationId xmlns:a16="http://schemas.microsoft.com/office/drawing/2014/main" id="{FF3462AC-3A62-9A4A-965A-F6ECB48A4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0" name="Oval 126">
              <a:extLst>
                <a:ext uri="{FF2B5EF4-FFF2-40B4-BE49-F238E27FC236}">
                  <a16:creationId xmlns:a16="http://schemas.microsoft.com/office/drawing/2014/main" id="{0AFA94B0-C31A-7A4C-B90C-5FC31629B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36" name="Line 127">
              <a:extLst>
                <a:ext uri="{FF2B5EF4-FFF2-40B4-BE49-F238E27FC236}">
                  <a16:creationId xmlns:a16="http://schemas.microsoft.com/office/drawing/2014/main" id="{2DD6F1B1-1F90-C143-BA9A-B5C3AF5F28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2" name="Oval 128">
              <a:extLst>
                <a:ext uri="{FF2B5EF4-FFF2-40B4-BE49-F238E27FC236}">
                  <a16:creationId xmlns:a16="http://schemas.microsoft.com/office/drawing/2014/main" id="{D622F0A4-FD67-AE40-BBD0-5816A83B3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5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38" name="Line 129">
              <a:extLst>
                <a:ext uri="{FF2B5EF4-FFF2-40B4-BE49-F238E27FC236}">
                  <a16:creationId xmlns:a16="http://schemas.microsoft.com/office/drawing/2014/main" id="{B7D46A90-2622-1F4E-A279-FE62A60FB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1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39" name="Freeform 130">
              <a:extLst>
                <a:ext uri="{FF2B5EF4-FFF2-40B4-BE49-F238E27FC236}">
                  <a16:creationId xmlns:a16="http://schemas.microsoft.com/office/drawing/2014/main" id="{3C98D9C2-3EDA-4747-9045-A0052048E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40" name="Oval 131">
              <a:extLst>
                <a:ext uri="{FF2B5EF4-FFF2-40B4-BE49-F238E27FC236}">
                  <a16:creationId xmlns:a16="http://schemas.microsoft.com/office/drawing/2014/main" id="{1DAF7157-69DF-3F4D-A319-D0FB675D5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741" name="Line 132">
              <a:extLst>
                <a:ext uri="{FF2B5EF4-FFF2-40B4-BE49-F238E27FC236}">
                  <a16:creationId xmlns:a16="http://schemas.microsoft.com/office/drawing/2014/main" id="{969DF17F-5BFC-E646-BCD6-7CE1B2F0D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7" y="114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42" name="Freeform 133">
              <a:extLst>
                <a:ext uri="{FF2B5EF4-FFF2-40B4-BE49-F238E27FC236}">
                  <a16:creationId xmlns:a16="http://schemas.microsoft.com/office/drawing/2014/main" id="{912C3FB9-002C-B145-9E3C-4270CAA95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8" name="Oval 134">
              <a:extLst>
                <a:ext uri="{FF2B5EF4-FFF2-40B4-BE49-F238E27FC236}">
                  <a16:creationId xmlns:a16="http://schemas.microsoft.com/office/drawing/2014/main" id="{F90667D1-A7B5-7243-8512-DB4D8239D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44" name="Line 135">
              <a:extLst>
                <a:ext uri="{FF2B5EF4-FFF2-40B4-BE49-F238E27FC236}">
                  <a16:creationId xmlns:a16="http://schemas.microsoft.com/office/drawing/2014/main" id="{77E99108-5B91-3441-8C21-07DB870E1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" y="1148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45" name="Freeform 136">
              <a:extLst>
                <a:ext uri="{FF2B5EF4-FFF2-40B4-BE49-F238E27FC236}">
                  <a16:creationId xmlns:a16="http://schemas.microsoft.com/office/drawing/2014/main" id="{6AFCF7F5-083B-1841-B752-F66EA3284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" y="11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51" name="Oval 137">
              <a:extLst>
                <a:ext uri="{FF2B5EF4-FFF2-40B4-BE49-F238E27FC236}">
                  <a16:creationId xmlns:a16="http://schemas.microsoft.com/office/drawing/2014/main" id="{AB6E1B4B-E298-0845-9D17-31DD88987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" y="102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47" name="Line 138">
              <a:extLst>
                <a:ext uri="{FF2B5EF4-FFF2-40B4-BE49-F238E27FC236}">
                  <a16:creationId xmlns:a16="http://schemas.microsoft.com/office/drawing/2014/main" id="{9923B7CA-3034-3544-AA32-B4B64370E3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67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48" name="Freeform 139">
              <a:extLst>
                <a:ext uri="{FF2B5EF4-FFF2-40B4-BE49-F238E27FC236}">
                  <a16:creationId xmlns:a16="http://schemas.microsoft.com/office/drawing/2014/main" id="{82BB7939-D0B1-924B-9CB7-DA72EB035F5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703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54" name="Oval 140">
              <a:extLst>
                <a:ext uri="{FF2B5EF4-FFF2-40B4-BE49-F238E27FC236}">
                  <a16:creationId xmlns:a16="http://schemas.microsoft.com/office/drawing/2014/main" id="{2CDE3C22-7A68-7E4D-87DA-C29D2C02389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613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50" name="Line 141">
              <a:extLst>
                <a:ext uri="{FF2B5EF4-FFF2-40B4-BE49-F238E27FC236}">
                  <a16:creationId xmlns:a16="http://schemas.microsoft.com/office/drawing/2014/main" id="{00C5A952-DC5B-9740-9C3A-00329FC172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71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51" name="Freeform 142">
              <a:extLst>
                <a:ext uri="{FF2B5EF4-FFF2-40B4-BE49-F238E27FC236}">
                  <a16:creationId xmlns:a16="http://schemas.microsoft.com/office/drawing/2014/main" id="{B0E7E189-4D4A-9B4C-9EC5-B294EA42074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607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57" name="Oval 143">
              <a:extLst>
                <a:ext uri="{FF2B5EF4-FFF2-40B4-BE49-F238E27FC236}">
                  <a16:creationId xmlns:a16="http://schemas.microsoft.com/office/drawing/2014/main" id="{1D3F8D6A-3E6F-EA49-9568-A4913BEF0D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517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53" name="Line 144">
              <a:extLst>
                <a:ext uri="{FF2B5EF4-FFF2-40B4-BE49-F238E27FC236}">
                  <a16:creationId xmlns:a16="http://schemas.microsoft.com/office/drawing/2014/main" id="{0AAA819B-3B41-4D45-AB7F-C5B3656B5E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75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54" name="Freeform 145">
              <a:extLst>
                <a:ext uri="{FF2B5EF4-FFF2-40B4-BE49-F238E27FC236}">
                  <a16:creationId xmlns:a16="http://schemas.microsoft.com/office/drawing/2014/main" id="{35A9038A-BA3D-E94C-B6EE-6B9FA6F0160D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511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0" name="Oval 146">
              <a:extLst>
                <a:ext uri="{FF2B5EF4-FFF2-40B4-BE49-F238E27FC236}">
                  <a16:creationId xmlns:a16="http://schemas.microsoft.com/office/drawing/2014/main" id="{6D4C88BE-A839-8C43-8755-A58C876C52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21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56" name="Line 147">
              <a:extLst>
                <a:ext uri="{FF2B5EF4-FFF2-40B4-BE49-F238E27FC236}">
                  <a16:creationId xmlns:a16="http://schemas.microsoft.com/office/drawing/2014/main" id="{3AD0C921-0546-C440-90C3-6BEEE0DEC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79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57" name="Freeform 148">
              <a:extLst>
                <a:ext uri="{FF2B5EF4-FFF2-40B4-BE49-F238E27FC236}">
                  <a16:creationId xmlns:a16="http://schemas.microsoft.com/office/drawing/2014/main" id="{F09071BA-CC44-6644-9AF4-786ED67F20A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15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3" name="Oval 149">
              <a:extLst>
                <a:ext uri="{FF2B5EF4-FFF2-40B4-BE49-F238E27FC236}">
                  <a16:creationId xmlns:a16="http://schemas.microsoft.com/office/drawing/2014/main" id="{4CBB3C52-D105-314F-93E7-0A0A94E25D7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25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59" name="Line 150">
              <a:extLst>
                <a:ext uri="{FF2B5EF4-FFF2-40B4-BE49-F238E27FC236}">
                  <a16:creationId xmlns:a16="http://schemas.microsoft.com/office/drawing/2014/main" id="{864D88E0-1674-F744-B28F-7D45C6ACB2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83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60" name="Freeform 151">
              <a:extLst>
                <a:ext uri="{FF2B5EF4-FFF2-40B4-BE49-F238E27FC236}">
                  <a16:creationId xmlns:a16="http://schemas.microsoft.com/office/drawing/2014/main" id="{88C99CD2-8AE5-E445-B54E-77E6E30F8C7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19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6" name="Oval 152">
              <a:extLst>
                <a:ext uri="{FF2B5EF4-FFF2-40B4-BE49-F238E27FC236}">
                  <a16:creationId xmlns:a16="http://schemas.microsoft.com/office/drawing/2014/main" id="{CBB01C92-BC4B-184D-81EA-BB7163DA04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29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62" name="Line 153">
              <a:extLst>
                <a:ext uri="{FF2B5EF4-FFF2-40B4-BE49-F238E27FC236}">
                  <a16:creationId xmlns:a16="http://schemas.microsoft.com/office/drawing/2014/main" id="{DDB23D96-13E3-8D4F-8608-A7B8F8C6B8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87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63" name="Freeform 154">
              <a:extLst>
                <a:ext uri="{FF2B5EF4-FFF2-40B4-BE49-F238E27FC236}">
                  <a16:creationId xmlns:a16="http://schemas.microsoft.com/office/drawing/2014/main" id="{1C2C8915-DDEE-FC48-84C1-617B3AA0645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23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9" name="Oval 155">
              <a:extLst>
                <a:ext uri="{FF2B5EF4-FFF2-40B4-BE49-F238E27FC236}">
                  <a16:creationId xmlns:a16="http://schemas.microsoft.com/office/drawing/2014/main" id="{89743A92-663A-4149-A75C-C1D1C417AB3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33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65" name="Line 156">
              <a:extLst>
                <a:ext uri="{FF2B5EF4-FFF2-40B4-BE49-F238E27FC236}">
                  <a16:creationId xmlns:a16="http://schemas.microsoft.com/office/drawing/2014/main" id="{28248183-6C69-E54A-9FFF-B33BC8D808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91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66" name="Freeform 157">
              <a:extLst>
                <a:ext uri="{FF2B5EF4-FFF2-40B4-BE49-F238E27FC236}">
                  <a16:creationId xmlns:a16="http://schemas.microsoft.com/office/drawing/2014/main" id="{66D0EA9D-913F-9343-A2C2-D10C67AC7ED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127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2" name="Oval 158">
              <a:extLst>
                <a:ext uri="{FF2B5EF4-FFF2-40B4-BE49-F238E27FC236}">
                  <a16:creationId xmlns:a16="http://schemas.microsoft.com/office/drawing/2014/main" id="{B1E4FA51-1EE0-474B-BB18-E8B704316CC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37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68" name="Line 159">
              <a:extLst>
                <a:ext uri="{FF2B5EF4-FFF2-40B4-BE49-F238E27FC236}">
                  <a16:creationId xmlns:a16="http://schemas.microsoft.com/office/drawing/2014/main" id="{C91828E9-C0F1-5741-B138-4593415ED0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95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69" name="Freeform 160">
              <a:extLst>
                <a:ext uri="{FF2B5EF4-FFF2-40B4-BE49-F238E27FC236}">
                  <a16:creationId xmlns:a16="http://schemas.microsoft.com/office/drawing/2014/main" id="{3A6F356C-FCC8-E74F-A4F3-D8FABB7273A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31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5" name="Oval 161">
              <a:extLst>
                <a:ext uri="{FF2B5EF4-FFF2-40B4-BE49-F238E27FC236}">
                  <a16:creationId xmlns:a16="http://schemas.microsoft.com/office/drawing/2014/main" id="{FF68AF8F-E02D-9D41-8690-EB32DA3057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941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71" name="Line 162">
              <a:extLst>
                <a:ext uri="{FF2B5EF4-FFF2-40B4-BE49-F238E27FC236}">
                  <a16:creationId xmlns:a16="http://schemas.microsoft.com/office/drawing/2014/main" id="{685F0709-C6FD-714D-8D5F-1F4FEB50E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99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72" name="Freeform 163">
              <a:extLst>
                <a:ext uri="{FF2B5EF4-FFF2-40B4-BE49-F238E27FC236}">
                  <a16:creationId xmlns:a16="http://schemas.microsoft.com/office/drawing/2014/main" id="{A2000F4A-14E3-AB4C-B20A-0DBE86B8EEA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35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8" name="Oval 164">
              <a:extLst>
                <a:ext uri="{FF2B5EF4-FFF2-40B4-BE49-F238E27FC236}">
                  <a16:creationId xmlns:a16="http://schemas.microsoft.com/office/drawing/2014/main" id="{62A7372F-9F45-164E-B85F-F1E6FE48E4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845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74" name="Line 165">
              <a:extLst>
                <a:ext uri="{FF2B5EF4-FFF2-40B4-BE49-F238E27FC236}">
                  <a16:creationId xmlns:a16="http://schemas.microsoft.com/office/drawing/2014/main" id="{D193E25F-57FC-884F-98A6-3AE3B30EB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3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75" name="Freeform 166">
              <a:extLst>
                <a:ext uri="{FF2B5EF4-FFF2-40B4-BE49-F238E27FC236}">
                  <a16:creationId xmlns:a16="http://schemas.microsoft.com/office/drawing/2014/main" id="{33F7404B-A9C8-F647-87A9-F30ED04287F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839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1" name="Oval 167">
              <a:extLst>
                <a:ext uri="{FF2B5EF4-FFF2-40B4-BE49-F238E27FC236}">
                  <a16:creationId xmlns:a16="http://schemas.microsoft.com/office/drawing/2014/main" id="{9AC9105E-7FB1-3244-B4E5-D837D0EDC3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51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77" name="Line 168">
              <a:extLst>
                <a:ext uri="{FF2B5EF4-FFF2-40B4-BE49-F238E27FC236}">
                  <a16:creationId xmlns:a16="http://schemas.microsoft.com/office/drawing/2014/main" id="{DC1C36E7-9795-6A4E-A695-756EABC061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7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78" name="Freeform 169">
              <a:extLst>
                <a:ext uri="{FF2B5EF4-FFF2-40B4-BE49-F238E27FC236}">
                  <a16:creationId xmlns:a16="http://schemas.microsoft.com/office/drawing/2014/main" id="{666CC8E7-9724-3247-8F74-A8495956AB9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43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4" name="Oval 170">
              <a:extLst>
                <a:ext uri="{FF2B5EF4-FFF2-40B4-BE49-F238E27FC236}">
                  <a16:creationId xmlns:a16="http://schemas.microsoft.com/office/drawing/2014/main" id="{A32A58F1-D7F1-C443-9629-E882A0F150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53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80" name="Line 171">
              <a:extLst>
                <a:ext uri="{FF2B5EF4-FFF2-40B4-BE49-F238E27FC236}">
                  <a16:creationId xmlns:a16="http://schemas.microsoft.com/office/drawing/2014/main" id="{43012DEE-50EE-AB4D-83B9-21665C916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6" y="1262"/>
              <a:ext cx="5" cy="16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6" name="Oval 172">
              <a:extLst>
                <a:ext uri="{FF2B5EF4-FFF2-40B4-BE49-F238E27FC236}">
                  <a16:creationId xmlns:a16="http://schemas.microsoft.com/office/drawing/2014/main" id="{FC9730AB-6CFB-9B4F-AF0D-F01B155A32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57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82" name="Line 173">
              <a:extLst>
                <a:ext uri="{FF2B5EF4-FFF2-40B4-BE49-F238E27FC236}">
                  <a16:creationId xmlns:a16="http://schemas.microsoft.com/office/drawing/2014/main" id="{8EC697D9-CA19-5E4D-9E86-E030C1F562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5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83" name="Freeform 174">
              <a:extLst>
                <a:ext uri="{FF2B5EF4-FFF2-40B4-BE49-F238E27FC236}">
                  <a16:creationId xmlns:a16="http://schemas.microsoft.com/office/drawing/2014/main" id="{F51D9837-9B0D-5948-8AD1-9BC05B5CA94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51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9" name="Oval 175">
              <a:extLst>
                <a:ext uri="{FF2B5EF4-FFF2-40B4-BE49-F238E27FC236}">
                  <a16:creationId xmlns:a16="http://schemas.microsoft.com/office/drawing/2014/main" id="{0D6D6F9E-D064-0842-97C2-892053FC7F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61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85" name="Line 176">
              <a:extLst>
                <a:ext uri="{FF2B5EF4-FFF2-40B4-BE49-F238E27FC236}">
                  <a16:creationId xmlns:a16="http://schemas.microsoft.com/office/drawing/2014/main" id="{E6FA7DD6-74C1-C049-8E90-6E5548678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" y="1232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86" name="Freeform 177">
              <a:extLst>
                <a:ext uri="{FF2B5EF4-FFF2-40B4-BE49-F238E27FC236}">
                  <a16:creationId xmlns:a16="http://schemas.microsoft.com/office/drawing/2014/main" id="{E6F5E545-E4F7-3143-98CB-1982DAB7719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55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92" name="Oval 178">
              <a:extLst>
                <a:ext uri="{FF2B5EF4-FFF2-40B4-BE49-F238E27FC236}">
                  <a16:creationId xmlns:a16="http://schemas.microsoft.com/office/drawing/2014/main" id="{8DCB7ECB-20CD-174D-A3FD-445409DA27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65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88" name="Line 179">
              <a:extLst>
                <a:ext uri="{FF2B5EF4-FFF2-40B4-BE49-F238E27FC236}">
                  <a16:creationId xmlns:a16="http://schemas.microsoft.com/office/drawing/2014/main" id="{E52F2A5F-6704-AC43-81BF-EA9017FE5E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" y="1214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89" name="Freeform 180">
              <a:extLst>
                <a:ext uri="{FF2B5EF4-FFF2-40B4-BE49-F238E27FC236}">
                  <a16:creationId xmlns:a16="http://schemas.microsoft.com/office/drawing/2014/main" id="{44C67699-BD01-3C44-8C01-763DE0EAB3B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59" y="1240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95" name="Oval 181">
              <a:extLst>
                <a:ext uri="{FF2B5EF4-FFF2-40B4-BE49-F238E27FC236}">
                  <a16:creationId xmlns:a16="http://schemas.microsoft.com/office/drawing/2014/main" id="{EC338A3F-B6AB-BC40-BFB4-5024277C34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69" y="1406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91" name="Freeform 182">
              <a:extLst>
                <a:ext uri="{FF2B5EF4-FFF2-40B4-BE49-F238E27FC236}">
                  <a16:creationId xmlns:a16="http://schemas.microsoft.com/office/drawing/2014/main" id="{B129AE12-2A90-EA47-A220-BA064C61D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92" name="Line 183">
              <a:extLst>
                <a:ext uri="{FF2B5EF4-FFF2-40B4-BE49-F238E27FC236}">
                  <a16:creationId xmlns:a16="http://schemas.microsoft.com/office/drawing/2014/main" id="{1AE10825-4BD8-0341-A093-AAC601A7A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93" name="Freeform 184">
              <a:extLst>
                <a:ext uri="{FF2B5EF4-FFF2-40B4-BE49-F238E27FC236}">
                  <a16:creationId xmlns:a16="http://schemas.microsoft.com/office/drawing/2014/main" id="{6F33AC1B-A0DA-3C46-AA70-9B6C1F0E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99" name="Oval 185">
              <a:extLst>
                <a:ext uri="{FF2B5EF4-FFF2-40B4-BE49-F238E27FC236}">
                  <a16:creationId xmlns:a16="http://schemas.microsoft.com/office/drawing/2014/main" id="{F7D18D1E-0FEC-3844-9892-AF76F1425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795" name="Line 186">
              <a:extLst>
                <a:ext uri="{FF2B5EF4-FFF2-40B4-BE49-F238E27FC236}">
                  <a16:creationId xmlns:a16="http://schemas.microsoft.com/office/drawing/2014/main" id="{7981D798-B245-0544-8973-8ADD13EC3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96" name="Freeform 187">
              <a:extLst>
                <a:ext uri="{FF2B5EF4-FFF2-40B4-BE49-F238E27FC236}">
                  <a16:creationId xmlns:a16="http://schemas.microsoft.com/office/drawing/2014/main" id="{DAEBD368-399A-8B42-82E6-5E2C40133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97" name="Oval 188">
              <a:extLst>
                <a:ext uri="{FF2B5EF4-FFF2-40B4-BE49-F238E27FC236}">
                  <a16:creationId xmlns:a16="http://schemas.microsoft.com/office/drawing/2014/main" id="{F4D22F92-A26C-7A42-8059-997DAA475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798" name="Line 189">
              <a:extLst>
                <a:ext uri="{FF2B5EF4-FFF2-40B4-BE49-F238E27FC236}">
                  <a16:creationId xmlns:a16="http://schemas.microsoft.com/office/drawing/2014/main" id="{BA6F5141-B38C-7D4C-BBB4-18FFC5F460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799" name="Freeform 190">
              <a:extLst>
                <a:ext uri="{FF2B5EF4-FFF2-40B4-BE49-F238E27FC236}">
                  <a16:creationId xmlns:a16="http://schemas.microsoft.com/office/drawing/2014/main" id="{08D11034-90C0-3249-ADEA-E0AF4AF43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05" name="Oval 191">
              <a:extLst>
                <a:ext uri="{FF2B5EF4-FFF2-40B4-BE49-F238E27FC236}">
                  <a16:creationId xmlns:a16="http://schemas.microsoft.com/office/drawing/2014/main" id="{A6D9A792-EED8-A748-9306-3D677B75E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01" name="Line 192">
              <a:extLst>
                <a:ext uri="{FF2B5EF4-FFF2-40B4-BE49-F238E27FC236}">
                  <a16:creationId xmlns:a16="http://schemas.microsoft.com/office/drawing/2014/main" id="{514901C6-774D-3C40-9887-B7C6282FE1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02" name="Freeform 193">
              <a:extLst>
                <a:ext uri="{FF2B5EF4-FFF2-40B4-BE49-F238E27FC236}">
                  <a16:creationId xmlns:a16="http://schemas.microsoft.com/office/drawing/2014/main" id="{E3D5E3AB-AD78-9141-8FF4-672717530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03" name="Oval 194">
              <a:extLst>
                <a:ext uri="{FF2B5EF4-FFF2-40B4-BE49-F238E27FC236}">
                  <a16:creationId xmlns:a16="http://schemas.microsoft.com/office/drawing/2014/main" id="{A119132F-4B67-404C-B5B8-DDF81A0EA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04" name="Line 195">
              <a:extLst>
                <a:ext uri="{FF2B5EF4-FFF2-40B4-BE49-F238E27FC236}">
                  <a16:creationId xmlns:a16="http://schemas.microsoft.com/office/drawing/2014/main" id="{98D22583-7209-6846-8377-D93B00067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8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05" name="Freeform 196">
              <a:extLst>
                <a:ext uri="{FF2B5EF4-FFF2-40B4-BE49-F238E27FC236}">
                  <a16:creationId xmlns:a16="http://schemas.microsoft.com/office/drawing/2014/main" id="{39A089DF-9655-1549-AFD7-A9BEF11D3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06" name="Oval 197">
              <a:extLst>
                <a:ext uri="{FF2B5EF4-FFF2-40B4-BE49-F238E27FC236}">
                  <a16:creationId xmlns:a16="http://schemas.microsoft.com/office/drawing/2014/main" id="{2A96A444-9974-FF4C-8A5E-D3A4E33EE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07" name="Line 198">
              <a:extLst>
                <a:ext uri="{FF2B5EF4-FFF2-40B4-BE49-F238E27FC236}">
                  <a16:creationId xmlns:a16="http://schemas.microsoft.com/office/drawing/2014/main" id="{6C38BCFD-0C44-C545-A793-829B25382B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08" name="Freeform 199">
              <a:extLst>
                <a:ext uri="{FF2B5EF4-FFF2-40B4-BE49-F238E27FC236}">
                  <a16:creationId xmlns:a16="http://schemas.microsoft.com/office/drawing/2014/main" id="{EE7AC686-C837-3741-8378-403ED1DFB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14" name="Oval 200">
              <a:extLst>
                <a:ext uri="{FF2B5EF4-FFF2-40B4-BE49-F238E27FC236}">
                  <a16:creationId xmlns:a16="http://schemas.microsoft.com/office/drawing/2014/main" id="{1BCA214B-837F-9A4A-A3F8-9D4D6B4E8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10" name="Line 201">
              <a:extLst>
                <a:ext uri="{FF2B5EF4-FFF2-40B4-BE49-F238E27FC236}">
                  <a16:creationId xmlns:a16="http://schemas.microsoft.com/office/drawing/2014/main" id="{D04C8769-DF34-2E42-A55A-4315F37C6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0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11" name="Freeform 202">
              <a:extLst>
                <a:ext uri="{FF2B5EF4-FFF2-40B4-BE49-F238E27FC236}">
                  <a16:creationId xmlns:a16="http://schemas.microsoft.com/office/drawing/2014/main" id="{0A219D19-27B0-1B4C-8BD4-1F6866CC1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17" name="Oval 203">
              <a:extLst>
                <a:ext uri="{FF2B5EF4-FFF2-40B4-BE49-F238E27FC236}">
                  <a16:creationId xmlns:a16="http://schemas.microsoft.com/office/drawing/2014/main" id="{61ED832B-4C88-7049-8E08-3EC558589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13" name="Line 204">
              <a:extLst>
                <a:ext uri="{FF2B5EF4-FFF2-40B4-BE49-F238E27FC236}">
                  <a16:creationId xmlns:a16="http://schemas.microsoft.com/office/drawing/2014/main" id="{D902022E-388D-604E-BE49-4FFE9C460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6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14" name="Freeform 205">
              <a:extLst>
                <a:ext uri="{FF2B5EF4-FFF2-40B4-BE49-F238E27FC236}">
                  <a16:creationId xmlns:a16="http://schemas.microsoft.com/office/drawing/2014/main" id="{4CC81116-BACC-844A-B293-789FEA498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20" name="Oval 206">
              <a:extLst>
                <a:ext uri="{FF2B5EF4-FFF2-40B4-BE49-F238E27FC236}">
                  <a16:creationId xmlns:a16="http://schemas.microsoft.com/office/drawing/2014/main" id="{F79CA851-C60A-B642-8720-55641CE0C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16" name="Line 207">
              <a:extLst>
                <a:ext uri="{FF2B5EF4-FFF2-40B4-BE49-F238E27FC236}">
                  <a16:creationId xmlns:a16="http://schemas.microsoft.com/office/drawing/2014/main" id="{23D5685F-F865-2843-AAAE-34D73DC22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17" name="Freeform 208">
              <a:extLst>
                <a:ext uri="{FF2B5EF4-FFF2-40B4-BE49-F238E27FC236}">
                  <a16:creationId xmlns:a16="http://schemas.microsoft.com/office/drawing/2014/main" id="{855D5F5E-6CAC-3344-9F29-8EEB7040F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23" name="Oval 209">
              <a:extLst>
                <a:ext uri="{FF2B5EF4-FFF2-40B4-BE49-F238E27FC236}">
                  <a16:creationId xmlns:a16="http://schemas.microsoft.com/office/drawing/2014/main" id="{FE756CDA-F82A-E041-9D50-2556CE8BD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19" name="Line 210">
              <a:extLst>
                <a:ext uri="{FF2B5EF4-FFF2-40B4-BE49-F238E27FC236}">
                  <a16:creationId xmlns:a16="http://schemas.microsoft.com/office/drawing/2014/main" id="{32D09846-918C-624F-9174-7A055C1D60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20" name="Freeform 211">
              <a:extLst>
                <a:ext uri="{FF2B5EF4-FFF2-40B4-BE49-F238E27FC236}">
                  <a16:creationId xmlns:a16="http://schemas.microsoft.com/office/drawing/2014/main" id="{142CC17D-3069-3F4F-995C-412BFD34C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26" name="Oval 212">
              <a:extLst>
                <a:ext uri="{FF2B5EF4-FFF2-40B4-BE49-F238E27FC236}">
                  <a16:creationId xmlns:a16="http://schemas.microsoft.com/office/drawing/2014/main" id="{0EA4D50D-6783-3C4D-8DFD-8729FB0A7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22" name="Line 213">
              <a:extLst>
                <a:ext uri="{FF2B5EF4-FFF2-40B4-BE49-F238E27FC236}">
                  <a16:creationId xmlns:a16="http://schemas.microsoft.com/office/drawing/2014/main" id="{19354D50-1107-4B46-AC85-4CA4D3C5B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23" name="Freeform 214">
              <a:extLst>
                <a:ext uri="{FF2B5EF4-FFF2-40B4-BE49-F238E27FC236}">
                  <a16:creationId xmlns:a16="http://schemas.microsoft.com/office/drawing/2014/main" id="{A2CAB170-30A0-6545-86B1-D2C6CC9DC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24" name="Oval 215">
              <a:extLst>
                <a:ext uri="{FF2B5EF4-FFF2-40B4-BE49-F238E27FC236}">
                  <a16:creationId xmlns:a16="http://schemas.microsoft.com/office/drawing/2014/main" id="{249A4DA5-0D49-8048-A94F-5B080CF13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3B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25" name="Line 216">
              <a:extLst>
                <a:ext uri="{FF2B5EF4-FFF2-40B4-BE49-F238E27FC236}">
                  <a16:creationId xmlns:a16="http://schemas.microsoft.com/office/drawing/2014/main" id="{B5CDCE4E-26B9-D944-A661-BA8750A58C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0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1" name="Oval 217">
              <a:extLst>
                <a:ext uri="{FF2B5EF4-FFF2-40B4-BE49-F238E27FC236}">
                  <a16:creationId xmlns:a16="http://schemas.microsoft.com/office/drawing/2014/main" id="{4B19EA78-4A8D-8C43-B42D-3C9CF2E75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27" name="Line 218">
              <a:extLst>
                <a:ext uri="{FF2B5EF4-FFF2-40B4-BE49-F238E27FC236}">
                  <a16:creationId xmlns:a16="http://schemas.microsoft.com/office/drawing/2014/main" id="{30DA92E0-DD1B-B543-B101-E5E971A81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6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28" name="Freeform 219">
              <a:extLst>
                <a:ext uri="{FF2B5EF4-FFF2-40B4-BE49-F238E27FC236}">
                  <a16:creationId xmlns:a16="http://schemas.microsoft.com/office/drawing/2014/main" id="{E7C65F99-4208-4545-809E-041A866DB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4" name="Oval 220">
              <a:extLst>
                <a:ext uri="{FF2B5EF4-FFF2-40B4-BE49-F238E27FC236}">
                  <a16:creationId xmlns:a16="http://schemas.microsoft.com/office/drawing/2014/main" id="{4B351E60-4125-0742-AB0E-00BB47A26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30" name="Line 221">
              <a:extLst>
                <a:ext uri="{FF2B5EF4-FFF2-40B4-BE49-F238E27FC236}">
                  <a16:creationId xmlns:a16="http://schemas.microsoft.com/office/drawing/2014/main" id="{2D1AF9F0-A8F9-324A-9E16-171B77F26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2" y="1210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31" name="Freeform 222">
              <a:extLst>
                <a:ext uri="{FF2B5EF4-FFF2-40B4-BE49-F238E27FC236}">
                  <a16:creationId xmlns:a16="http://schemas.microsoft.com/office/drawing/2014/main" id="{DC8750FC-0BC8-BE41-B13A-D98602962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32" name="Oval 223">
              <a:extLst>
                <a:ext uri="{FF2B5EF4-FFF2-40B4-BE49-F238E27FC236}">
                  <a16:creationId xmlns:a16="http://schemas.microsoft.com/office/drawing/2014/main" id="{4EB2A603-BE7F-FD4F-B1CB-5D98C2002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FF"/>
                </a:gs>
                <a:gs pos="100000">
                  <a:srgbClr val="3B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33" name="Line 224">
              <a:extLst>
                <a:ext uri="{FF2B5EF4-FFF2-40B4-BE49-F238E27FC236}">
                  <a16:creationId xmlns:a16="http://schemas.microsoft.com/office/drawing/2014/main" id="{426E2C30-4353-F041-8779-31F932DBC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8" y="1210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34" name="Freeform 225">
              <a:extLst>
                <a:ext uri="{FF2B5EF4-FFF2-40B4-BE49-F238E27FC236}">
                  <a16:creationId xmlns:a16="http://schemas.microsoft.com/office/drawing/2014/main" id="{3933C156-E2A2-0E48-9487-8F2F02869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12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35" name="Oval 226">
              <a:extLst>
                <a:ext uri="{FF2B5EF4-FFF2-40B4-BE49-F238E27FC236}">
                  <a16:creationId xmlns:a16="http://schemas.microsoft.com/office/drawing/2014/main" id="{572F8BC3-6370-9A4C-BE63-57B8C6F1A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8" y="108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FF"/>
                </a:gs>
                <a:gs pos="100000">
                  <a:srgbClr val="3B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36" name="Line 227">
              <a:extLst>
                <a:ext uri="{FF2B5EF4-FFF2-40B4-BE49-F238E27FC236}">
                  <a16:creationId xmlns:a16="http://schemas.microsoft.com/office/drawing/2014/main" id="{A37CD430-748B-4749-9465-107050AE97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92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37" name="Freeform 228">
              <a:extLst>
                <a:ext uri="{FF2B5EF4-FFF2-40B4-BE49-F238E27FC236}">
                  <a16:creationId xmlns:a16="http://schemas.microsoft.com/office/drawing/2014/main" id="{39715B92-D7FC-434F-A0B8-4C54581C51AF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828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3" name="Oval 229">
              <a:extLst>
                <a:ext uri="{FF2B5EF4-FFF2-40B4-BE49-F238E27FC236}">
                  <a16:creationId xmlns:a16="http://schemas.microsoft.com/office/drawing/2014/main" id="{A6155C74-142D-124C-8AE9-581C906E410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738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39" name="Line 230">
              <a:extLst>
                <a:ext uri="{FF2B5EF4-FFF2-40B4-BE49-F238E27FC236}">
                  <a16:creationId xmlns:a16="http://schemas.microsoft.com/office/drawing/2014/main" id="{93BD0882-7019-E94B-8A3D-DD4C92B770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96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40" name="Freeform 231">
              <a:extLst>
                <a:ext uri="{FF2B5EF4-FFF2-40B4-BE49-F238E27FC236}">
                  <a16:creationId xmlns:a16="http://schemas.microsoft.com/office/drawing/2014/main" id="{2673EEFA-7464-4741-A500-641DBE49D29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732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6" name="Oval 232">
              <a:extLst>
                <a:ext uri="{FF2B5EF4-FFF2-40B4-BE49-F238E27FC236}">
                  <a16:creationId xmlns:a16="http://schemas.microsoft.com/office/drawing/2014/main" id="{028153FB-C273-8849-9448-EDFB9CEF71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642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42" name="Line 233">
              <a:extLst>
                <a:ext uri="{FF2B5EF4-FFF2-40B4-BE49-F238E27FC236}">
                  <a16:creationId xmlns:a16="http://schemas.microsoft.com/office/drawing/2014/main" id="{7BB97C00-91E1-DC4C-9792-AD5D54FD0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00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43" name="Freeform 234">
              <a:extLst>
                <a:ext uri="{FF2B5EF4-FFF2-40B4-BE49-F238E27FC236}">
                  <a16:creationId xmlns:a16="http://schemas.microsoft.com/office/drawing/2014/main" id="{2912B6FC-9E98-E241-BBC1-06D39D87C44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636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9" name="Oval 235">
              <a:extLst>
                <a:ext uri="{FF2B5EF4-FFF2-40B4-BE49-F238E27FC236}">
                  <a16:creationId xmlns:a16="http://schemas.microsoft.com/office/drawing/2014/main" id="{22BAA4A5-8169-AB44-836C-1321CBC9E33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546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45" name="Line 236">
              <a:extLst>
                <a:ext uri="{FF2B5EF4-FFF2-40B4-BE49-F238E27FC236}">
                  <a16:creationId xmlns:a16="http://schemas.microsoft.com/office/drawing/2014/main" id="{B2BE25E9-B2B2-4349-B974-1F6A16A8BD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04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46" name="Freeform 237">
              <a:extLst>
                <a:ext uri="{FF2B5EF4-FFF2-40B4-BE49-F238E27FC236}">
                  <a16:creationId xmlns:a16="http://schemas.microsoft.com/office/drawing/2014/main" id="{919E7871-571E-1A46-ABB2-B45BDBCB5D0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540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52" name="Oval 238">
              <a:extLst>
                <a:ext uri="{FF2B5EF4-FFF2-40B4-BE49-F238E27FC236}">
                  <a16:creationId xmlns:a16="http://schemas.microsoft.com/office/drawing/2014/main" id="{34DA2F3A-397A-B548-A64D-8FB8BA04CA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50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48" name="Line 239">
              <a:extLst>
                <a:ext uri="{FF2B5EF4-FFF2-40B4-BE49-F238E27FC236}">
                  <a16:creationId xmlns:a16="http://schemas.microsoft.com/office/drawing/2014/main" id="{E41C66F5-3947-764A-8E05-2E25A0E40E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08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49" name="Freeform 240">
              <a:extLst>
                <a:ext uri="{FF2B5EF4-FFF2-40B4-BE49-F238E27FC236}">
                  <a16:creationId xmlns:a16="http://schemas.microsoft.com/office/drawing/2014/main" id="{62245DFE-8718-6E4A-9035-7CE3A32AAED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44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55" name="Oval 241">
              <a:extLst>
                <a:ext uri="{FF2B5EF4-FFF2-40B4-BE49-F238E27FC236}">
                  <a16:creationId xmlns:a16="http://schemas.microsoft.com/office/drawing/2014/main" id="{11A52103-1A99-5242-AF79-6B0E77BA5DF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54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51" name="Line 242">
              <a:extLst>
                <a:ext uri="{FF2B5EF4-FFF2-40B4-BE49-F238E27FC236}">
                  <a16:creationId xmlns:a16="http://schemas.microsoft.com/office/drawing/2014/main" id="{1A3B1B36-19CF-4C49-858A-90E1993773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12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52" name="Freeform 243">
              <a:extLst>
                <a:ext uri="{FF2B5EF4-FFF2-40B4-BE49-F238E27FC236}">
                  <a16:creationId xmlns:a16="http://schemas.microsoft.com/office/drawing/2014/main" id="{54DF65F6-335E-C045-9B56-0C3CFCA2F97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48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58" name="Oval 244">
              <a:extLst>
                <a:ext uri="{FF2B5EF4-FFF2-40B4-BE49-F238E27FC236}">
                  <a16:creationId xmlns:a16="http://schemas.microsoft.com/office/drawing/2014/main" id="{B7B7C5E5-B7D0-834E-A49C-90F2C7349B8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58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54" name="Line 245">
              <a:extLst>
                <a:ext uri="{FF2B5EF4-FFF2-40B4-BE49-F238E27FC236}">
                  <a16:creationId xmlns:a16="http://schemas.microsoft.com/office/drawing/2014/main" id="{A85BB204-E31A-2948-8835-AA627F3D3C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16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55" name="Freeform 246">
              <a:extLst>
                <a:ext uri="{FF2B5EF4-FFF2-40B4-BE49-F238E27FC236}">
                  <a16:creationId xmlns:a16="http://schemas.microsoft.com/office/drawing/2014/main" id="{3D02C6E4-8C14-E04E-926C-6DB2385D5F6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52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1" name="Oval 247">
              <a:extLst>
                <a:ext uri="{FF2B5EF4-FFF2-40B4-BE49-F238E27FC236}">
                  <a16:creationId xmlns:a16="http://schemas.microsoft.com/office/drawing/2014/main" id="{7B2D46C4-6403-1741-AC5D-5CDE025093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62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57" name="Line 248">
              <a:extLst>
                <a:ext uri="{FF2B5EF4-FFF2-40B4-BE49-F238E27FC236}">
                  <a16:creationId xmlns:a16="http://schemas.microsoft.com/office/drawing/2014/main" id="{2400B735-DB0B-AE40-A590-DBF6763431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20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58" name="Freeform 249">
              <a:extLst>
                <a:ext uri="{FF2B5EF4-FFF2-40B4-BE49-F238E27FC236}">
                  <a16:creationId xmlns:a16="http://schemas.microsoft.com/office/drawing/2014/main" id="{F836D654-D7D4-2042-88E1-FE1ACA50337D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156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4" name="Oval 250">
              <a:extLst>
                <a:ext uri="{FF2B5EF4-FFF2-40B4-BE49-F238E27FC236}">
                  <a16:creationId xmlns:a16="http://schemas.microsoft.com/office/drawing/2014/main" id="{A5E91177-EA47-7D41-85CC-129B104E790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66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60" name="Line 251">
              <a:extLst>
                <a:ext uri="{FF2B5EF4-FFF2-40B4-BE49-F238E27FC236}">
                  <a16:creationId xmlns:a16="http://schemas.microsoft.com/office/drawing/2014/main" id="{35FB16C9-51B4-9746-A1A6-55CF56F67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24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61" name="Freeform 252">
              <a:extLst>
                <a:ext uri="{FF2B5EF4-FFF2-40B4-BE49-F238E27FC236}">
                  <a16:creationId xmlns:a16="http://schemas.microsoft.com/office/drawing/2014/main" id="{9C12AFF6-B45C-7046-A577-02B62935352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60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7" name="Oval 253">
              <a:extLst>
                <a:ext uri="{FF2B5EF4-FFF2-40B4-BE49-F238E27FC236}">
                  <a16:creationId xmlns:a16="http://schemas.microsoft.com/office/drawing/2014/main" id="{50F8BFAA-1953-9C45-B456-20EF9F131C5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970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63" name="Line 254">
              <a:extLst>
                <a:ext uri="{FF2B5EF4-FFF2-40B4-BE49-F238E27FC236}">
                  <a16:creationId xmlns:a16="http://schemas.microsoft.com/office/drawing/2014/main" id="{1C38EDAF-4B14-E84C-86D0-B027A4EF1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64" name="Freeform 255">
              <a:extLst>
                <a:ext uri="{FF2B5EF4-FFF2-40B4-BE49-F238E27FC236}">
                  <a16:creationId xmlns:a16="http://schemas.microsoft.com/office/drawing/2014/main" id="{1A51A05F-14F5-BD43-AE81-6D712C7D89B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64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0" name="Oval 256">
              <a:extLst>
                <a:ext uri="{FF2B5EF4-FFF2-40B4-BE49-F238E27FC236}">
                  <a16:creationId xmlns:a16="http://schemas.microsoft.com/office/drawing/2014/main" id="{21E39ADC-8290-BA4C-BED9-0F4CD1554C5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876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66" name="Line 257">
              <a:extLst>
                <a:ext uri="{FF2B5EF4-FFF2-40B4-BE49-F238E27FC236}">
                  <a16:creationId xmlns:a16="http://schemas.microsoft.com/office/drawing/2014/main" id="{511DCE4B-CDFD-3540-8D24-A3237EE276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32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67" name="Freeform 258">
              <a:extLst>
                <a:ext uri="{FF2B5EF4-FFF2-40B4-BE49-F238E27FC236}">
                  <a16:creationId xmlns:a16="http://schemas.microsoft.com/office/drawing/2014/main" id="{1EF9E796-99A8-F04E-8157-9F03793AE25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868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3" name="Oval 259">
              <a:extLst>
                <a:ext uri="{FF2B5EF4-FFF2-40B4-BE49-F238E27FC236}">
                  <a16:creationId xmlns:a16="http://schemas.microsoft.com/office/drawing/2014/main" id="{EA4FC019-0BD9-D140-B54D-3C1C948F84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78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69" name="Line 260">
              <a:extLst>
                <a:ext uri="{FF2B5EF4-FFF2-40B4-BE49-F238E27FC236}">
                  <a16:creationId xmlns:a16="http://schemas.microsoft.com/office/drawing/2014/main" id="{B249277C-7A49-034C-BEAA-0A3676A6D9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31" y="1324"/>
              <a:ext cx="5" cy="16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5" name="Oval 261">
              <a:extLst>
                <a:ext uri="{FF2B5EF4-FFF2-40B4-BE49-F238E27FC236}">
                  <a16:creationId xmlns:a16="http://schemas.microsoft.com/office/drawing/2014/main" id="{F091BD38-72E9-7941-8578-38BF61BB16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82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71" name="Line 262">
              <a:extLst>
                <a:ext uri="{FF2B5EF4-FFF2-40B4-BE49-F238E27FC236}">
                  <a16:creationId xmlns:a16="http://schemas.microsoft.com/office/drawing/2014/main" id="{ACEF49DE-44E1-C149-A0AD-25A13617E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0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72" name="Freeform 263">
              <a:extLst>
                <a:ext uri="{FF2B5EF4-FFF2-40B4-BE49-F238E27FC236}">
                  <a16:creationId xmlns:a16="http://schemas.microsoft.com/office/drawing/2014/main" id="{6416BCEB-BB28-7345-8CF9-CDC5E7F18C2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76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8" name="Oval 264">
              <a:extLst>
                <a:ext uri="{FF2B5EF4-FFF2-40B4-BE49-F238E27FC236}">
                  <a16:creationId xmlns:a16="http://schemas.microsoft.com/office/drawing/2014/main" id="{6CCEBE9B-4879-0646-B309-6E1699BD39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86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74" name="Line 265">
              <a:extLst>
                <a:ext uri="{FF2B5EF4-FFF2-40B4-BE49-F238E27FC236}">
                  <a16:creationId xmlns:a16="http://schemas.microsoft.com/office/drawing/2014/main" id="{01C369C3-771D-2E49-8085-2EF7C45A1C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4" y="12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75" name="Freeform 266">
              <a:extLst>
                <a:ext uri="{FF2B5EF4-FFF2-40B4-BE49-F238E27FC236}">
                  <a16:creationId xmlns:a16="http://schemas.microsoft.com/office/drawing/2014/main" id="{C226E79A-743F-7647-B891-CF92564D168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80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1" name="Oval 267">
              <a:extLst>
                <a:ext uri="{FF2B5EF4-FFF2-40B4-BE49-F238E27FC236}">
                  <a16:creationId xmlns:a16="http://schemas.microsoft.com/office/drawing/2014/main" id="{C46BDA3C-130A-8A43-B25D-8D69FEC6AD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90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77" name="Line 268">
              <a:extLst>
                <a:ext uri="{FF2B5EF4-FFF2-40B4-BE49-F238E27FC236}">
                  <a16:creationId xmlns:a16="http://schemas.microsoft.com/office/drawing/2014/main" id="{98C5C53A-D0AF-DB4D-8F79-7AB2C4F2C4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8" y="1276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78" name="Freeform 269">
              <a:extLst>
                <a:ext uri="{FF2B5EF4-FFF2-40B4-BE49-F238E27FC236}">
                  <a16:creationId xmlns:a16="http://schemas.microsoft.com/office/drawing/2014/main" id="{14B2E34B-4FFE-6C47-9B94-562FEF511B4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84" y="1302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4" name="Oval 270">
              <a:extLst>
                <a:ext uri="{FF2B5EF4-FFF2-40B4-BE49-F238E27FC236}">
                  <a16:creationId xmlns:a16="http://schemas.microsoft.com/office/drawing/2014/main" id="{496EFE9E-48AC-CE42-96D0-889AFCE443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94" y="14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80" name="Freeform 271">
              <a:extLst>
                <a:ext uri="{FF2B5EF4-FFF2-40B4-BE49-F238E27FC236}">
                  <a16:creationId xmlns:a16="http://schemas.microsoft.com/office/drawing/2014/main" id="{47F89CA2-19EF-4C4F-A1A6-EE38EED5A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81" name="Line 272">
              <a:extLst>
                <a:ext uri="{FF2B5EF4-FFF2-40B4-BE49-F238E27FC236}">
                  <a16:creationId xmlns:a16="http://schemas.microsoft.com/office/drawing/2014/main" id="{44B835D2-1576-0042-B5D2-EA40C10E0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82" name="Freeform 273">
              <a:extLst>
                <a:ext uri="{FF2B5EF4-FFF2-40B4-BE49-F238E27FC236}">
                  <a16:creationId xmlns:a16="http://schemas.microsoft.com/office/drawing/2014/main" id="{7A1604FF-8436-804F-A5B8-FC0033A2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8" name="Oval 274">
              <a:extLst>
                <a:ext uri="{FF2B5EF4-FFF2-40B4-BE49-F238E27FC236}">
                  <a16:creationId xmlns:a16="http://schemas.microsoft.com/office/drawing/2014/main" id="{779A59B3-F84A-EE44-8E16-775812F5B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84" name="Line 275">
              <a:extLst>
                <a:ext uri="{FF2B5EF4-FFF2-40B4-BE49-F238E27FC236}">
                  <a16:creationId xmlns:a16="http://schemas.microsoft.com/office/drawing/2014/main" id="{14249511-7802-3147-9D04-F3F4015B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85" name="Freeform 276">
              <a:extLst>
                <a:ext uri="{FF2B5EF4-FFF2-40B4-BE49-F238E27FC236}">
                  <a16:creationId xmlns:a16="http://schemas.microsoft.com/office/drawing/2014/main" id="{0E6F4A4E-B5D4-D745-8EBF-06148934D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91" name="Oval 277">
              <a:extLst>
                <a:ext uri="{FF2B5EF4-FFF2-40B4-BE49-F238E27FC236}">
                  <a16:creationId xmlns:a16="http://schemas.microsoft.com/office/drawing/2014/main" id="{F61D6738-AB9C-4244-8EAE-A4F6299F7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87" name="Line 278">
              <a:extLst>
                <a:ext uri="{FF2B5EF4-FFF2-40B4-BE49-F238E27FC236}">
                  <a16:creationId xmlns:a16="http://schemas.microsoft.com/office/drawing/2014/main" id="{ECC4FC1A-CDBC-6442-842A-44FAC4A5D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88" name="Freeform 279">
              <a:extLst>
                <a:ext uri="{FF2B5EF4-FFF2-40B4-BE49-F238E27FC236}">
                  <a16:creationId xmlns:a16="http://schemas.microsoft.com/office/drawing/2014/main" id="{3B81336D-52D0-924C-80EA-7E2323E5B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89" name="Oval 280">
              <a:extLst>
                <a:ext uri="{FF2B5EF4-FFF2-40B4-BE49-F238E27FC236}">
                  <a16:creationId xmlns:a16="http://schemas.microsoft.com/office/drawing/2014/main" id="{8DB77F65-10F1-134F-B2AE-E3F97C142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90" name="Line 281">
              <a:extLst>
                <a:ext uri="{FF2B5EF4-FFF2-40B4-BE49-F238E27FC236}">
                  <a16:creationId xmlns:a16="http://schemas.microsoft.com/office/drawing/2014/main" id="{031EB782-4CD4-314D-9363-08F33577A4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6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91" name="Freeform 282">
              <a:extLst>
                <a:ext uri="{FF2B5EF4-FFF2-40B4-BE49-F238E27FC236}">
                  <a16:creationId xmlns:a16="http://schemas.microsoft.com/office/drawing/2014/main" id="{69CFED84-DD00-3640-9B3B-2173A01A4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92" name="Oval 283">
              <a:extLst>
                <a:ext uri="{FF2B5EF4-FFF2-40B4-BE49-F238E27FC236}">
                  <a16:creationId xmlns:a16="http://schemas.microsoft.com/office/drawing/2014/main" id="{A2B5AD08-2212-DA4C-AF47-1F4E33C4C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93" name="Line 284">
              <a:extLst>
                <a:ext uri="{FF2B5EF4-FFF2-40B4-BE49-F238E27FC236}">
                  <a16:creationId xmlns:a16="http://schemas.microsoft.com/office/drawing/2014/main" id="{39A36825-32FA-E344-9AB2-DCABCC444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2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94" name="Freeform 285">
              <a:extLst>
                <a:ext uri="{FF2B5EF4-FFF2-40B4-BE49-F238E27FC236}">
                  <a16:creationId xmlns:a16="http://schemas.microsoft.com/office/drawing/2014/main" id="{9C90C7AD-C1B0-EC4F-BD0B-6A59A3E0A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95" name="Oval 286">
              <a:extLst>
                <a:ext uri="{FF2B5EF4-FFF2-40B4-BE49-F238E27FC236}">
                  <a16:creationId xmlns:a16="http://schemas.microsoft.com/office/drawing/2014/main" id="{50666DCC-1EE3-594C-BFE8-B5161BC45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896" name="Line 287">
              <a:extLst>
                <a:ext uri="{FF2B5EF4-FFF2-40B4-BE49-F238E27FC236}">
                  <a16:creationId xmlns:a16="http://schemas.microsoft.com/office/drawing/2014/main" id="{C934B35D-6418-DB46-B3C9-357B97919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897" name="Freeform 288">
              <a:extLst>
                <a:ext uri="{FF2B5EF4-FFF2-40B4-BE49-F238E27FC236}">
                  <a16:creationId xmlns:a16="http://schemas.microsoft.com/office/drawing/2014/main" id="{4C5C8351-46F1-9746-A745-0758DB257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3" name="Oval 289">
              <a:extLst>
                <a:ext uri="{FF2B5EF4-FFF2-40B4-BE49-F238E27FC236}">
                  <a16:creationId xmlns:a16="http://schemas.microsoft.com/office/drawing/2014/main" id="{40C932CF-4979-7746-94F0-890501352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899" name="Line 290">
              <a:extLst>
                <a:ext uri="{FF2B5EF4-FFF2-40B4-BE49-F238E27FC236}">
                  <a16:creationId xmlns:a16="http://schemas.microsoft.com/office/drawing/2014/main" id="{77E758F9-3118-4741-A578-067749397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4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00" name="Freeform 291">
              <a:extLst>
                <a:ext uri="{FF2B5EF4-FFF2-40B4-BE49-F238E27FC236}">
                  <a16:creationId xmlns:a16="http://schemas.microsoft.com/office/drawing/2014/main" id="{6BB02B1F-C5C1-0145-B4C0-EBC837111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6" name="Oval 292">
              <a:extLst>
                <a:ext uri="{FF2B5EF4-FFF2-40B4-BE49-F238E27FC236}">
                  <a16:creationId xmlns:a16="http://schemas.microsoft.com/office/drawing/2014/main" id="{2E1AF77D-BDDD-B44F-8BBA-EBBA2339B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02" name="Line 293">
              <a:extLst>
                <a:ext uri="{FF2B5EF4-FFF2-40B4-BE49-F238E27FC236}">
                  <a16:creationId xmlns:a16="http://schemas.microsoft.com/office/drawing/2014/main" id="{E2ECB101-9793-5341-AB75-9EAC52E3E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0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03" name="Freeform 294">
              <a:extLst>
                <a:ext uri="{FF2B5EF4-FFF2-40B4-BE49-F238E27FC236}">
                  <a16:creationId xmlns:a16="http://schemas.microsoft.com/office/drawing/2014/main" id="{CA99DD67-9DDB-0040-9B4F-B9686E1E8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04" name="Oval 295">
              <a:extLst>
                <a:ext uri="{FF2B5EF4-FFF2-40B4-BE49-F238E27FC236}">
                  <a16:creationId xmlns:a16="http://schemas.microsoft.com/office/drawing/2014/main" id="{021AA27D-9B6A-3444-94B8-646BD8F9B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3B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905" name="Line 296">
              <a:extLst>
                <a:ext uri="{FF2B5EF4-FFF2-40B4-BE49-F238E27FC236}">
                  <a16:creationId xmlns:a16="http://schemas.microsoft.com/office/drawing/2014/main" id="{E1412607-7579-FE41-8574-25B71B5D7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6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06" name="Freeform 297">
              <a:extLst>
                <a:ext uri="{FF2B5EF4-FFF2-40B4-BE49-F238E27FC236}">
                  <a16:creationId xmlns:a16="http://schemas.microsoft.com/office/drawing/2014/main" id="{64BD152B-CC91-464F-8C57-77482CA1A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07" name="Oval 298">
              <a:extLst>
                <a:ext uri="{FF2B5EF4-FFF2-40B4-BE49-F238E27FC236}">
                  <a16:creationId xmlns:a16="http://schemas.microsoft.com/office/drawing/2014/main" id="{C50DA7FF-F717-9248-BA6C-70DBA2134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3B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908" name="Line 299">
              <a:extLst>
                <a:ext uri="{FF2B5EF4-FFF2-40B4-BE49-F238E27FC236}">
                  <a16:creationId xmlns:a16="http://schemas.microsoft.com/office/drawing/2014/main" id="{F47B8B65-7267-8C43-B274-7E9CD2DAE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2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09" name="Freeform 300">
              <a:extLst>
                <a:ext uri="{FF2B5EF4-FFF2-40B4-BE49-F238E27FC236}">
                  <a16:creationId xmlns:a16="http://schemas.microsoft.com/office/drawing/2014/main" id="{64A0F2A4-4B30-4141-A011-E9041FF7E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15" name="Oval 301">
              <a:extLst>
                <a:ext uri="{FF2B5EF4-FFF2-40B4-BE49-F238E27FC236}">
                  <a16:creationId xmlns:a16="http://schemas.microsoft.com/office/drawing/2014/main" id="{4324FC07-7A2A-0540-8C19-2C7CC029F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11" name="Line 302">
              <a:extLst>
                <a:ext uri="{FF2B5EF4-FFF2-40B4-BE49-F238E27FC236}">
                  <a16:creationId xmlns:a16="http://schemas.microsoft.com/office/drawing/2014/main" id="{5CADE4B0-9F9B-484F-B719-BD1E3FC19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8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12" name="Freeform 303">
              <a:extLst>
                <a:ext uri="{FF2B5EF4-FFF2-40B4-BE49-F238E27FC236}">
                  <a16:creationId xmlns:a16="http://schemas.microsoft.com/office/drawing/2014/main" id="{A62387D8-14B7-834F-9A08-BD65DA0C8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18" name="Oval 304">
              <a:extLst>
                <a:ext uri="{FF2B5EF4-FFF2-40B4-BE49-F238E27FC236}">
                  <a16:creationId xmlns:a16="http://schemas.microsoft.com/office/drawing/2014/main" id="{1E537A5B-A1BA-3940-97A6-1B6D16703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14" name="Line 305">
              <a:extLst>
                <a:ext uri="{FF2B5EF4-FFF2-40B4-BE49-F238E27FC236}">
                  <a16:creationId xmlns:a16="http://schemas.microsoft.com/office/drawing/2014/main" id="{253BFE23-AB9E-BE42-BF17-7E51E0E10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4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0" name="Oval 306">
              <a:extLst>
                <a:ext uri="{FF2B5EF4-FFF2-40B4-BE49-F238E27FC236}">
                  <a16:creationId xmlns:a16="http://schemas.microsoft.com/office/drawing/2014/main" id="{4FFA7F64-FD7B-3049-BB4A-1221D876C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16" name="Line 307">
              <a:extLst>
                <a:ext uri="{FF2B5EF4-FFF2-40B4-BE49-F238E27FC236}">
                  <a16:creationId xmlns:a16="http://schemas.microsoft.com/office/drawing/2014/main" id="{B7D4D1E7-E9D7-1B4F-A547-EB2E3CA96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0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17" name="Freeform 308">
              <a:extLst>
                <a:ext uri="{FF2B5EF4-FFF2-40B4-BE49-F238E27FC236}">
                  <a16:creationId xmlns:a16="http://schemas.microsoft.com/office/drawing/2014/main" id="{A3EA472B-FABD-BF4E-82A6-C35921B0F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3" name="Oval 309">
              <a:extLst>
                <a:ext uri="{FF2B5EF4-FFF2-40B4-BE49-F238E27FC236}">
                  <a16:creationId xmlns:a16="http://schemas.microsoft.com/office/drawing/2014/main" id="{F139BEAA-14EC-E546-BDBA-C9FFDE13D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19" name="Line 310">
              <a:extLst>
                <a:ext uri="{FF2B5EF4-FFF2-40B4-BE49-F238E27FC236}">
                  <a16:creationId xmlns:a16="http://schemas.microsoft.com/office/drawing/2014/main" id="{F2DB8130-EC45-4340-952D-DFFBA4B3B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6" y="1271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20" name="Freeform 311">
              <a:extLst>
                <a:ext uri="{FF2B5EF4-FFF2-40B4-BE49-F238E27FC236}">
                  <a16:creationId xmlns:a16="http://schemas.microsoft.com/office/drawing/2014/main" id="{E8D8EC34-7086-8A42-A61C-A6D82FE95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6" name="Oval 312">
              <a:extLst>
                <a:ext uri="{FF2B5EF4-FFF2-40B4-BE49-F238E27FC236}">
                  <a16:creationId xmlns:a16="http://schemas.microsoft.com/office/drawing/2014/main" id="{E20C0DE8-74B1-544C-97AC-974AC3FD0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22" name="Line 313">
              <a:extLst>
                <a:ext uri="{FF2B5EF4-FFF2-40B4-BE49-F238E27FC236}">
                  <a16:creationId xmlns:a16="http://schemas.microsoft.com/office/drawing/2014/main" id="{459A0638-3CD5-BA40-94D9-E198E557E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2" y="1271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23" name="Freeform 314">
              <a:extLst>
                <a:ext uri="{FF2B5EF4-FFF2-40B4-BE49-F238E27FC236}">
                  <a16:creationId xmlns:a16="http://schemas.microsoft.com/office/drawing/2014/main" id="{C7CFCD1E-F195-8442-B272-87A443348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12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24" name="Oval 315">
              <a:extLst>
                <a:ext uri="{FF2B5EF4-FFF2-40B4-BE49-F238E27FC236}">
                  <a16:creationId xmlns:a16="http://schemas.microsoft.com/office/drawing/2014/main" id="{ED7FB009-3C29-6A47-BF44-A11628429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" y="114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925" name="Line 316">
              <a:extLst>
                <a:ext uri="{FF2B5EF4-FFF2-40B4-BE49-F238E27FC236}">
                  <a16:creationId xmlns:a16="http://schemas.microsoft.com/office/drawing/2014/main" id="{24649CF5-FE01-0944-859A-9BF104356D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16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26" name="Freeform 317">
              <a:extLst>
                <a:ext uri="{FF2B5EF4-FFF2-40B4-BE49-F238E27FC236}">
                  <a16:creationId xmlns:a16="http://schemas.microsoft.com/office/drawing/2014/main" id="{CF043C01-8B02-D547-9E04-470A6BC59E1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952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32" name="Oval 318">
              <a:extLst>
                <a:ext uri="{FF2B5EF4-FFF2-40B4-BE49-F238E27FC236}">
                  <a16:creationId xmlns:a16="http://schemas.microsoft.com/office/drawing/2014/main" id="{DAC0D352-E350-EA43-9593-CED1CEBCFE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862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28" name="Line 319">
              <a:extLst>
                <a:ext uri="{FF2B5EF4-FFF2-40B4-BE49-F238E27FC236}">
                  <a16:creationId xmlns:a16="http://schemas.microsoft.com/office/drawing/2014/main" id="{8D297B85-DF1E-DD45-BFD3-A3EF6DF650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0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29" name="Freeform 320">
              <a:extLst>
                <a:ext uri="{FF2B5EF4-FFF2-40B4-BE49-F238E27FC236}">
                  <a16:creationId xmlns:a16="http://schemas.microsoft.com/office/drawing/2014/main" id="{12526069-4D74-E248-9778-CFF98936DCD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856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35" name="Oval 321">
              <a:extLst>
                <a:ext uri="{FF2B5EF4-FFF2-40B4-BE49-F238E27FC236}">
                  <a16:creationId xmlns:a16="http://schemas.microsoft.com/office/drawing/2014/main" id="{D0088C9C-C43E-3446-A2AE-B25D782D12B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766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31" name="Line 322">
              <a:extLst>
                <a:ext uri="{FF2B5EF4-FFF2-40B4-BE49-F238E27FC236}">
                  <a16:creationId xmlns:a16="http://schemas.microsoft.com/office/drawing/2014/main" id="{EDF0E7CD-5C1D-5547-9EDE-CFEBBE33F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24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32" name="Freeform 323">
              <a:extLst>
                <a:ext uri="{FF2B5EF4-FFF2-40B4-BE49-F238E27FC236}">
                  <a16:creationId xmlns:a16="http://schemas.microsoft.com/office/drawing/2014/main" id="{8A513681-F442-8249-97CA-C764BB9E974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760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38" name="Oval 324">
              <a:extLst>
                <a:ext uri="{FF2B5EF4-FFF2-40B4-BE49-F238E27FC236}">
                  <a16:creationId xmlns:a16="http://schemas.microsoft.com/office/drawing/2014/main" id="{9DB162D2-CAD3-D04C-A415-EE9B9CBCB0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670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34" name="Line 325">
              <a:extLst>
                <a:ext uri="{FF2B5EF4-FFF2-40B4-BE49-F238E27FC236}">
                  <a16:creationId xmlns:a16="http://schemas.microsoft.com/office/drawing/2014/main" id="{F9F5F07E-0F94-BB40-AE4F-43DE4CEEA2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28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35" name="Freeform 326">
              <a:extLst>
                <a:ext uri="{FF2B5EF4-FFF2-40B4-BE49-F238E27FC236}">
                  <a16:creationId xmlns:a16="http://schemas.microsoft.com/office/drawing/2014/main" id="{A0D7288F-242E-1B4B-850F-1ADD553B013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664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1" name="Oval 327">
              <a:extLst>
                <a:ext uri="{FF2B5EF4-FFF2-40B4-BE49-F238E27FC236}">
                  <a16:creationId xmlns:a16="http://schemas.microsoft.com/office/drawing/2014/main" id="{4F65AB8B-12B3-9C44-84A3-91F663522B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574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37" name="Line 328">
              <a:extLst>
                <a:ext uri="{FF2B5EF4-FFF2-40B4-BE49-F238E27FC236}">
                  <a16:creationId xmlns:a16="http://schemas.microsoft.com/office/drawing/2014/main" id="{E987C3F5-F295-6044-A696-881A0674B5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32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38" name="Freeform 329">
              <a:extLst>
                <a:ext uri="{FF2B5EF4-FFF2-40B4-BE49-F238E27FC236}">
                  <a16:creationId xmlns:a16="http://schemas.microsoft.com/office/drawing/2014/main" id="{D118D09C-4789-1442-B58E-5F3D3056503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568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4" name="Oval 330">
              <a:extLst>
                <a:ext uri="{FF2B5EF4-FFF2-40B4-BE49-F238E27FC236}">
                  <a16:creationId xmlns:a16="http://schemas.microsoft.com/office/drawing/2014/main" id="{60C3A462-AAAA-B849-92A4-4C50241DEB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78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40" name="Line 331">
              <a:extLst>
                <a:ext uri="{FF2B5EF4-FFF2-40B4-BE49-F238E27FC236}">
                  <a16:creationId xmlns:a16="http://schemas.microsoft.com/office/drawing/2014/main" id="{0A9802AD-BD5F-AE44-847A-0A5FF91103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36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41" name="Freeform 332">
              <a:extLst>
                <a:ext uri="{FF2B5EF4-FFF2-40B4-BE49-F238E27FC236}">
                  <a16:creationId xmlns:a16="http://schemas.microsoft.com/office/drawing/2014/main" id="{FB151949-A569-124A-BE9A-183C7C44C98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72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7" name="Oval 333">
              <a:extLst>
                <a:ext uri="{FF2B5EF4-FFF2-40B4-BE49-F238E27FC236}">
                  <a16:creationId xmlns:a16="http://schemas.microsoft.com/office/drawing/2014/main" id="{061DF3E7-A99E-614E-81CC-97A1BE7C9B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82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43" name="Line 334">
              <a:extLst>
                <a:ext uri="{FF2B5EF4-FFF2-40B4-BE49-F238E27FC236}">
                  <a16:creationId xmlns:a16="http://schemas.microsoft.com/office/drawing/2014/main" id="{5B22BBE2-D6A8-3241-A1E6-D15BB3E00D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0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44" name="Freeform 335">
              <a:extLst>
                <a:ext uri="{FF2B5EF4-FFF2-40B4-BE49-F238E27FC236}">
                  <a16:creationId xmlns:a16="http://schemas.microsoft.com/office/drawing/2014/main" id="{1C7408DF-2393-5F46-AF8A-0BC92665C21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76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50" name="Oval 336">
              <a:extLst>
                <a:ext uri="{FF2B5EF4-FFF2-40B4-BE49-F238E27FC236}">
                  <a16:creationId xmlns:a16="http://schemas.microsoft.com/office/drawing/2014/main" id="{B6A226BF-EEB3-1F4F-83BE-ED356560F17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86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46" name="Line 337">
              <a:extLst>
                <a:ext uri="{FF2B5EF4-FFF2-40B4-BE49-F238E27FC236}">
                  <a16:creationId xmlns:a16="http://schemas.microsoft.com/office/drawing/2014/main" id="{D8DA5660-C71D-0743-A5AD-67863B0BD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44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47" name="Freeform 338">
              <a:extLst>
                <a:ext uri="{FF2B5EF4-FFF2-40B4-BE49-F238E27FC236}">
                  <a16:creationId xmlns:a16="http://schemas.microsoft.com/office/drawing/2014/main" id="{3AC08FD6-184C-1545-95D4-BDDD2E59C7B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0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53" name="Oval 339">
              <a:extLst>
                <a:ext uri="{FF2B5EF4-FFF2-40B4-BE49-F238E27FC236}">
                  <a16:creationId xmlns:a16="http://schemas.microsoft.com/office/drawing/2014/main" id="{BC78DC26-31FF-2945-94AA-E1E9FC669F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90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49" name="Line 340">
              <a:extLst>
                <a:ext uri="{FF2B5EF4-FFF2-40B4-BE49-F238E27FC236}">
                  <a16:creationId xmlns:a16="http://schemas.microsoft.com/office/drawing/2014/main" id="{AA8BBB08-2AB9-F64A-A79A-FB27F845F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48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50" name="Freeform 341">
              <a:extLst>
                <a:ext uri="{FF2B5EF4-FFF2-40B4-BE49-F238E27FC236}">
                  <a16:creationId xmlns:a16="http://schemas.microsoft.com/office/drawing/2014/main" id="{60EFD171-1641-214A-AA42-11CEF07EC30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184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56" name="Oval 342">
              <a:extLst>
                <a:ext uri="{FF2B5EF4-FFF2-40B4-BE49-F238E27FC236}">
                  <a16:creationId xmlns:a16="http://schemas.microsoft.com/office/drawing/2014/main" id="{82978AEE-EE7B-D948-A3EF-22C1DDD445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94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52" name="Line 343">
              <a:extLst>
                <a:ext uri="{FF2B5EF4-FFF2-40B4-BE49-F238E27FC236}">
                  <a16:creationId xmlns:a16="http://schemas.microsoft.com/office/drawing/2014/main" id="{C121F540-29D6-E243-96DF-578B76CC10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2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53" name="Freeform 344">
              <a:extLst>
                <a:ext uri="{FF2B5EF4-FFF2-40B4-BE49-F238E27FC236}">
                  <a16:creationId xmlns:a16="http://schemas.microsoft.com/office/drawing/2014/main" id="{99731642-2B15-E24F-9505-A2AD3BDF244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88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59" name="Oval 345">
              <a:extLst>
                <a:ext uri="{FF2B5EF4-FFF2-40B4-BE49-F238E27FC236}">
                  <a16:creationId xmlns:a16="http://schemas.microsoft.com/office/drawing/2014/main" id="{CD902F52-52B7-5B4B-B485-B2E6C0D6611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00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55" name="Line 346">
              <a:extLst>
                <a:ext uri="{FF2B5EF4-FFF2-40B4-BE49-F238E27FC236}">
                  <a16:creationId xmlns:a16="http://schemas.microsoft.com/office/drawing/2014/main" id="{E166023C-59FA-3F41-B2B1-10D31FF59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56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56" name="Freeform 347">
              <a:extLst>
                <a:ext uri="{FF2B5EF4-FFF2-40B4-BE49-F238E27FC236}">
                  <a16:creationId xmlns:a16="http://schemas.microsoft.com/office/drawing/2014/main" id="{DA3B8538-F806-FB45-BAE3-CB156FF8AC7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92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62" name="Oval 348">
              <a:extLst>
                <a:ext uri="{FF2B5EF4-FFF2-40B4-BE49-F238E27FC236}">
                  <a16:creationId xmlns:a16="http://schemas.microsoft.com/office/drawing/2014/main" id="{DF4DB5A9-8E6D-014A-8294-CCAC6ED17D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902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58" name="Line 349">
              <a:extLst>
                <a:ext uri="{FF2B5EF4-FFF2-40B4-BE49-F238E27FC236}">
                  <a16:creationId xmlns:a16="http://schemas.microsoft.com/office/drawing/2014/main" id="{08A97DE4-2CD0-D442-983E-52BA04E897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5" y="1385"/>
              <a:ext cx="5" cy="16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64" name="Oval 350">
              <a:extLst>
                <a:ext uri="{FF2B5EF4-FFF2-40B4-BE49-F238E27FC236}">
                  <a16:creationId xmlns:a16="http://schemas.microsoft.com/office/drawing/2014/main" id="{D5FDDE7A-E4C1-2E46-93C9-AA11E1A1CA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806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60" name="Line 351">
              <a:extLst>
                <a:ext uri="{FF2B5EF4-FFF2-40B4-BE49-F238E27FC236}">
                  <a16:creationId xmlns:a16="http://schemas.microsoft.com/office/drawing/2014/main" id="{A717744F-CBAB-3545-8604-2294FAAAB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64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61" name="Freeform 352">
              <a:extLst>
                <a:ext uri="{FF2B5EF4-FFF2-40B4-BE49-F238E27FC236}">
                  <a16:creationId xmlns:a16="http://schemas.microsoft.com/office/drawing/2014/main" id="{5A1847FE-3B1F-8A44-B502-DD2C0F8C33C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800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67" name="Oval 353">
              <a:extLst>
                <a:ext uri="{FF2B5EF4-FFF2-40B4-BE49-F238E27FC236}">
                  <a16:creationId xmlns:a16="http://schemas.microsoft.com/office/drawing/2014/main" id="{B7DB5C5F-6880-354C-BB2C-43F125377B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10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63" name="Line 354">
              <a:extLst>
                <a:ext uri="{FF2B5EF4-FFF2-40B4-BE49-F238E27FC236}">
                  <a16:creationId xmlns:a16="http://schemas.microsoft.com/office/drawing/2014/main" id="{EC8213F1-F298-124E-835D-D3F90F1D7F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8" y="1355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64" name="Freeform 355">
              <a:extLst>
                <a:ext uri="{FF2B5EF4-FFF2-40B4-BE49-F238E27FC236}">
                  <a16:creationId xmlns:a16="http://schemas.microsoft.com/office/drawing/2014/main" id="{C5CE2253-A256-1F4C-8B43-3E6CD3B5243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04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70" name="Oval 356">
              <a:extLst>
                <a:ext uri="{FF2B5EF4-FFF2-40B4-BE49-F238E27FC236}">
                  <a16:creationId xmlns:a16="http://schemas.microsoft.com/office/drawing/2014/main" id="{46143BAF-3672-A848-BEFC-EAE42D7883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14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66" name="Line 357">
              <a:extLst>
                <a:ext uri="{FF2B5EF4-FFF2-40B4-BE49-F238E27FC236}">
                  <a16:creationId xmlns:a16="http://schemas.microsoft.com/office/drawing/2014/main" id="{99DFA117-D03A-BC47-A8E6-0E2337425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2" y="1337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67" name="Freeform 358">
              <a:extLst>
                <a:ext uri="{FF2B5EF4-FFF2-40B4-BE49-F238E27FC236}">
                  <a16:creationId xmlns:a16="http://schemas.microsoft.com/office/drawing/2014/main" id="{589F927C-CB9D-474E-9BB7-9E411DC4053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08" y="1363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68" name="Oval 359">
              <a:extLst>
                <a:ext uri="{FF2B5EF4-FFF2-40B4-BE49-F238E27FC236}">
                  <a16:creationId xmlns:a16="http://schemas.microsoft.com/office/drawing/2014/main" id="{5429FB52-EF5C-124E-A4D7-22CDBA95FA3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18" y="1529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969" name="Freeform 360">
              <a:extLst>
                <a:ext uri="{FF2B5EF4-FFF2-40B4-BE49-F238E27FC236}">
                  <a16:creationId xmlns:a16="http://schemas.microsoft.com/office/drawing/2014/main" id="{588A81C5-F882-054E-8483-A43E14E46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70" name="Line 361">
              <a:extLst>
                <a:ext uri="{FF2B5EF4-FFF2-40B4-BE49-F238E27FC236}">
                  <a16:creationId xmlns:a16="http://schemas.microsoft.com/office/drawing/2014/main" id="{3F1A03CC-4AA0-0D43-80F8-43EF2C1F3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71" name="Freeform 362">
              <a:extLst>
                <a:ext uri="{FF2B5EF4-FFF2-40B4-BE49-F238E27FC236}">
                  <a16:creationId xmlns:a16="http://schemas.microsoft.com/office/drawing/2014/main" id="{D3D8BFBF-CB9C-2A43-8E4C-2D20F9469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72" name="Oval 363">
              <a:extLst>
                <a:ext uri="{FF2B5EF4-FFF2-40B4-BE49-F238E27FC236}">
                  <a16:creationId xmlns:a16="http://schemas.microsoft.com/office/drawing/2014/main" id="{F65249CC-E82F-AA4F-BE33-260CCECDF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3B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973" name="Line 364">
              <a:extLst>
                <a:ext uri="{FF2B5EF4-FFF2-40B4-BE49-F238E27FC236}">
                  <a16:creationId xmlns:a16="http://schemas.microsoft.com/office/drawing/2014/main" id="{E70AE336-C929-D441-A6D6-9C3483255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74" name="Freeform 365">
              <a:extLst>
                <a:ext uri="{FF2B5EF4-FFF2-40B4-BE49-F238E27FC236}">
                  <a16:creationId xmlns:a16="http://schemas.microsoft.com/office/drawing/2014/main" id="{712C0D4F-63F9-614B-9827-015FCD752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0" name="Oval 366">
              <a:extLst>
                <a:ext uri="{FF2B5EF4-FFF2-40B4-BE49-F238E27FC236}">
                  <a16:creationId xmlns:a16="http://schemas.microsoft.com/office/drawing/2014/main" id="{6DB88000-536B-CF47-AA45-37C255C5B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76" name="Line 367">
              <a:extLst>
                <a:ext uri="{FF2B5EF4-FFF2-40B4-BE49-F238E27FC236}">
                  <a16:creationId xmlns:a16="http://schemas.microsoft.com/office/drawing/2014/main" id="{F1B8DFC0-6986-D445-93CE-4795F2047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5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77" name="Freeform 368">
              <a:extLst>
                <a:ext uri="{FF2B5EF4-FFF2-40B4-BE49-F238E27FC236}">
                  <a16:creationId xmlns:a16="http://schemas.microsoft.com/office/drawing/2014/main" id="{51C2AF92-B6C8-9945-9AFA-1987F7141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3" name="Oval 369">
              <a:extLst>
                <a:ext uri="{FF2B5EF4-FFF2-40B4-BE49-F238E27FC236}">
                  <a16:creationId xmlns:a16="http://schemas.microsoft.com/office/drawing/2014/main" id="{66A3C087-42E8-914C-BABF-FBFC8FA29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79" name="Line 370">
              <a:extLst>
                <a:ext uri="{FF2B5EF4-FFF2-40B4-BE49-F238E27FC236}">
                  <a16:creationId xmlns:a16="http://schemas.microsoft.com/office/drawing/2014/main" id="{D773ED05-AEF4-9E46-B65C-51ED88C9D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1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80" name="Freeform 371">
              <a:extLst>
                <a:ext uri="{FF2B5EF4-FFF2-40B4-BE49-F238E27FC236}">
                  <a16:creationId xmlns:a16="http://schemas.microsoft.com/office/drawing/2014/main" id="{2739C554-FB18-6B46-97CF-F87A21D95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6" name="Oval 372">
              <a:extLst>
                <a:ext uri="{FF2B5EF4-FFF2-40B4-BE49-F238E27FC236}">
                  <a16:creationId xmlns:a16="http://schemas.microsoft.com/office/drawing/2014/main" id="{076CCF26-7B65-A348-BE87-260A78748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82" name="Line 373">
              <a:extLst>
                <a:ext uri="{FF2B5EF4-FFF2-40B4-BE49-F238E27FC236}">
                  <a16:creationId xmlns:a16="http://schemas.microsoft.com/office/drawing/2014/main" id="{216487A0-850B-AB4D-9D6C-E0F1462CC6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83" name="Freeform 374">
              <a:extLst>
                <a:ext uri="{FF2B5EF4-FFF2-40B4-BE49-F238E27FC236}">
                  <a16:creationId xmlns:a16="http://schemas.microsoft.com/office/drawing/2014/main" id="{F3A12F9A-764E-E54E-BBC1-821C4FA64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9" name="Oval 375">
              <a:extLst>
                <a:ext uri="{FF2B5EF4-FFF2-40B4-BE49-F238E27FC236}">
                  <a16:creationId xmlns:a16="http://schemas.microsoft.com/office/drawing/2014/main" id="{E45E860F-0FCF-814E-B454-AC30CFF21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85" name="Line 376">
              <a:extLst>
                <a:ext uri="{FF2B5EF4-FFF2-40B4-BE49-F238E27FC236}">
                  <a16:creationId xmlns:a16="http://schemas.microsoft.com/office/drawing/2014/main" id="{AD2923F8-639C-6F4C-B4F8-7B2F4DC40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3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86" name="Freeform 377">
              <a:extLst>
                <a:ext uri="{FF2B5EF4-FFF2-40B4-BE49-F238E27FC236}">
                  <a16:creationId xmlns:a16="http://schemas.microsoft.com/office/drawing/2014/main" id="{2600390F-7888-1F4B-8ED0-64688F69C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2" name="Oval 378">
              <a:extLst>
                <a:ext uri="{FF2B5EF4-FFF2-40B4-BE49-F238E27FC236}">
                  <a16:creationId xmlns:a16="http://schemas.microsoft.com/office/drawing/2014/main" id="{0A086154-77F5-A446-AFA6-4C8DEC256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88" name="Line 379">
              <a:extLst>
                <a:ext uri="{FF2B5EF4-FFF2-40B4-BE49-F238E27FC236}">
                  <a16:creationId xmlns:a16="http://schemas.microsoft.com/office/drawing/2014/main" id="{C3320FAF-6D57-5F45-BB80-26C8C2356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9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89" name="Freeform 380">
              <a:extLst>
                <a:ext uri="{FF2B5EF4-FFF2-40B4-BE49-F238E27FC236}">
                  <a16:creationId xmlns:a16="http://schemas.microsoft.com/office/drawing/2014/main" id="{390048C8-185F-9E43-B5E3-DA7F9C6C8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5" name="Oval 381">
              <a:extLst>
                <a:ext uri="{FF2B5EF4-FFF2-40B4-BE49-F238E27FC236}">
                  <a16:creationId xmlns:a16="http://schemas.microsoft.com/office/drawing/2014/main" id="{858D9406-B4A8-E24F-845F-69D2CFA0A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9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91" name="Line 382">
              <a:extLst>
                <a:ext uri="{FF2B5EF4-FFF2-40B4-BE49-F238E27FC236}">
                  <a16:creationId xmlns:a16="http://schemas.microsoft.com/office/drawing/2014/main" id="{0EA8AE73-B082-C94B-92F6-7BE26E6B18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5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92" name="Freeform 383">
              <a:extLst>
                <a:ext uri="{FF2B5EF4-FFF2-40B4-BE49-F238E27FC236}">
                  <a16:creationId xmlns:a16="http://schemas.microsoft.com/office/drawing/2014/main" id="{2FD95823-3410-4149-BDA2-AB83CD9BE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8" name="Oval 384">
              <a:extLst>
                <a:ext uri="{FF2B5EF4-FFF2-40B4-BE49-F238E27FC236}">
                  <a16:creationId xmlns:a16="http://schemas.microsoft.com/office/drawing/2014/main" id="{1FE66D8E-5201-AC4C-B8F5-FD76A4EAC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94" name="Line 385">
              <a:extLst>
                <a:ext uri="{FF2B5EF4-FFF2-40B4-BE49-F238E27FC236}">
                  <a16:creationId xmlns:a16="http://schemas.microsoft.com/office/drawing/2014/main" id="{936576ED-29B3-4B4E-B084-4FC88BF8A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1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95" name="Freeform 386">
              <a:extLst>
                <a:ext uri="{FF2B5EF4-FFF2-40B4-BE49-F238E27FC236}">
                  <a16:creationId xmlns:a16="http://schemas.microsoft.com/office/drawing/2014/main" id="{3838389D-A379-4049-B62D-65569DBA3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1" name="Oval 387">
              <a:extLst>
                <a:ext uri="{FF2B5EF4-FFF2-40B4-BE49-F238E27FC236}">
                  <a16:creationId xmlns:a16="http://schemas.microsoft.com/office/drawing/2014/main" id="{B9085B43-E60F-B248-B8FD-4E5904DBE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1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4997" name="Line 388">
              <a:extLst>
                <a:ext uri="{FF2B5EF4-FFF2-40B4-BE49-F238E27FC236}">
                  <a16:creationId xmlns:a16="http://schemas.microsoft.com/office/drawing/2014/main" id="{BD3A539A-7101-6449-BCFE-FDD897F36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7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998" name="Freeform 389">
              <a:extLst>
                <a:ext uri="{FF2B5EF4-FFF2-40B4-BE49-F238E27FC236}">
                  <a16:creationId xmlns:a16="http://schemas.microsoft.com/office/drawing/2014/main" id="{39B027EA-7D68-5148-A12C-93B31967B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4" name="Oval 390">
              <a:extLst>
                <a:ext uri="{FF2B5EF4-FFF2-40B4-BE49-F238E27FC236}">
                  <a16:creationId xmlns:a16="http://schemas.microsoft.com/office/drawing/2014/main" id="{7F7BAC72-60CD-3044-839A-CA54F3701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00" name="Line 391">
              <a:extLst>
                <a:ext uri="{FF2B5EF4-FFF2-40B4-BE49-F238E27FC236}">
                  <a16:creationId xmlns:a16="http://schemas.microsoft.com/office/drawing/2014/main" id="{910B2955-56DB-9243-AF83-CB62C5074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3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01" name="Freeform 392">
              <a:extLst>
                <a:ext uri="{FF2B5EF4-FFF2-40B4-BE49-F238E27FC236}">
                  <a16:creationId xmlns:a16="http://schemas.microsoft.com/office/drawing/2014/main" id="{96520796-4992-8847-93D3-C8849692B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7" name="Oval 393">
              <a:extLst>
                <a:ext uri="{FF2B5EF4-FFF2-40B4-BE49-F238E27FC236}">
                  <a16:creationId xmlns:a16="http://schemas.microsoft.com/office/drawing/2014/main" id="{1643F603-5A39-9744-BEC3-F9B1EABB7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03" name="Line 394">
              <a:extLst>
                <a:ext uri="{FF2B5EF4-FFF2-40B4-BE49-F238E27FC236}">
                  <a16:creationId xmlns:a16="http://schemas.microsoft.com/office/drawing/2014/main" id="{14DA76BE-63AF-C74B-9AA0-B9A63B0CF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9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9" name="Oval 395">
              <a:extLst>
                <a:ext uri="{FF2B5EF4-FFF2-40B4-BE49-F238E27FC236}">
                  <a16:creationId xmlns:a16="http://schemas.microsoft.com/office/drawing/2014/main" id="{AA4947D8-AF53-454B-951B-5F40E364F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05" name="Line 396">
              <a:extLst>
                <a:ext uri="{FF2B5EF4-FFF2-40B4-BE49-F238E27FC236}">
                  <a16:creationId xmlns:a16="http://schemas.microsoft.com/office/drawing/2014/main" id="{BD636D08-EC60-F34D-98BF-7FB82695A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06" name="Freeform 397">
              <a:extLst>
                <a:ext uri="{FF2B5EF4-FFF2-40B4-BE49-F238E27FC236}">
                  <a16:creationId xmlns:a16="http://schemas.microsoft.com/office/drawing/2014/main" id="{18B273C0-CD19-6443-8356-E45B01D19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12" name="Oval 398">
              <a:extLst>
                <a:ext uri="{FF2B5EF4-FFF2-40B4-BE49-F238E27FC236}">
                  <a16:creationId xmlns:a16="http://schemas.microsoft.com/office/drawing/2014/main" id="{98D02A6A-D506-2E4E-AB7A-3027A08F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08" name="Line 399">
              <a:extLst>
                <a:ext uri="{FF2B5EF4-FFF2-40B4-BE49-F238E27FC236}">
                  <a16:creationId xmlns:a16="http://schemas.microsoft.com/office/drawing/2014/main" id="{E32F9E88-8522-B242-987B-AB6FAAFD95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1" y="1333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09" name="Freeform 400">
              <a:extLst>
                <a:ext uri="{FF2B5EF4-FFF2-40B4-BE49-F238E27FC236}">
                  <a16:creationId xmlns:a16="http://schemas.microsoft.com/office/drawing/2014/main" id="{9A74A981-253C-4445-BCC1-EB0758F64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10" name="Oval 401">
              <a:extLst>
                <a:ext uri="{FF2B5EF4-FFF2-40B4-BE49-F238E27FC236}">
                  <a16:creationId xmlns:a16="http://schemas.microsoft.com/office/drawing/2014/main" id="{40918575-399A-D443-B24B-FC401E9AB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5011" name="Line 402">
              <a:extLst>
                <a:ext uri="{FF2B5EF4-FFF2-40B4-BE49-F238E27FC236}">
                  <a16:creationId xmlns:a16="http://schemas.microsoft.com/office/drawing/2014/main" id="{8C29252B-F0AF-3C49-9C5D-34F80B4B2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1333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12" name="Freeform 403">
              <a:extLst>
                <a:ext uri="{FF2B5EF4-FFF2-40B4-BE49-F238E27FC236}">
                  <a16:creationId xmlns:a16="http://schemas.microsoft.com/office/drawing/2014/main" id="{10FC3429-0794-DC48-924C-D8DBBCAAE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3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18" name="Oval 404">
              <a:extLst>
                <a:ext uri="{FF2B5EF4-FFF2-40B4-BE49-F238E27FC236}">
                  <a16:creationId xmlns:a16="http://schemas.microsoft.com/office/drawing/2014/main" id="{9DE42D37-DEC2-544C-9C1C-326F5A384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7" y="1207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14" name="Line 405">
              <a:extLst>
                <a:ext uri="{FF2B5EF4-FFF2-40B4-BE49-F238E27FC236}">
                  <a16:creationId xmlns:a16="http://schemas.microsoft.com/office/drawing/2014/main" id="{6002492C-3692-C249-908A-81887AA236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41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15" name="Freeform 406">
              <a:extLst>
                <a:ext uri="{FF2B5EF4-FFF2-40B4-BE49-F238E27FC236}">
                  <a16:creationId xmlns:a16="http://schemas.microsoft.com/office/drawing/2014/main" id="{09B5B685-1BDE-9C47-A49F-9120A39D451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077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21" name="Oval 407">
              <a:extLst>
                <a:ext uri="{FF2B5EF4-FFF2-40B4-BE49-F238E27FC236}">
                  <a16:creationId xmlns:a16="http://schemas.microsoft.com/office/drawing/2014/main" id="{B4F0AA59-708E-C445-925C-80932EEB20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987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17" name="Line 408">
              <a:extLst>
                <a:ext uri="{FF2B5EF4-FFF2-40B4-BE49-F238E27FC236}">
                  <a16:creationId xmlns:a16="http://schemas.microsoft.com/office/drawing/2014/main" id="{DFC325BF-0671-9A4F-8F55-A66FCF8E6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5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18" name="Freeform 409">
              <a:extLst>
                <a:ext uri="{FF2B5EF4-FFF2-40B4-BE49-F238E27FC236}">
                  <a16:creationId xmlns:a16="http://schemas.microsoft.com/office/drawing/2014/main" id="{00EB9E00-41D4-1649-8FE2-71951891708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981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24" name="Oval 410">
              <a:extLst>
                <a:ext uri="{FF2B5EF4-FFF2-40B4-BE49-F238E27FC236}">
                  <a16:creationId xmlns:a16="http://schemas.microsoft.com/office/drawing/2014/main" id="{71F0AE7B-CCFA-C945-A95D-07A636BA2F2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891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20" name="Line 411">
              <a:extLst>
                <a:ext uri="{FF2B5EF4-FFF2-40B4-BE49-F238E27FC236}">
                  <a16:creationId xmlns:a16="http://schemas.microsoft.com/office/drawing/2014/main" id="{3564C500-2B1C-5140-8403-3A7EEAD18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9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21" name="Freeform 412">
              <a:extLst>
                <a:ext uri="{FF2B5EF4-FFF2-40B4-BE49-F238E27FC236}">
                  <a16:creationId xmlns:a16="http://schemas.microsoft.com/office/drawing/2014/main" id="{1991B8F5-7907-9B49-9971-2FDF2E42DCA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885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27" name="Oval 413">
              <a:extLst>
                <a:ext uri="{FF2B5EF4-FFF2-40B4-BE49-F238E27FC236}">
                  <a16:creationId xmlns:a16="http://schemas.microsoft.com/office/drawing/2014/main" id="{A40FF76E-DCCD-3046-B70B-5970CF3D5D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795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23" name="Line 414">
              <a:extLst>
                <a:ext uri="{FF2B5EF4-FFF2-40B4-BE49-F238E27FC236}">
                  <a16:creationId xmlns:a16="http://schemas.microsoft.com/office/drawing/2014/main" id="{A345697C-4B0F-B043-A6E9-4D064D9F79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53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24" name="Freeform 415">
              <a:extLst>
                <a:ext uri="{FF2B5EF4-FFF2-40B4-BE49-F238E27FC236}">
                  <a16:creationId xmlns:a16="http://schemas.microsoft.com/office/drawing/2014/main" id="{7EA49E09-F3CC-8543-A545-7E836E7B7EDF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789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0" name="Oval 416">
              <a:extLst>
                <a:ext uri="{FF2B5EF4-FFF2-40B4-BE49-F238E27FC236}">
                  <a16:creationId xmlns:a16="http://schemas.microsoft.com/office/drawing/2014/main" id="{DD48C2B8-5744-3845-AC5A-EC060FF98FC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699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26" name="Line 417">
              <a:extLst>
                <a:ext uri="{FF2B5EF4-FFF2-40B4-BE49-F238E27FC236}">
                  <a16:creationId xmlns:a16="http://schemas.microsoft.com/office/drawing/2014/main" id="{D76B0DA2-D0DF-CC47-ACF7-FA4EA2DA8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7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27" name="Freeform 418">
              <a:extLst>
                <a:ext uri="{FF2B5EF4-FFF2-40B4-BE49-F238E27FC236}">
                  <a16:creationId xmlns:a16="http://schemas.microsoft.com/office/drawing/2014/main" id="{74A35D5A-AC11-F34B-8C7A-56DBE7A074A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693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3" name="Oval 419">
              <a:extLst>
                <a:ext uri="{FF2B5EF4-FFF2-40B4-BE49-F238E27FC236}">
                  <a16:creationId xmlns:a16="http://schemas.microsoft.com/office/drawing/2014/main" id="{82A01477-0F3F-E444-A7A0-A8E994E53E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603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29" name="Line 420">
              <a:extLst>
                <a:ext uri="{FF2B5EF4-FFF2-40B4-BE49-F238E27FC236}">
                  <a16:creationId xmlns:a16="http://schemas.microsoft.com/office/drawing/2014/main" id="{857E3552-B300-E44F-964A-C6D3803B55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61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30" name="Freeform 421">
              <a:extLst>
                <a:ext uri="{FF2B5EF4-FFF2-40B4-BE49-F238E27FC236}">
                  <a16:creationId xmlns:a16="http://schemas.microsoft.com/office/drawing/2014/main" id="{8F9DC6FA-6052-0C4C-87F3-EFDD6AEE229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597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6" name="Oval 422">
              <a:extLst>
                <a:ext uri="{FF2B5EF4-FFF2-40B4-BE49-F238E27FC236}">
                  <a16:creationId xmlns:a16="http://schemas.microsoft.com/office/drawing/2014/main" id="{4E3257D0-1C6E-1E4D-B48E-6FE0598419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507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32" name="Line 423">
              <a:extLst>
                <a:ext uri="{FF2B5EF4-FFF2-40B4-BE49-F238E27FC236}">
                  <a16:creationId xmlns:a16="http://schemas.microsoft.com/office/drawing/2014/main" id="{5EBC29C2-B77D-0043-A7BF-337C89BCBE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65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33" name="Freeform 424">
              <a:extLst>
                <a:ext uri="{FF2B5EF4-FFF2-40B4-BE49-F238E27FC236}">
                  <a16:creationId xmlns:a16="http://schemas.microsoft.com/office/drawing/2014/main" id="{C07C7B73-74C2-D943-9F1C-DE75D0C6F8F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501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" name="Oval 425">
              <a:extLst>
                <a:ext uri="{FF2B5EF4-FFF2-40B4-BE49-F238E27FC236}">
                  <a16:creationId xmlns:a16="http://schemas.microsoft.com/office/drawing/2014/main" id="{1A3519B0-86C9-C94F-ABA3-8DC8C946FD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11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35" name="Line 426">
              <a:extLst>
                <a:ext uri="{FF2B5EF4-FFF2-40B4-BE49-F238E27FC236}">
                  <a16:creationId xmlns:a16="http://schemas.microsoft.com/office/drawing/2014/main" id="{A13A4EF1-5FE9-FB4F-87D5-CB3404202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69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36" name="Freeform 427">
              <a:extLst>
                <a:ext uri="{FF2B5EF4-FFF2-40B4-BE49-F238E27FC236}">
                  <a16:creationId xmlns:a16="http://schemas.microsoft.com/office/drawing/2014/main" id="{C065D8EF-CA7B-B44D-AF23-A16A65366B9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05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42" name="Oval 428">
              <a:extLst>
                <a:ext uri="{FF2B5EF4-FFF2-40B4-BE49-F238E27FC236}">
                  <a16:creationId xmlns:a16="http://schemas.microsoft.com/office/drawing/2014/main" id="{256E2D1D-DD98-4541-BA16-633D38ED550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15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38" name="Line 429">
              <a:extLst>
                <a:ext uri="{FF2B5EF4-FFF2-40B4-BE49-F238E27FC236}">
                  <a16:creationId xmlns:a16="http://schemas.microsoft.com/office/drawing/2014/main" id="{D86DACFA-4FDE-FA48-9BBE-8A0BC92523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73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39" name="Freeform 430">
              <a:extLst>
                <a:ext uri="{FF2B5EF4-FFF2-40B4-BE49-F238E27FC236}">
                  <a16:creationId xmlns:a16="http://schemas.microsoft.com/office/drawing/2014/main" id="{8BD3F40B-6A0C-7C46-9261-883C4942AC3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09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45" name="Oval 431">
              <a:extLst>
                <a:ext uri="{FF2B5EF4-FFF2-40B4-BE49-F238E27FC236}">
                  <a16:creationId xmlns:a16="http://schemas.microsoft.com/office/drawing/2014/main" id="{C1AD2BAF-1549-9D41-BFD4-723A98963C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19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41" name="Line 432">
              <a:extLst>
                <a:ext uri="{FF2B5EF4-FFF2-40B4-BE49-F238E27FC236}">
                  <a16:creationId xmlns:a16="http://schemas.microsoft.com/office/drawing/2014/main" id="{B652A720-7180-984D-9A5A-FEC85CAD75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7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42" name="Freeform 433">
              <a:extLst>
                <a:ext uri="{FF2B5EF4-FFF2-40B4-BE49-F238E27FC236}">
                  <a16:creationId xmlns:a16="http://schemas.microsoft.com/office/drawing/2014/main" id="{7F2078A4-7A02-214B-A913-98070751FD0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13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48" name="Oval 434">
              <a:extLst>
                <a:ext uri="{FF2B5EF4-FFF2-40B4-BE49-F238E27FC236}">
                  <a16:creationId xmlns:a16="http://schemas.microsoft.com/office/drawing/2014/main" id="{412C3A18-3FF7-0C44-89EB-DF51339D1F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25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44" name="Line 435">
              <a:extLst>
                <a:ext uri="{FF2B5EF4-FFF2-40B4-BE49-F238E27FC236}">
                  <a16:creationId xmlns:a16="http://schemas.microsoft.com/office/drawing/2014/main" id="{26927948-2928-B645-BC30-952216BDA8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1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45" name="Freeform 436">
              <a:extLst>
                <a:ext uri="{FF2B5EF4-FFF2-40B4-BE49-F238E27FC236}">
                  <a16:creationId xmlns:a16="http://schemas.microsoft.com/office/drawing/2014/main" id="{D909368D-CF7A-6A44-8C05-ECC60ACB6EE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117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1" name="Oval 437">
              <a:extLst>
                <a:ext uri="{FF2B5EF4-FFF2-40B4-BE49-F238E27FC236}">
                  <a16:creationId xmlns:a16="http://schemas.microsoft.com/office/drawing/2014/main" id="{552BAEBA-D367-E74B-979D-2D510AEE5E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27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47" name="Line 438">
              <a:extLst>
                <a:ext uri="{FF2B5EF4-FFF2-40B4-BE49-F238E27FC236}">
                  <a16:creationId xmlns:a16="http://schemas.microsoft.com/office/drawing/2014/main" id="{FEC26279-4DB1-5741-9740-6D6148DD77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80" y="1447"/>
              <a:ext cx="5" cy="16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3" name="Oval 439">
              <a:extLst>
                <a:ext uri="{FF2B5EF4-FFF2-40B4-BE49-F238E27FC236}">
                  <a16:creationId xmlns:a16="http://schemas.microsoft.com/office/drawing/2014/main" id="{A5F33F0B-7E44-E548-BC34-691E484AD92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931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49" name="Line 440">
              <a:extLst>
                <a:ext uri="{FF2B5EF4-FFF2-40B4-BE49-F238E27FC236}">
                  <a16:creationId xmlns:a16="http://schemas.microsoft.com/office/drawing/2014/main" id="{88368B8E-6FA7-C44B-9DE9-A735397A0A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9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50" name="Freeform 441">
              <a:extLst>
                <a:ext uri="{FF2B5EF4-FFF2-40B4-BE49-F238E27FC236}">
                  <a16:creationId xmlns:a16="http://schemas.microsoft.com/office/drawing/2014/main" id="{52A22425-D572-5947-A0AC-1ED5F87AC58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25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6" name="Oval 442">
              <a:extLst>
                <a:ext uri="{FF2B5EF4-FFF2-40B4-BE49-F238E27FC236}">
                  <a16:creationId xmlns:a16="http://schemas.microsoft.com/office/drawing/2014/main" id="{1152FD54-6A1F-534A-AEE9-4E53F9A0DC5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835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52" name="Line 443">
              <a:extLst>
                <a:ext uri="{FF2B5EF4-FFF2-40B4-BE49-F238E27FC236}">
                  <a16:creationId xmlns:a16="http://schemas.microsoft.com/office/drawing/2014/main" id="{9052ABE3-0001-0345-A135-069B50759A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3" y="1417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53" name="Freeform 444">
              <a:extLst>
                <a:ext uri="{FF2B5EF4-FFF2-40B4-BE49-F238E27FC236}">
                  <a16:creationId xmlns:a16="http://schemas.microsoft.com/office/drawing/2014/main" id="{078857C6-966A-9E40-95DB-9DCC80B3C78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829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9" name="Oval 445">
              <a:extLst>
                <a:ext uri="{FF2B5EF4-FFF2-40B4-BE49-F238E27FC236}">
                  <a16:creationId xmlns:a16="http://schemas.microsoft.com/office/drawing/2014/main" id="{A866936E-14E1-2041-93FB-0D4AE5D3348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39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45055" name="Line 446">
              <a:extLst>
                <a:ext uri="{FF2B5EF4-FFF2-40B4-BE49-F238E27FC236}">
                  <a16:creationId xmlns:a16="http://schemas.microsoft.com/office/drawing/2014/main" id="{B0EC21C6-F41F-E348-B196-64DE50F2B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7" y="1399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76" name="Freeform 447">
              <a:extLst>
                <a:ext uri="{FF2B5EF4-FFF2-40B4-BE49-F238E27FC236}">
                  <a16:creationId xmlns:a16="http://schemas.microsoft.com/office/drawing/2014/main" id="{AA7E73DC-4913-DF4D-A54D-26851AC542E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33" y="1425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62" name="Oval 448">
              <a:extLst>
                <a:ext uri="{FF2B5EF4-FFF2-40B4-BE49-F238E27FC236}">
                  <a16:creationId xmlns:a16="http://schemas.microsoft.com/office/drawing/2014/main" id="{5F5B0620-A058-AC41-B57C-0530F70F18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43" y="1591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778" name="Freeform 449">
              <a:extLst>
                <a:ext uri="{FF2B5EF4-FFF2-40B4-BE49-F238E27FC236}">
                  <a16:creationId xmlns:a16="http://schemas.microsoft.com/office/drawing/2014/main" id="{D55E5675-9882-1143-B164-C809DACD4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79" name="Line 450">
              <a:extLst>
                <a:ext uri="{FF2B5EF4-FFF2-40B4-BE49-F238E27FC236}">
                  <a16:creationId xmlns:a16="http://schemas.microsoft.com/office/drawing/2014/main" id="{828A02A1-EC46-B842-B8FF-6E5B2E9F7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80" name="Freeform 451">
              <a:extLst>
                <a:ext uri="{FF2B5EF4-FFF2-40B4-BE49-F238E27FC236}">
                  <a16:creationId xmlns:a16="http://schemas.microsoft.com/office/drawing/2014/main" id="{63084D5F-086C-7447-BB64-F32BD6D1B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81" name="Oval 452">
              <a:extLst>
                <a:ext uri="{FF2B5EF4-FFF2-40B4-BE49-F238E27FC236}">
                  <a16:creationId xmlns:a16="http://schemas.microsoft.com/office/drawing/2014/main" id="{5D5C22C4-EEAF-B34D-92BF-9E84B1B94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3B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75782" name="Line 453">
              <a:extLst>
                <a:ext uri="{FF2B5EF4-FFF2-40B4-BE49-F238E27FC236}">
                  <a16:creationId xmlns:a16="http://schemas.microsoft.com/office/drawing/2014/main" id="{81518645-6CBC-F94A-A3DC-B3907BD54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3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83" name="Freeform 454">
              <a:extLst>
                <a:ext uri="{FF2B5EF4-FFF2-40B4-BE49-F238E27FC236}">
                  <a16:creationId xmlns:a16="http://schemas.microsoft.com/office/drawing/2014/main" id="{58CD91A1-DDFC-CE48-88CB-17A06277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69" name="Oval 455">
              <a:extLst>
                <a:ext uri="{FF2B5EF4-FFF2-40B4-BE49-F238E27FC236}">
                  <a16:creationId xmlns:a16="http://schemas.microsoft.com/office/drawing/2014/main" id="{B2F7EA18-0F05-7849-94E6-58CD51F2F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785" name="Line 456">
              <a:extLst>
                <a:ext uri="{FF2B5EF4-FFF2-40B4-BE49-F238E27FC236}">
                  <a16:creationId xmlns:a16="http://schemas.microsoft.com/office/drawing/2014/main" id="{9393DE2D-664E-1541-847E-9639084AB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9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86" name="Freeform 457">
              <a:extLst>
                <a:ext uri="{FF2B5EF4-FFF2-40B4-BE49-F238E27FC236}">
                  <a16:creationId xmlns:a16="http://schemas.microsoft.com/office/drawing/2014/main" id="{BB7D2BF9-2AEC-F34F-BECF-76E5C813A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2" name="Oval 458">
              <a:extLst>
                <a:ext uri="{FF2B5EF4-FFF2-40B4-BE49-F238E27FC236}">
                  <a16:creationId xmlns:a16="http://schemas.microsoft.com/office/drawing/2014/main" id="{9D359090-E685-4546-A771-474F59A49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788" name="Line 459">
              <a:extLst>
                <a:ext uri="{FF2B5EF4-FFF2-40B4-BE49-F238E27FC236}">
                  <a16:creationId xmlns:a16="http://schemas.microsoft.com/office/drawing/2014/main" id="{2A2158F3-71A3-C443-93CC-AFC719DE2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89" name="Freeform 460">
              <a:extLst>
                <a:ext uri="{FF2B5EF4-FFF2-40B4-BE49-F238E27FC236}">
                  <a16:creationId xmlns:a16="http://schemas.microsoft.com/office/drawing/2014/main" id="{7A6002B3-1D7F-244F-A090-50B00B3E8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90" name="Oval 461">
              <a:extLst>
                <a:ext uri="{FF2B5EF4-FFF2-40B4-BE49-F238E27FC236}">
                  <a16:creationId xmlns:a16="http://schemas.microsoft.com/office/drawing/2014/main" id="{56882B4F-5CD1-EF46-B9D3-10871FD33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75791" name="Line 462">
              <a:extLst>
                <a:ext uri="{FF2B5EF4-FFF2-40B4-BE49-F238E27FC236}">
                  <a16:creationId xmlns:a16="http://schemas.microsoft.com/office/drawing/2014/main" id="{B365B477-6EE1-6946-99D6-EF30B9DF9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92" name="Freeform 463">
              <a:extLst>
                <a:ext uri="{FF2B5EF4-FFF2-40B4-BE49-F238E27FC236}">
                  <a16:creationId xmlns:a16="http://schemas.microsoft.com/office/drawing/2014/main" id="{9D1F5250-5536-8B44-9EC4-27A048492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8" name="Oval 464">
              <a:extLst>
                <a:ext uri="{FF2B5EF4-FFF2-40B4-BE49-F238E27FC236}">
                  <a16:creationId xmlns:a16="http://schemas.microsoft.com/office/drawing/2014/main" id="{65267B4B-8F2C-224C-A94B-76E32366D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794" name="Line 465">
              <a:extLst>
                <a:ext uri="{FF2B5EF4-FFF2-40B4-BE49-F238E27FC236}">
                  <a16:creationId xmlns:a16="http://schemas.microsoft.com/office/drawing/2014/main" id="{3C235E0C-E54A-F144-AB2C-4433AE3844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7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95" name="Freeform 466">
              <a:extLst>
                <a:ext uri="{FF2B5EF4-FFF2-40B4-BE49-F238E27FC236}">
                  <a16:creationId xmlns:a16="http://schemas.microsoft.com/office/drawing/2014/main" id="{129AE3B8-3B7E-514F-BEB2-F117F8648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1" name="Oval 467">
              <a:extLst>
                <a:ext uri="{FF2B5EF4-FFF2-40B4-BE49-F238E27FC236}">
                  <a16:creationId xmlns:a16="http://schemas.microsoft.com/office/drawing/2014/main" id="{D307FF6D-6CAA-9649-800C-C3A7BE606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7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797" name="Line 468">
              <a:extLst>
                <a:ext uri="{FF2B5EF4-FFF2-40B4-BE49-F238E27FC236}">
                  <a16:creationId xmlns:a16="http://schemas.microsoft.com/office/drawing/2014/main" id="{C303EB9D-A54D-C84A-A9EA-73F52FC28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3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798" name="Freeform 469">
              <a:extLst>
                <a:ext uri="{FF2B5EF4-FFF2-40B4-BE49-F238E27FC236}">
                  <a16:creationId xmlns:a16="http://schemas.microsoft.com/office/drawing/2014/main" id="{1A79CE65-C096-3943-AF58-F80CA208C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4" name="Oval 470">
              <a:extLst>
                <a:ext uri="{FF2B5EF4-FFF2-40B4-BE49-F238E27FC236}">
                  <a16:creationId xmlns:a16="http://schemas.microsoft.com/office/drawing/2014/main" id="{C200558B-4608-B341-AC86-E5DF6E9B4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3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00" name="Line 471">
              <a:extLst>
                <a:ext uri="{FF2B5EF4-FFF2-40B4-BE49-F238E27FC236}">
                  <a16:creationId xmlns:a16="http://schemas.microsoft.com/office/drawing/2014/main" id="{785B02E7-349F-9D47-86EE-B33F37B709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9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01" name="Freeform 472">
              <a:extLst>
                <a:ext uri="{FF2B5EF4-FFF2-40B4-BE49-F238E27FC236}">
                  <a16:creationId xmlns:a16="http://schemas.microsoft.com/office/drawing/2014/main" id="{3235753C-F476-1D45-BF20-802188F9B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7" name="Oval 473">
              <a:extLst>
                <a:ext uri="{FF2B5EF4-FFF2-40B4-BE49-F238E27FC236}">
                  <a16:creationId xmlns:a16="http://schemas.microsoft.com/office/drawing/2014/main" id="{651A1B50-DEF1-F444-85EC-2545CDA51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03" name="Line 474">
              <a:extLst>
                <a:ext uri="{FF2B5EF4-FFF2-40B4-BE49-F238E27FC236}">
                  <a16:creationId xmlns:a16="http://schemas.microsoft.com/office/drawing/2014/main" id="{CE218251-CCA5-F640-9A3F-2C5655887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04" name="Freeform 475">
              <a:extLst>
                <a:ext uri="{FF2B5EF4-FFF2-40B4-BE49-F238E27FC236}">
                  <a16:creationId xmlns:a16="http://schemas.microsoft.com/office/drawing/2014/main" id="{2C4F97A7-D24A-2841-808C-7051C0268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05" name="Oval 476">
              <a:extLst>
                <a:ext uri="{FF2B5EF4-FFF2-40B4-BE49-F238E27FC236}">
                  <a16:creationId xmlns:a16="http://schemas.microsoft.com/office/drawing/2014/main" id="{BC67E852-36BF-7D44-934D-1BDBCD84E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FF"/>
                </a:gs>
                <a:gs pos="100000">
                  <a:srgbClr val="3B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75806" name="Line 477">
              <a:extLst>
                <a:ext uri="{FF2B5EF4-FFF2-40B4-BE49-F238E27FC236}">
                  <a16:creationId xmlns:a16="http://schemas.microsoft.com/office/drawing/2014/main" id="{C2385048-67D0-434E-B1AF-ABFE642FD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1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07" name="Freeform 478">
              <a:extLst>
                <a:ext uri="{FF2B5EF4-FFF2-40B4-BE49-F238E27FC236}">
                  <a16:creationId xmlns:a16="http://schemas.microsoft.com/office/drawing/2014/main" id="{1A37F15B-C532-D846-8A0C-9267DB126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3" name="Oval 479">
              <a:extLst>
                <a:ext uri="{FF2B5EF4-FFF2-40B4-BE49-F238E27FC236}">
                  <a16:creationId xmlns:a16="http://schemas.microsoft.com/office/drawing/2014/main" id="{A40B3C27-0248-9748-B3BB-A703E0D01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09" name="Line 480">
              <a:extLst>
                <a:ext uri="{FF2B5EF4-FFF2-40B4-BE49-F238E27FC236}">
                  <a16:creationId xmlns:a16="http://schemas.microsoft.com/office/drawing/2014/main" id="{47C9B472-93A7-7E45-86FD-79008FB51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7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10" name="Freeform 481">
              <a:extLst>
                <a:ext uri="{FF2B5EF4-FFF2-40B4-BE49-F238E27FC236}">
                  <a16:creationId xmlns:a16="http://schemas.microsoft.com/office/drawing/2014/main" id="{EFB1443A-8D5F-0A48-A050-F9737CF54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6" name="Oval 482">
              <a:extLst>
                <a:ext uri="{FF2B5EF4-FFF2-40B4-BE49-F238E27FC236}">
                  <a16:creationId xmlns:a16="http://schemas.microsoft.com/office/drawing/2014/main" id="{594FF787-ECE3-FA46-8D1D-175540D05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12" name="Line 483">
              <a:extLst>
                <a:ext uri="{FF2B5EF4-FFF2-40B4-BE49-F238E27FC236}">
                  <a16:creationId xmlns:a16="http://schemas.microsoft.com/office/drawing/2014/main" id="{339FA76F-9D37-CE45-9A8D-A8EDDDE83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3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8" name="Oval 484">
              <a:extLst>
                <a:ext uri="{FF2B5EF4-FFF2-40B4-BE49-F238E27FC236}">
                  <a16:creationId xmlns:a16="http://schemas.microsoft.com/office/drawing/2014/main" id="{82D59500-70C5-6D4F-9DDF-D2212D2E1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3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14" name="Line 485">
              <a:extLst>
                <a:ext uri="{FF2B5EF4-FFF2-40B4-BE49-F238E27FC236}">
                  <a16:creationId xmlns:a16="http://schemas.microsoft.com/office/drawing/2014/main" id="{88386520-A9AE-584A-AC60-6EF2F144F2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9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15" name="Freeform 486">
              <a:extLst>
                <a:ext uri="{FF2B5EF4-FFF2-40B4-BE49-F238E27FC236}">
                  <a16:creationId xmlns:a16="http://schemas.microsoft.com/office/drawing/2014/main" id="{B1937C76-7DD1-2948-AE52-CF6829826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01" name="Oval 487">
              <a:extLst>
                <a:ext uri="{FF2B5EF4-FFF2-40B4-BE49-F238E27FC236}">
                  <a16:creationId xmlns:a16="http://schemas.microsoft.com/office/drawing/2014/main" id="{27B53287-9CC4-E14E-A666-C10E2D263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17" name="Line 488">
              <a:extLst>
                <a:ext uri="{FF2B5EF4-FFF2-40B4-BE49-F238E27FC236}">
                  <a16:creationId xmlns:a16="http://schemas.microsoft.com/office/drawing/2014/main" id="{0AEBB687-3CD7-474F-987E-CD9414B6CD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5" y="1394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18" name="Freeform 489">
              <a:extLst>
                <a:ext uri="{FF2B5EF4-FFF2-40B4-BE49-F238E27FC236}">
                  <a16:creationId xmlns:a16="http://schemas.microsoft.com/office/drawing/2014/main" id="{BB6354FC-292D-FC4C-A312-5255344A9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04" name="Oval 490">
              <a:extLst>
                <a:ext uri="{FF2B5EF4-FFF2-40B4-BE49-F238E27FC236}">
                  <a16:creationId xmlns:a16="http://schemas.microsoft.com/office/drawing/2014/main" id="{B48A6BBA-F9E1-CE46-AEDA-3EE4280E1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5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20" name="Line 491">
              <a:extLst>
                <a:ext uri="{FF2B5EF4-FFF2-40B4-BE49-F238E27FC236}">
                  <a16:creationId xmlns:a16="http://schemas.microsoft.com/office/drawing/2014/main" id="{E1E53E05-F678-A94B-BA46-E8A4AE909A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1394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21" name="Freeform 492">
              <a:extLst>
                <a:ext uri="{FF2B5EF4-FFF2-40B4-BE49-F238E27FC236}">
                  <a16:creationId xmlns:a16="http://schemas.microsoft.com/office/drawing/2014/main" id="{D2870D19-9536-0B4C-A1A1-980790644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13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22" name="Oval 493">
              <a:extLst>
                <a:ext uri="{FF2B5EF4-FFF2-40B4-BE49-F238E27FC236}">
                  <a16:creationId xmlns:a16="http://schemas.microsoft.com/office/drawing/2014/main" id="{AA29B948-BC9A-C34C-9C42-98B026DEC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" y="1268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75823" name="Line 494">
              <a:extLst>
                <a:ext uri="{FF2B5EF4-FFF2-40B4-BE49-F238E27FC236}">
                  <a16:creationId xmlns:a16="http://schemas.microsoft.com/office/drawing/2014/main" id="{F146E4FC-D21F-0A4D-A597-B04C0B09F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5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24" name="Freeform 495">
              <a:extLst>
                <a:ext uri="{FF2B5EF4-FFF2-40B4-BE49-F238E27FC236}">
                  <a16:creationId xmlns:a16="http://schemas.microsoft.com/office/drawing/2014/main" id="{544FED22-B240-F94E-8365-F43CA070B64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201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0" name="Oval 496">
              <a:extLst>
                <a:ext uri="{FF2B5EF4-FFF2-40B4-BE49-F238E27FC236}">
                  <a16:creationId xmlns:a16="http://schemas.microsoft.com/office/drawing/2014/main" id="{0C30BA0C-B35E-1541-8FD0-FC2743385D3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111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26" name="Line 497">
              <a:extLst>
                <a:ext uri="{FF2B5EF4-FFF2-40B4-BE49-F238E27FC236}">
                  <a16:creationId xmlns:a16="http://schemas.microsoft.com/office/drawing/2014/main" id="{93C879BF-B52A-5642-8A05-7BB3A84EC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69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27" name="Freeform 498">
              <a:extLst>
                <a:ext uri="{FF2B5EF4-FFF2-40B4-BE49-F238E27FC236}">
                  <a16:creationId xmlns:a16="http://schemas.microsoft.com/office/drawing/2014/main" id="{A9F6F5C4-F8D5-9040-81D6-E564F4CDB65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05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3" name="Oval 499">
              <a:extLst>
                <a:ext uri="{FF2B5EF4-FFF2-40B4-BE49-F238E27FC236}">
                  <a16:creationId xmlns:a16="http://schemas.microsoft.com/office/drawing/2014/main" id="{75A9B3A3-788D-9D46-B8CE-C7CF643B2B0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015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29" name="Line 500">
              <a:extLst>
                <a:ext uri="{FF2B5EF4-FFF2-40B4-BE49-F238E27FC236}">
                  <a16:creationId xmlns:a16="http://schemas.microsoft.com/office/drawing/2014/main" id="{4B4B0117-E4CE-CB47-8790-7B88066B42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3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30" name="Freeform 501">
              <a:extLst>
                <a:ext uri="{FF2B5EF4-FFF2-40B4-BE49-F238E27FC236}">
                  <a16:creationId xmlns:a16="http://schemas.microsoft.com/office/drawing/2014/main" id="{6B60FB4B-45B3-DD42-9703-6FBAAB3A2C4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009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31" name="Oval 502">
              <a:extLst>
                <a:ext uri="{FF2B5EF4-FFF2-40B4-BE49-F238E27FC236}">
                  <a16:creationId xmlns:a16="http://schemas.microsoft.com/office/drawing/2014/main" id="{0EB838CE-B057-1D48-BB53-BBCF48B6AAD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919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8040"/>
                </a:gs>
                <a:gs pos="100000">
                  <a:srgbClr val="003B1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75832" name="Line 503">
              <a:extLst>
                <a:ext uri="{FF2B5EF4-FFF2-40B4-BE49-F238E27FC236}">
                  <a16:creationId xmlns:a16="http://schemas.microsoft.com/office/drawing/2014/main" id="{4218B7FC-4823-EB48-81DF-578D67417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7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33" name="Freeform 504">
              <a:extLst>
                <a:ext uri="{FF2B5EF4-FFF2-40B4-BE49-F238E27FC236}">
                  <a16:creationId xmlns:a16="http://schemas.microsoft.com/office/drawing/2014/main" id="{762F2362-DD5E-7F47-AB5F-53A4A9EAD0D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913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9" name="Oval 505">
              <a:extLst>
                <a:ext uri="{FF2B5EF4-FFF2-40B4-BE49-F238E27FC236}">
                  <a16:creationId xmlns:a16="http://schemas.microsoft.com/office/drawing/2014/main" id="{018E53F3-E09F-214E-8B73-B9845A3D60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823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35" name="Line 506">
              <a:extLst>
                <a:ext uri="{FF2B5EF4-FFF2-40B4-BE49-F238E27FC236}">
                  <a16:creationId xmlns:a16="http://schemas.microsoft.com/office/drawing/2014/main" id="{59C3BF07-2275-8C44-BF5C-DBB697CC9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81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36" name="Freeform 507">
              <a:extLst>
                <a:ext uri="{FF2B5EF4-FFF2-40B4-BE49-F238E27FC236}">
                  <a16:creationId xmlns:a16="http://schemas.microsoft.com/office/drawing/2014/main" id="{0AC025E9-86C8-F34A-8093-E5BBA7B8DAA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817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37" name="Oval 508">
              <a:extLst>
                <a:ext uri="{FF2B5EF4-FFF2-40B4-BE49-F238E27FC236}">
                  <a16:creationId xmlns:a16="http://schemas.microsoft.com/office/drawing/2014/main" id="{62860FB5-A728-1746-A8B8-CB2B5AB9321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727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FF"/>
                </a:gs>
                <a:gs pos="100000">
                  <a:srgbClr val="3B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75838" name="Line 509">
              <a:extLst>
                <a:ext uri="{FF2B5EF4-FFF2-40B4-BE49-F238E27FC236}">
                  <a16:creationId xmlns:a16="http://schemas.microsoft.com/office/drawing/2014/main" id="{EC03A295-AEB0-1E45-914C-311B8808FB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85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39" name="Freeform 510">
              <a:extLst>
                <a:ext uri="{FF2B5EF4-FFF2-40B4-BE49-F238E27FC236}">
                  <a16:creationId xmlns:a16="http://schemas.microsoft.com/office/drawing/2014/main" id="{D6C9B12B-B8B1-7D47-BD44-5E1136F1F10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721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" name="Oval 511">
              <a:extLst>
                <a:ext uri="{FF2B5EF4-FFF2-40B4-BE49-F238E27FC236}">
                  <a16:creationId xmlns:a16="http://schemas.microsoft.com/office/drawing/2014/main" id="{165DBBAE-0822-4144-A037-B24AAD8DB9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631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41" name="Line 512">
              <a:extLst>
                <a:ext uri="{FF2B5EF4-FFF2-40B4-BE49-F238E27FC236}">
                  <a16:creationId xmlns:a16="http://schemas.microsoft.com/office/drawing/2014/main" id="{E21C96AE-E7CE-3C4F-B470-6A4AF98067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9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42" name="Freeform 513">
              <a:extLst>
                <a:ext uri="{FF2B5EF4-FFF2-40B4-BE49-F238E27FC236}">
                  <a16:creationId xmlns:a16="http://schemas.microsoft.com/office/drawing/2014/main" id="{981707C3-ABA3-A14E-B532-AC6AC8CC3A2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625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8" name="Oval 514">
              <a:extLst>
                <a:ext uri="{FF2B5EF4-FFF2-40B4-BE49-F238E27FC236}">
                  <a16:creationId xmlns:a16="http://schemas.microsoft.com/office/drawing/2014/main" id="{79028812-E73E-CA44-A46F-71FD11E39B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535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44" name="Line 515">
              <a:extLst>
                <a:ext uri="{FF2B5EF4-FFF2-40B4-BE49-F238E27FC236}">
                  <a16:creationId xmlns:a16="http://schemas.microsoft.com/office/drawing/2014/main" id="{5DD33CD9-56B1-FE47-9127-BF13E85531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93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45" name="Freeform 516">
              <a:extLst>
                <a:ext uri="{FF2B5EF4-FFF2-40B4-BE49-F238E27FC236}">
                  <a16:creationId xmlns:a16="http://schemas.microsoft.com/office/drawing/2014/main" id="{4CC074F8-C198-3A46-AD20-56B22BF9DEE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529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46" name="Oval 517">
              <a:extLst>
                <a:ext uri="{FF2B5EF4-FFF2-40B4-BE49-F238E27FC236}">
                  <a16:creationId xmlns:a16="http://schemas.microsoft.com/office/drawing/2014/main" id="{4C86EA28-94D6-C647-8495-3C8D50064D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39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3B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75847" name="Line 518">
              <a:extLst>
                <a:ext uri="{FF2B5EF4-FFF2-40B4-BE49-F238E27FC236}">
                  <a16:creationId xmlns:a16="http://schemas.microsoft.com/office/drawing/2014/main" id="{269C84C8-F825-5340-88EA-DE6553457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7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48" name="Freeform 519">
              <a:extLst>
                <a:ext uri="{FF2B5EF4-FFF2-40B4-BE49-F238E27FC236}">
                  <a16:creationId xmlns:a16="http://schemas.microsoft.com/office/drawing/2014/main" id="{4C09019D-6738-7F45-AA64-5D54298E820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33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4" name="Oval 520">
              <a:extLst>
                <a:ext uri="{FF2B5EF4-FFF2-40B4-BE49-F238E27FC236}">
                  <a16:creationId xmlns:a16="http://schemas.microsoft.com/office/drawing/2014/main" id="{5E859C21-CDE2-D74A-A6B5-9FE20AD0C9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43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50" name="Line 521">
              <a:extLst>
                <a:ext uri="{FF2B5EF4-FFF2-40B4-BE49-F238E27FC236}">
                  <a16:creationId xmlns:a16="http://schemas.microsoft.com/office/drawing/2014/main" id="{3843C7BB-203C-4641-8ADD-22DA9907E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01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51" name="Freeform 522">
              <a:extLst>
                <a:ext uri="{FF2B5EF4-FFF2-40B4-BE49-F238E27FC236}">
                  <a16:creationId xmlns:a16="http://schemas.microsoft.com/office/drawing/2014/main" id="{A75D92DC-CE09-5848-8965-CD546C75918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37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7" name="Oval 523">
              <a:extLst>
                <a:ext uri="{FF2B5EF4-FFF2-40B4-BE49-F238E27FC236}">
                  <a16:creationId xmlns:a16="http://schemas.microsoft.com/office/drawing/2014/main" id="{299405CC-D6D9-F04B-8FC4-B68E848D81E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49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53" name="Line 524">
              <a:extLst>
                <a:ext uri="{FF2B5EF4-FFF2-40B4-BE49-F238E27FC236}">
                  <a16:creationId xmlns:a16="http://schemas.microsoft.com/office/drawing/2014/main" id="{6066520B-A130-E247-ABF6-8A1142033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5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54" name="Freeform 525">
              <a:extLst>
                <a:ext uri="{FF2B5EF4-FFF2-40B4-BE49-F238E27FC236}">
                  <a16:creationId xmlns:a16="http://schemas.microsoft.com/office/drawing/2014/main" id="{7391C45F-7B23-5048-BE57-751E415962D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41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40" name="Oval 526">
              <a:extLst>
                <a:ext uri="{FF2B5EF4-FFF2-40B4-BE49-F238E27FC236}">
                  <a16:creationId xmlns:a16="http://schemas.microsoft.com/office/drawing/2014/main" id="{0EA1E3AA-E3C3-B944-9707-4B5905687BB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51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56" name="Line 527">
              <a:extLst>
                <a:ext uri="{FF2B5EF4-FFF2-40B4-BE49-F238E27FC236}">
                  <a16:creationId xmlns:a16="http://schemas.microsoft.com/office/drawing/2014/main" id="{4930FB35-7DD8-084D-9FEC-EAA3744515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04" y="1508"/>
              <a:ext cx="5" cy="16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42" name="Oval 528">
              <a:extLst>
                <a:ext uri="{FF2B5EF4-FFF2-40B4-BE49-F238E27FC236}">
                  <a16:creationId xmlns:a16="http://schemas.microsoft.com/office/drawing/2014/main" id="{477549D2-DFB4-4E40-BE17-54182D6A44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55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58" name="Line 529">
              <a:extLst>
                <a:ext uri="{FF2B5EF4-FFF2-40B4-BE49-F238E27FC236}">
                  <a16:creationId xmlns:a16="http://schemas.microsoft.com/office/drawing/2014/main" id="{22A1D337-9DE7-9342-9A53-E30BC19CB0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13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59" name="Freeform 530">
              <a:extLst>
                <a:ext uri="{FF2B5EF4-FFF2-40B4-BE49-F238E27FC236}">
                  <a16:creationId xmlns:a16="http://schemas.microsoft.com/office/drawing/2014/main" id="{A2533824-CD79-A741-BDE7-97BF229706D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49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45" name="Oval 531">
              <a:extLst>
                <a:ext uri="{FF2B5EF4-FFF2-40B4-BE49-F238E27FC236}">
                  <a16:creationId xmlns:a16="http://schemas.microsoft.com/office/drawing/2014/main" id="{D5E8AEEB-FA76-104D-B77D-6AA8095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959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61" name="Line 532">
              <a:extLst>
                <a:ext uri="{FF2B5EF4-FFF2-40B4-BE49-F238E27FC236}">
                  <a16:creationId xmlns:a16="http://schemas.microsoft.com/office/drawing/2014/main" id="{353F4C33-5D42-DB48-9383-78680857E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17" y="1478"/>
              <a:ext cx="0" cy="19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62" name="Freeform 533">
              <a:extLst>
                <a:ext uri="{FF2B5EF4-FFF2-40B4-BE49-F238E27FC236}">
                  <a16:creationId xmlns:a16="http://schemas.microsoft.com/office/drawing/2014/main" id="{04B6CAF6-E763-C044-A0DB-9FA6B29269E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53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48" name="Oval 534">
              <a:extLst>
                <a:ext uri="{FF2B5EF4-FFF2-40B4-BE49-F238E27FC236}">
                  <a16:creationId xmlns:a16="http://schemas.microsoft.com/office/drawing/2014/main" id="{AD6942BE-FAD3-9F46-A0FC-3536AF7BEA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863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"/>
                <a:ea typeface="ＭＳ Ｐゴシック" charset="0"/>
                <a:cs typeface="Times"/>
              </a:endParaRPr>
            </a:p>
          </p:txBody>
        </p:sp>
        <p:sp>
          <p:nvSpPr>
            <p:cNvPr id="75864" name="Line 535">
              <a:extLst>
                <a:ext uri="{FF2B5EF4-FFF2-40B4-BE49-F238E27FC236}">
                  <a16:creationId xmlns:a16="http://schemas.microsoft.com/office/drawing/2014/main" id="{F12E42D3-1B99-074B-9C74-8813EAA28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21" y="1460"/>
              <a:ext cx="0" cy="2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65" name="Freeform 536">
              <a:extLst>
                <a:ext uri="{FF2B5EF4-FFF2-40B4-BE49-F238E27FC236}">
                  <a16:creationId xmlns:a16="http://schemas.microsoft.com/office/drawing/2014/main" id="{0BDB8A1E-E893-9644-B7FB-69CBE795AE4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857" y="1486"/>
              <a:ext cx="104" cy="192"/>
            </a:xfrm>
            <a:custGeom>
              <a:avLst/>
              <a:gdLst>
                <a:gd name="T0" fmla="*/ 96 w 104"/>
                <a:gd name="T1" fmla="*/ 0 h 192"/>
                <a:gd name="T2" fmla="*/ 96 w 104"/>
                <a:gd name="T3" fmla="*/ 96 h 192"/>
                <a:gd name="T4" fmla="*/ 48 w 104"/>
                <a:gd name="T5" fmla="*/ 144 h 192"/>
                <a:gd name="T6" fmla="*/ 0 w 104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192">
                  <a:moveTo>
                    <a:pt x="96" y="0"/>
                  </a:moveTo>
                  <a:cubicBezTo>
                    <a:pt x="100" y="36"/>
                    <a:pt x="104" y="72"/>
                    <a:pt x="96" y="96"/>
                  </a:cubicBezTo>
                  <a:cubicBezTo>
                    <a:pt x="88" y="120"/>
                    <a:pt x="64" y="128"/>
                    <a:pt x="48" y="144"/>
                  </a:cubicBezTo>
                  <a:cubicBezTo>
                    <a:pt x="32" y="160"/>
                    <a:pt x="16" y="176"/>
                    <a:pt x="0" y="192"/>
                  </a:cubicBezTo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866" name="Oval 537">
              <a:extLst>
                <a:ext uri="{FF2B5EF4-FFF2-40B4-BE49-F238E27FC236}">
                  <a16:creationId xmlns:a16="http://schemas.microsoft.com/office/drawing/2014/main" id="{FE48451C-36A8-734A-AEDA-917F5180B5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67" y="1652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3B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</p:grpSp>
      <p:sp>
        <p:nvSpPr>
          <p:cNvPr id="44037" name="AutoShape 50">
            <a:extLst>
              <a:ext uri="{FF2B5EF4-FFF2-40B4-BE49-F238E27FC236}">
                <a16:creationId xmlns:a16="http://schemas.microsoft.com/office/drawing/2014/main" id="{A0AB3994-0434-FA49-90D8-133B013C06C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1513" y="3565525"/>
            <a:ext cx="152400" cy="685800"/>
          </a:xfrm>
          <a:prstGeom prst="can">
            <a:avLst>
              <a:gd name="adj" fmla="val 112500"/>
            </a:avLst>
          </a:prstGeom>
          <a:gradFill rotWithShape="0">
            <a:gsLst>
              <a:gs pos="0">
                <a:srgbClr val="FF8000"/>
              </a:gs>
              <a:gs pos="100000">
                <a:srgbClr val="763B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800">
              <a:latin typeface="Times" pitchFamily="2" charset="0"/>
            </a:endParaRPr>
          </a:p>
        </p:txBody>
      </p:sp>
      <p:grpSp>
        <p:nvGrpSpPr>
          <p:cNvPr id="44038" name="Group 51">
            <a:extLst>
              <a:ext uri="{FF2B5EF4-FFF2-40B4-BE49-F238E27FC236}">
                <a16:creationId xmlns:a16="http://schemas.microsoft.com/office/drawing/2014/main" id="{24365F85-4DF5-0C49-B8BA-290EBCB9B3CE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3908425"/>
            <a:ext cx="303213" cy="336550"/>
            <a:chOff x="240" y="612"/>
            <a:chExt cx="191" cy="212"/>
          </a:xfrm>
        </p:grpSpPr>
        <p:sp>
          <p:nvSpPr>
            <p:cNvPr id="44611" name="Oval 52">
              <a:extLst>
                <a:ext uri="{FF2B5EF4-FFF2-40B4-BE49-F238E27FC236}">
                  <a16:creationId xmlns:a16="http://schemas.microsoft.com/office/drawing/2014/main" id="{0D3A7E2C-A301-EE43-B63D-5D3B1B35A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672"/>
              <a:ext cx="96" cy="96"/>
            </a:xfrm>
            <a:prstGeom prst="ellipse">
              <a:avLst/>
            </a:prstGeom>
            <a:noFill/>
            <a:ln w="6350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12" name="Rectangle 53">
              <a:extLst>
                <a:ext uri="{FF2B5EF4-FFF2-40B4-BE49-F238E27FC236}">
                  <a16:creationId xmlns:a16="http://schemas.microsoft.com/office/drawing/2014/main" id="{F20A367B-C7F6-024E-9618-1A19A496F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612"/>
              <a:ext cx="1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>
                  <a:solidFill>
                    <a:srgbClr val="FF8000"/>
                  </a:solidFill>
                  <a:latin typeface="Times" pitchFamily="2" charset="0"/>
                </a:rPr>
                <a:t>+</a:t>
              </a:r>
            </a:p>
          </p:txBody>
        </p:sp>
      </p:grpSp>
      <p:grpSp>
        <p:nvGrpSpPr>
          <p:cNvPr id="44039" name="Group 54">
            <a:extLst>
              <a:ext uri="{FF2B5EF4-FFF2-40B4-BE49-F238E27FC236}">
                <a16:creationId xmlns:a16="http://schemas.microsoft.com/office/drawing/2014/main" id="{5174D3AD-A1E0-9E45-95AE-1EA3D24D0441}"/>
              </a:ext>
            </a:extLst>
          </p:cNvPr>
          <p:cNvGrpSpPr>
            <a:grpSpLocks/>
          </p:cNvGrpSpPr>
          <p:nvPr/>
        </p:nvGrpSpPr>
        <p:grpSpPr bwMode="auto">
          <a:xfrm>
            <a:off x="635000" y="3908425"/>
            <a:ext cx="303213" cy="336550"/>
            <a:chOff x="240" y="612"/>
            <a:chExt cx="191" cy="212"/>
          </a:xfrm>
        </p:grpSpPr>
        <p:sp>
          <p:nvSpPr>
            <p:cNvPr id="44609" name="Oval 55">
              <a:extLst>
                <a:ext uri="{FF2B5EF4-FFF2-40B4-BE49-F238E27FC236}">
                  <a16:creationId xmlns:a16="http://schemas.microsoft.com/office/drawing/2014/main" id="{18876A23-5F32-2D43-AE9E-7D296992A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672"/>
              <a:ext cx="96" cy="96"/>
            </a:xfrm>
            <a:prstGeom prst="ellipse">
              <a:avLst/>
            </a:prstGeom>
            <a:noFill/>
            <a:ln w="6350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10" name="Rectangle 56">
              <a:extLst>
                <a:ext uri="{FF2B5EF4-FFF2-40B4-BE49-F238E27FC236}">
                  <a16:creationId xmlns:a16="http://schemas.microsoft.com/office/drawing/2014/main" id="{77819E8A-4F68-514D-9C64-AD5A86887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612"/>
              <a:ext cx="1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>
                  <a:solidFill>
                    <a:srgbClr val="FF8000"/>
                  </a:solidFill>
                  <a:latin typeface="Times" pitchFamily="2" charset="0"/>
                </a:rPr>
                <a:t>+</a:t>
              </a:r>
            </a:p>
          </p:txBody>
        </p:sp>
      </p:grpSp>
      <p:grpSp>
        <p:nvGrpSpPr>
          <p:cNvPr id="44040" name="Group 57">
            <a:extLst>
              <a:ext uri="{FF2B5EF4-FFF2-40B4-BE49-F238E27FC236}">
                <a16:creationId xmlns:a16="http://schemas.microsoft.com/office/drawing/2014/main" id="{2B4631EB-C41F-754C-96AB-158DDEC87462}"/>
              </a:ext>
            </a:extLst>
          </p:cNvPr>
          <p:cNvGrpSpPr>
            <a:grpSpLocks/>
          </p:cNvGrpSpPr>
          <p:nvPr/>
        </p:nvGrpSpPr>
        <p:grpSpPr bwMode="auto">
          <a:xfrm>
            <a:off x="787400" y="3908425"/>
            <a:ext cx="303213" cy="336550"/>
            <a:chOff x="240" y="612"/>
            <a:chExt cx="191" cy="212"/>
          </a:xfrm>
        </p:grpSpPr>
        <p:sp>
          <p:nvSpPr>
            <p:cNvPr id="44607" name="Oval 58">
              <a:extLst>
                <a:ext uri="{FF2B5EF4-FFF2-40B4-BE49-F238E27FC236}">
                  <a16:creationId xmlns:a16="http://schemas.microsoft.com/office/drawing/2014/main" id="{484021F3-48E2-3D4E-9DC7-DB8EBBF99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672"/>
              <a:ext cx="96" cy="96"/>
            </a:xfrm>
            <a:prstGeom prst="ellipse">
              <a:avLst/>
            </a:prstGeom>
            <a:noFill/>
            <a:ln w="6350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08" name="Rectangle 59">
              <a:extLst>
                <a:ext uri="{FF2B5EF4-FFF2-40B4-BE49-F238E27FC236}">
                  <a16:creationId xmlns:a16="http://schemas.microsoft.com/office/drawing/2014/main" id="{CFD8F8A7-59C4-0143-AF51-801FB455D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612"/>
              <a:ext cx="1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>
                  <a:solidFill>
                    <a:srgbClr val="FF8000"/>
                  </a:solidFill>
                  <a:latin typeface="Times" pitchFamily="2" charset="0"/>
                </a:rPr>
                <a:t>+</a:t>
              </a:r>
            </a:p>
          </p:txBody>
        </p:sp>
      </p:grpSp>
      <p:grpSp>
        <p:nvGrpSpPr>
          <p:cNvPr id="44041" name="Group 60">
            <a:extLst>
              <a:ext uri="{FF2B5EF4-FFF2-40B4-BE49-F238E27FC236}">
                <a16:creationId xmlns:a16="http://schemas.microsoft.com/office/drawing/2014/main" id="{1E1961A0-9048-174F-91DE-FCFC251FB6D5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4289425"/>
            <a:ext cx="285750" cy="457200"/>
            <a:chOff x="1441" y="613"/>
            <a:chExt cx="180" cy="288"/>
          </a:xfrm>
        </p:grpSpPr>
        <p:sp>
          <p:nvSpPr>
            <p:cNvPr id="44605" name="Oval 61">
              <a:extLst>
                <a:ext uri="{FF2B5EF4-FFF2-40B4-BE49-F238E27FC236}">
                  <a16:creationId xmlns:a16="http://schemas.microsoft.com/office/drawing/2014/main" id="{C82C5109-C674-AE4D-B243-8B6C38C3D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724"/>
              <a:ext cx="96" cy="96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06" name="Rectangle 62">
              <a:extLst>
                <a:ext uri="{FF2B5EF4-FFF2-40B4-BE49-F238E27FC236}">
                  <a16:creationId xmlns:a16="http://schemas.microsoft.com/office/drawing/2014/main" id="{04549109-E0AB-534F-AC5C-7ECCB2C1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" y="613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>
                  <a:solidFill>
                    <a:srgbClr val="FF0000"/>
                  </a:solidFill>
                  <a:latin typeface="Times" pitchFamily="2" charset="0"/>
                </a:rPr>
                <a:t>-</a:t>
              </a:r>
            </a:p>
          </p:txBody>
        </p:sp>
      </p:grpSp>
      <p:grpSp>
        <p:nvGrpSpPr>
          <p:cNvPr id="44042" name="Group 63">
            <a:extLst>
              <a:ext uri="{FF2B5EF4-FFF2-40B4-BE49-F238E27FC236}">
                <a16:creationId xmlns:a16="http://schemas.microsoft.com/office/drawing/2014/main" id="{CFC87840-A635-FD41-AB45-A0DFE1CAE429}"/>
              </a:ext>
            </a:extLst>
          </p:cNvPr>
          <p:cNvGrpSpPr>
            <a:grpSpLocks/>
          </p:cNvGrpSpPr>
          <p:nvPr/>
        </p:nvGrpSpPr>
        <p:grpSpPr bwMode="auto">
          <a:xfrm>
            <a:off x="1090613" y="4365625"/>
            <a:ext cx="285750" cy="457200"/>
            <a:chOff x="1441" y="613"/>
            <a:chExt cx="180" cy="288"/>
          </a:xfrm>
        </p:grpSpPr>
        <p:sp>
          <p:nvSpPr>
            <p:cNvPr id="44603" name="Oval 64">
              <a:extLst>
                <a:ext uri="{FF2B5EF4-FFF2-40B4-BE49-F238E27FC236}">
                  <a16:creationId xmlns:a16="http://schemas.microsoft.com/office/drawing/2014/main" id="{201D2883-8BB9-8743-9CB6-CCC47A979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724"/>
              <a:ext cx="96" cy="96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04" name="Rectangle 65">
              <a:extLst>
                <a:ext uri="{FF2B5EF4-FFF2-40B4-BE49-F238E27FC236}">
                  <a16:creationId xmlns:a16="http://schemas.microsoft.com/office/drawing/2014/main" id="{CA617B34-8410-2848-AE4F-4EE084E80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" y="613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>
                  <a:solidFill>
                    <a:srgbClr val="FF0000"/>
                  </a:solidFill>
                  <a:latin typeface="Times" pitchFamily="2" charset="0"/>
                </a:rPr>
                <a:t>-</a:t>
              </a:r>
            </a:p>
          </p:txBody>
        </p:sp>
      </p:grpSp>
      <p:grpSp>
        <p:nvGrpSpPr>
          <p:cNvPr id="44043" name="Group 66">
            <a:extLst>
              <a:ext uri="{FF2B5EF4-FFF2-40B4-BE49-F238E27FC236}">
                <a16:creationId xmlns:a16="http://schemas.microsoft.com/office/drawing/2014/main" id="{2EA0E150-0AA3-554D-A222-271FBCD869F5}"/>
              </a:ext>
            </a:extLst>
          </p:cNvPr>
          <p:cNvGrpSpPr>
            <a:grpSpLocks/>
          </p:cNvGrpSpPr>
          <p:nvPr/>
        </p:nvGrpSpPr>
        <p:grpSpPr bwMode="auto">
          <a:xfrm>
            <a:off x="2176463" y="4213225"/>
            <a:ext cx="285750" cy="457200"/>
            <a:chOff x="1441" y="613"/>
            <a:chExt cx="180" cy="288"/>
          </a:xfrm>
        </p:grpSpPr>
        <p:sp>
          <p:nvSpPr>
            <p:cNvPr id="44601" name="Oval 67">
              <a:extLst>
                <a:ext uri="{FF2B5EF4-FFF2-40B4-BE49-F238E27FC236}">
                  <a16:creationId xmlns:a16="http://schemas.microsoft.com/office/drawing/2014/main" id="{A4C85B35-1115-864B-B9DB-2E9367280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724"/>
              <a:ext cx="96" cy="96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800">
                <a:latin typeface="Times" pitchFamily="2" charset="0"/>
              </a:endParaRPr>
            </a:p>
          </p:txBody>
        </p:sp>
        <p:sp>
          <p:nvSpPr>
            <p:cNvPr id="44602" name="Rectangle 68">
              <a:extLst>
                <a:ext uri="{FF2B5EF4-FFF2-40B4-BE49-F238E27FC236}">
                  <a16:creationId xmlns:a16="http://schemas.microsoft.com/office/drawing/2014/main" id="{C4ACCF80-2DC0-7F46-BFDC-35B0E97A9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" y="613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>
                  <a:solidFill>
                    <a:srgbClr val="FF0000"/>
                  </a:solidFill>
                  <a:latin typeface="Times" pitchFamily="2" charset="0"/>
                </a:rPr>
                <a:t>-</a:t>
              </a:r>
            </a:p>
          </p:txBody>
        </p:sp>
      </p:grpSp>
      <p:grpSp>
        <p:nvGrpSpPr>
          <p:cNvPr id="44044" name="Group 69">
            <a:extLst>
              <a:ext uri="{FF2B5EF4-FFF2-40B4-BE49-F238E27FC236}">
                <a16:creationId xmlns:a16="http://schemas.microsoft.com/office/drawing/2014/main" id="{DEA1B0AB-2023-1E45-9FD0-CCAB2B028CDC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4797425"/>
            <a:ext cx="3430587" cy="1327150"/>
            <a:chOff x="1392" y="1996"/>
            <a:chExt cx="2161" cy="836"/>
          </a:xfrm>
        </p:grpSpPr>
        <p:grpSp>
          <p:nvGrpSpPr>
            <p:cNvPr id="44049" name="Group 70">
              <a:extLst>
                <a:ext uri="{FF2B5EF4-FFF2-40B4-BE49-F238E27FC236}">
                  <a16:creationId xmlns:a16="http://schemas.microsoft.com/office/drawing/2014/main" id="{2C9A8829-5F8F-074A-BEB3-CA0A7F44C0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996"/>
              <a:ext cx="2161" cy="836"/>
              <a:chOff x="1632" y="2208"/>
              <a:chExt cx="2161" cy="836"/>
            </a:xfrm>
          </p:grpSpPr>
          <p:sp>
            <p:nvSpPr>
              <p:cNvPr id="44067" name="Freeform 71">
                <a:extLst>
                  <a:ext uri="{FF2B5EF4-FFF2-40B4-BE49-F238E27FC236}">
                    <a16:creationId xmlns:a16="http://schemas.microsoft.com/office/drawing/2014/main" id="{91968316-C531-1246-A21B-A2A0E7847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68" name="Line 72">
                <a:extLst>
                  <a:ext uri="{FF2B5EF4-FFF2-40B4-BE49-F238E27FC236}">
                    <a16:creationId xmlns:a16="http://schemas.microsoft.com/office/drawing/2014/main" id="{12208D9D-14B9-334D-A6E6-FEFC644F7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2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69" name="Freeform 73">
                <a:extLst>
                  <a:ext uri="{FF2B5EF4-FFF2-40B4-BE49-F238E27FC236}">
                    <a16:creationId xmlns:a16="http://schemas.microsoft.com/office/drawing/2014/main" id="{2B4DE09A-01B5-8F43-83BF-A8656EDED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" name="Oval 74">
                <a:extLst>
                  <a:ext uri="{FF2B5EF4-FFF2-40B4-BE49-F238E27FC236}">
                    <a16:creationId xmlns:a16="http://schemas.microsoft.com/office/drawing/2014/main" id="{95D31B59-3B2A-AF48-8743-81FA053E1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71" name="Line 75">
                <a:extLst>
                  <a:ext uri="{FF2B5EF4-FFF2-40B4-BE49-F238E27FC236}">
                    <a16:creationId xmlns:a16="http://schemas.microsoft.com/office/drawing/2014/main" id="{9D94C5CB-925C-4346-9B4C-B7DD42A3FB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72" name="Freeform 76">
                <a:extLst>
                  <a:ext uri="{FF2B5EF4-FFF2-40B4-BE49-F238E27FC236}">
                    <a16:creationId xmlns:a16="http://schemas.microsoft.com/office/drawing/2014/main" id="{A66E5228-9857-8240-9547-C32453541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6" name="Oval 77">
                <a:extLst>
                  <a:ext uri="{FF2B5EF4-FFF2-40B4-BE49-F238E27FC236}">
                    <a16:creationId xmlns:a16="http://schemas.microsoft.com/office/drawing/2014/main" id="{7D5D44A8-1D1D-654F-9702-D7F72BB06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74" name="Line 78">
                <a:extLst>
                  <a:ext uri="{FF2B5EF4-FFF2-40B4-BE49-F238E27FC236}">
                    <a16:creationId xmlns:a16="http://schemas.microsoft.com/office/drawing/2014/main" id="{84F29053-4CFA-D042-A4E3-D4E8A6494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4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75" name="Freeform 79">
                <a:extLst>
                  <a:ext uri="{FF2B5EF4-FFF2-40B4-BE49-F238E27FC236}">
                    <a16:creationId xmlns:a16="http://schemas.microsoft.com/office/drawing/2014/main" id="{48D94827-93D9-5046-A2E6-5B70FD125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4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9" name="Oval 80">
                <a:extLst>
                  <a:ext uri="{FF2B5EF4-FFF2-40B4-BE49-F238E27FC236}">
                    <a16:creationId xmlns:a16="http://schemas.microsoft.com/office/drawing/2014/main" id="{C3D9C51C-C1C6-2745-9917-A80528D6F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77" name="Line 81">
                <a:extLst>
                  <a:ext uri="{FF2B5EF4-FFF2-40B4-BE49-F238E27FC236}">
                    <a16:creationId xmlns:a16="http://schemas.microsoft.com/office/drawing/2014/main" id="{3F50F3B0-A9CE-0447-A78A-4D714B173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78" name="Freeform 82">
                <a:extLst>
                  <a:ext uri="{FF2B5EF4-FFF2-40B4-BE49-F238E27FC236}">
                    <a16:creationId xmlns:a16="http://schemas.microsoft.com/office/drawing/2014/main" id="{A7186CE7-7B16-574F-8A58-80A6D37C3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2" name="Oval 83">
                <a:extLst>
                  <a:ext uri="{FF2B5EF4-FFF2-40B4-BE49-F238E27FC236}">
                    <a16:creationId xmlns:a16="http://schemas.microsoft.com/office/drawing/2014/main" id="{3A1878F2-9F05-2346-BD9D-7F1D392E6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80" name="Line 84">
                <a:extLst>
                  <a:ext uri="{FF2B5EF4-FFF2-40B4-BE49-F238E27FC236}">
                    <a16:creationId xmlns:a16="http://schemas.microsoft.com/office/drawing/2014/main" id="{40CA05A8-E75F-3F4B-8EB0-E812F44EA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81" name="Freeform 85">
                <a:extLst>
                  <a:ext uri="{FF2B5EF4-FFF2-40B4-BE49-F238E27FC236}">
                    <a16:creationId xmlns:a16="http://schemas.microsoft.com/office/drawing/2014/main" id="{14C83720-83F3-2C4D-BC87-7ACBEAE78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82" name="Oval 86">
                <a:extLst>
                  <a:ext uri="{FF2B5EF4-FFF2-40B4-BE49-F238E27FC236}">
                    <a16:creationId xmlns:a16="http://schemas.microsoft.com/office/drawing/2014/main" id="{DCA05D14-EB8D-B242-9B04-3D341B527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083" name="Line 87">
                <a:extLst>
                  <a:ext uri="{FF2B5EF4-FFF2-40B4-BE49-F238E27FC236}">
                    <a16:creationId xmlns:a16="http://schemas.microsoft.com/office/drawing/2014/main" id="{A87CC271-72C0-054E-AF82-F16324B4C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2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84" name="Freeform 88">
                <a:extLst>
                  <a:ext uri="{FF2B5EF4-FFF2-40B4-BE49-F238E27FC236}">
                    <a16:creationId xmlns:a16="http://schemas.microsoft.com/office/drawing/2014/main" id="{9C57A21B-8100-C042-A3C7-2CF31B14C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2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" name="Oval 89">
                <a:extLst>
                  <a:ext uri="{FF2B5EF4-FFF2-40B4-BE49-F238E27FC236}">
                    <a16:creationId xmlns:a16="http://schemas.microsoft.com/office/drawing/2014/main" id="{E1964ACF-3CA9-FF46-83B8-87093B9DC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86" name="Line 90">
                <a:extLst>
                  <a:ext uri="{FF2B5EF4-FFF2-40B4-BE49-F238E27FC236}">
                    <a16:creationId xmlns:a16="http://schemas.microsoft.com/office/drawing/2014/main" id="{4E26818C-CC24-9243-80B5-9A3FC54F5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87" name="Freeform 91">
                <a:extLst>
                  <a:ext uri="{FF2B5EF4-FFF2-40B4-BE49-F238E27FC236}">
                    <a16:creationId xmlns:a16="http://schemas.microsoft.com/office/drawing/2014/main" id="{C128815F-C9EA-AF44-AE06-AEDF99F0C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11" name="Oval 92">
                <a:extLst>
                  <a:ext uri="{FF2B5EF4-FFF2-40B4-BE49-F238E27FC236}">
                    <a16:creationId xmlns:a16="http://schemas.microsoft.com/office/drawing/2014/main" id="{89BB532F-AF9B-E64F-A018-FC68E3AE3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8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89" name="Line 93">
                <a:extLst>
                  <a:ext uri="{FF2B5EF4-FFF2-40B4-BE49-F238E27FC236}">
                    <a16:creationId xmlns:a16="http://schemas.microsoft.com/office/drawing/2014/main" id="{4FD4D529-DAF4-A64D-8F4A-AD7E01C7A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4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90" name="Freeform 94">
                <a:extLst>
                  <a:ext uri="{FF2B5EF4-FFF2-40B4-BE49-F238E27FC236}">
                    <a16:creationId xmlns:a16="http://schemas.microsoft.com/office/drawing/2014/main" id="{CDC4376A-46D6-2D45-9449-C74353D6F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14" name="Oval 95">
                <a:extLst>
                  <a:ext uri="{FF2B5EF4-FFF2-40B4-BE49-F238E27FC236}">
                    <a16:creationId xmlns:a16="http://schemas.microsoft.com/office/drawing/2014/main" id="{E175D15B-2337-0744-B5E9-C3DDC6470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4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92" name="Line 96">
                <a:extLst>
                  <a:ext uri="{FF2B5EF4-FFF2-40B4-BE49-F238E27FC236}">
                    <a16:creationId xmlns:a16="http://schemas.microsoft.com/office/drawing/2014/main" id="{223D4197-4B89-234B-B780-468250043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0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93" name="Freeform 97">
                <a:extLst>
                  <a:ext uri="{FF2B5EF4-FFF2-40B4-BE49-F238E27FC236}">
                    <a16:creationId xmlns:a16="http://schemas.microsoft.com/office/drawing/2014/main" id="{67940A7F-A1B6-834F-AB01-47E79C4D7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17" name="Oval 98">
                <a:extLst>
                  <a:ext uri="{FF2B5EF4-FFF2-40B4-BE49-F238E27FC236}">
                    <a16:creationId xmlns:a16="http://schemas.microsoft.com/office/drawing/2014/main" id="{805157D2-0F37-0C45-8141-F69BF682C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95" name="Line 99">
                <a:extLst>
                  <a:ext uri="{FF2B5EF4-FFF2-40B4-BE49-F238E27FC236}">
                    <a16:creationId xmlns:a16="http://schemas.microsoft.com/office/drawing/2014/main" id="{2CB57C45-FFD9-4B41-A1AC-BCC33A38B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96" name="Freeform 100">
                <a:extLst>
                  <a:ext uri="{FF2B5EF4-FFF2-40B4-BE49-F238E27FC236}">
                    <a16:creationId xmlns:a16="http://schemas.microsoft.com/office/drawing/2014/main" id="{821921DD-9BCD-194D-BE6A-12D22B24B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20" name="Oval 101">
                <a:extLst>
                  <a:ext uri="{FF2B5EF4-FFF2-40B4-BE49-F238E27FC236}">
                    <a16:creationId xmlns:a16="http://schemas.microsoft.com/office/drawing/2014/main" id="{E8441DE4-8322-AA4A-9878-6C23B8048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098" name="Line 102">
                <a:extLst>
                  <a:ext uri="{FF2B5EF4-FFF2-40B4-BE49-F238E27FC236}">
                    <a16:creationId xmlns:a16="http://schemas.microsoft.com/office/drawing/2014/main" id="{4E99DF6C-67C0-D24F-8411-0B13ADFAA6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2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099" name="Freeform 103">
                <a:extLst>
                  <a:ext uri="{FF2B5EF4-FFF2-40B4-BE49-F238E27FC236}">
                    <a16:creationId xmlns:a16="http://schemas.microsoft.com/office/drawing/2014/main" id="{92D808A1-F12A-BD46-AAB4-C87E3A236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23" name="Oval 104">
                <a:extLst>
                  <a:ext uri="{FF2B5EF4-FFF2-40B4-BE49-F238E27FC236}">
                    <a16:creationId xmlns:a16="http://schemas.microsoft.com/office/drawing/2014/main" id="{44B3FDD9-604E-6944-8574-0A1D063AF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2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01" name="Line 105">
                <a:extLst>
                  <a:ext uri="{FF2B5EF4-FFF2-40B4-BE49-F238E27FC236}">
                    <a16:creationId xmlns:a16="http://schemas.microsoft.com/office/drawing/2014/main" id="{1B941C11-257A-3D41-B212-4C53D38A6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8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25" name="Oval 106">
                <a:extLst>
                  <a:ext uri="{FF2B5EF4-FFF2-40B4-BE49-F238E27FC236}">
                    <a16:creationId xmlns:a16="http://schemas.microsoft.com/office/drawing/2014/main" id="{2C3F84A6-46A2-E342-873D-D32DC9EE1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03" name="Line 107">
                <a:extLst>
                  <a:ext uri="{FF2B5EF4-FFF2-40B4-BE49-F238E27FC236}">
                    <a16:creationId xmlns:a16="http://schemas.microsoft.com/office/drawing/2014/main" id="{5DB97FEB-FE2E-5A43-9290-51583D482D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04" name="Freeform 108">
                <a:extLst>
                  <a:ext uri="{FF2B5EF4-FFF2-40B4-BE49-F238E27FC236}">
                    <a16:creationId xmlns:a16="http://schemas.microsoft.com/office/drawing/2014/main" id="{3B87673C-CDA1-564F-A41C-E5FBC209B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05" name="Oval 109">
                <a:extLst>
                  <a:ext uri="{FF2B5EF4-FFF2-40B4-BE49-F238E27FC236}">
                    <a16:creationId xmlns:a16="http://schemas.microsoft.com/office/drawing/2014/main" id="{B740041C-8B64-9542-94FF-8804AC6E2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106" name="Line 110">
                <a:extLst>
                  <a:ext uri="{FF2B5EF4-FFF2-40B4-BE49-F238E27FC236}">
                    <a16:creationId xmlns:a16="http://schemas.microsoft.com/office/drawing/2014/main" id="{D55BBBE7-DF0A-9844-9ED8-8BD87B25B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33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07" name="Freeform 111">
                <a:extLst>
                  <a:ext uri="{FF2B5EF4-FFF2-40B4-BE49-F238E27FC236}">
                    <a16:creationId xmlns:a16="http://schemas.microsoft.com/office/drawing/2014/main" id="{06EAFA0B-C28C-8743-84B8-EFF8AE6E4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31" name="Oval 112">
                <a:extLst>
                  <a:ext uri="{FF2B5EF4-FFF2-40B4-BE49-F238E27FC236}">
                    <a16:creationId xmlns:a16="http://schemas.microsoft.com/office/drawing/2014/main" id="{91DF1F82-5802-9544-A86A-DC0D360C4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09" name="Line 113">
                <a:extLst>
                  <a:ext uri="{FF2B5EF4-FFF2-40B4-BE49-F238E27FC236}">
                    <a16:creationId xmlns:a16="http://schemas.microsoft.com/office/drawing/2014/main" id="{856FBB9C-65EB-4947-A243-47E106B1B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6" y="2334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10" name="Freeform 114">
                <a:extLst>
                  <a:ext uri="{FF2B5EF4-FFF2-40B4-BE49-F238E27FC236}">
                    <a16:creationId xmlns:a16="http://schemas.microsoft.com/office/drawing/2014/main" id="{567E85F1-8705-A743-831E-74570F094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6" y="23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34" name="Oval 115">
                <a:extLst>
                  <a:ext uri="{FF2B5EF4-FFF2-40B4-BE49-F238E27FC236}">
                    <a16:creationId xmlns:a16="http://schemas.microsoft.com/office/drawing/2014/main" id="{E6FF6CFC-B2DF-9E45-A2AF-DEC7FC01D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12" name="Line 116">
                <a:extLst>
                  <a:ext uri="{FF2B5EF4-FFF2-40B4-BE49-F238E27FC236}">
                    <a16:creationId xmlns:a16="http://schemas.microsoft.com/office/drawing/2014/main" id="{715994B9-A4AC-B741-A2B7-612907ABE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30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13" name="Freeform 117">
                <a:extLst>
                  <a:ext uri="{FF2B5EF4-FFF2-40B4-BE49-F238E27FC236}">
                    <a16:creationId xmlns:a16="http://schemas.microsoft.com/office/drawing/2014/main" id="{9DA98032-BDC3-784F-9D1A-4275ACEABC1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066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37" name="Oval 118">
                <a:extLst>
                  <a:ext uri="{FF2B5EF4-FFF2-40B4-BE49-F238E27FC236}">
                    <a16:creationId xmlns:a16="http://schemas.microsoft.com/office/drawing/2014/main" id="{71782F54-00C6-854D-9C97-B82B18E9F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976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15" name="Line 119">
                <a:extLst>
                  <a:ext uri="{FF2B5EF4-FFF2-40B4-BE49-F238E27FC236}">
                    <a16:creationId xmlns:a16="http://schemas.microsoft.com/office/drawing/2014/main" id="{745DB70B-EABE-6D42-8A7B-F5D058A23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16" name="Freeform 120">
                <a:extLst>
                  <a:ext uri="{FF2B5EF4-FFF2-40B4-BE49-F238E27FC236}">
                    <a16:creationId xmlns:a16="http://schemas.microsoft.com/office/drawing/2014/main" id="{6EB2748D-767B-454E-BA7A-02CE1386FA1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970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0" name="Oval 121">
                <a:extLst>
                  <a:ext uri="{FF2B5EF4-FFF2-40B4-BE49-F238E27FC236}">
                    <a16:creationId xmlns:a16="http://schemas.microsoft.com/office/drawing/2014/main" id="{A0757D9E-800F-C942-B9DA-C8AF19932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80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18" name="Line 122">
                <a:extLst>
                  <a:ext uri="{FF2B5EF4-FFF2-40B4-BE49-F238E27FC236}">
                    <a16:creationId xmlns:a16="http://schemas.microsoft.com/office/drawing/2014/main" id="{FE434F2F-5047-D042-A26E-7C0C19DC2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38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19" name="Freeform 123">
                <a:extLst>
                  <a:ext uri="{FF2B5EF4-FFF2-40B4-BE49-F238E27FC236}">
                    <a16:creationId xmlns:a16="http://schemas.microsoft.com/office/drawing/2014/main" id="{FF289259-F2FF-A648-840A-EEB661B7569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874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3" name="Oval 124">
                <a:extLst>
                  <a:ext uri="{FF2B5EF4-FFF2-40B4-BE49-F238E27FC236}">
                    <a16:creationId xmlns:a16="http://schemas.microsoft.com/office/drawing/2014/main" id="{02808BDD-D817-274D-822F-F7DE10FEE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784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21" name="Line 125">
                <a:extLst>
                  <a:ext uri="{FF2B5EF4-FFF2-40B4-BE49-F238E27FC236}">
                    <a16:creationId xmlns:a16="http://schemas.microsoft.com/office/drawing/2014/main" id="{10746C43-D40A-9D41-AEF7-0C93E2267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42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22" name="Freeform 126">
                <a:extLst>
                  <a:ext uri="{FF2B5EF4-FFF2-40B4-BE49-F238E27FC236}">
                    <a16:creationId xmlns:a16="http://schemas.microsoft.com/office/drawing/2014/main" id="{5A7FCE0C-7A42-1343-ADE6-A13BFFA63F2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778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" name="Oval 127">
                <a:extLst>
                  <a:ext uri="{FF2B5EF4-FFF2-40B4-BE49-F238E27FC236}">
                    <a16:creationId xmlns:a16="http://schemas.microsoft.com/office/drawing/2014/main" id="{6171D124-98D2-B24A-BBB9-2F8B8F2D9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688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24" name="Line 128">
                <a:extLst>
                  <a:ext uri="{FF2B5EF4-FFF2-40B4-BE49-F238E27FC236}">
                    <a16:creationId xmlns:a16="http://schemas.microsoft.com/office/drawing/2014/main" id="{2F90CCFF-D63B-9F48-BE59-AF0D59012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46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25" name="Freeform 129">
                <a:extLst>
                  <a:ext uri="{FF2B5EF4-FFF2-40B4-BE49-F238E27FC236}">
                    <a16:creationId xmlns:a16="http://schemas.microsoft.com/office/drawing/2014/main" id="{B6E394F2-DD77-D64D-A004-C9102D3D26B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682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9" name="Oval 130">
                <a:extLst>
                  <a:ext uri="{FF2B5EF4-FFF2-40B4-BE49-F238E27FC236}">
                    <a16:creationId xmlns:a16="http://schemas.microsoft.com/office/drawing/2014/main" id="{FBB533AE-7E3F-2B4B-BCD9-0A5C0CC12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592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27" name="Line 131">
                <a:extLst>
                  <a:ext uri="{FF2B5EF4-FFF2-40B4-BE49-F238E27FC236}">
                    <a16:creationId xmlns:a16="http://schemas.microsoft.com/office/drawing/2014/main" id="{9FC6CFA4-1990-734C-8CEB-69BF5623E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0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28" name="Freeform 132">
                <a:extLst>
                  <a:ext uri="{FF2B5EF4-FFF2-40B4-BE49-F238E27FC236}">
                    <a16:creationId xmlns:a16="http://schemas.microsoft.com/office/drawing/2014/main" id="{362F751A-65A2-3346-B632-1BFCF8F366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586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52" name="Oval 133">
                <a:extLst>
                  <a:ext uri="{FF2B5EF4-FFF2-40B4-BE49-F238E27FC236}">
                    <a16:creationId xmlns:a16="http://schemas.microsoft.com/office/drawing/2014/main" id="{4649BD8E-B277-424B-9065-E460AF2D0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96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30" name="Line 134">
                <a:extLst>
                  <a:ext uri="{FF2B5EF4-FFF2-40B4-BE49-F238E27FC236}">
                    <a16:creationId xmlns:a16="http://schemas.microsoft.com/office/drawing/2014/main" id="{3F1C5E9E-0C80-3140-90D8-E3B29A42D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31" name="Freeform 135">
                <a:extLst>
                  <a:ext uri="{FF2B5EF4-FFF2-40B4-BE49-F238E27FC236}">
                    <a16:creationId xmlns:a16="http://schemas.microsoft.com/office/drawing/2014/main" id="{1005023F-B686-E644-869B-0369CF96DFA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490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55" name="Oval 136">
                <a:extLst>
                  <a:ext uri="{FF2B5EF4-FFF2-40B4-BE49-F238E27FC236}">
                    <a16:creationId xmlns:a16="http://schemas.microsoft.com/office/drawing/2014/main" id="{41F25DF9-AC8D-8C40-B527-5A835FA9E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00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33" name="Line 137">
                <a:extLst>
                  <a:ext uri="{FF2B5EF4-FFF2-40B4-BE49-F238E27FC236}">
                    <a16:creationId xmlns:a16="http://schemas.microsoft.com/office/drawing/2014/main" id="{5AF334DE-1E52-F94E-A0A6-E4227A6EF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8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34" name="Freeform 138">
                <a:extLst>
                  <a:ext uri="{FF2B5EF4-FFF2-40B4-BE49-F238E27FC236}">
                    <a16:creationId xmlns:a16="http://schemas.microsoft.com/office/drawing/2014/main" id="{E1978A92-57C9-9D46-8518-629E7E571F6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394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58" name="Oval 139">
                <a:extLst>
                  <a:ext uri="{FF2B5EF4-FFF2-40B4-BE49-F238E27FC236}">
                    <a16:creationId xmlns:a16="http://schemas.microsoft.com/office/drawing/2014/main" id="{68FCC58A-BBE7-D845-88FE-B6BC5A39F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304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36" name="Line 140">
                <a:extLst>
                  <a:ext uri="{FF2B5EF4-FFF2-40B4-BE49-F238E27FC236}">
                    <a16:creationId xmlns:a16="http://schemas.microsoft.com/office/drawing/2014/main" id="{277E7E64-1AB3-8446-A81F-CC0C6D544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62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37" name="Freeform 141">
                <a:extLst>
                  <a:ext uri="{FF2B5EF4-FFF2-40B4-BE49-F238E27FC236}">
                    <a16:creationId xmlns:a16="http://schemas.microsoft.com/office/drawing/2014/main" id="{29E26B8E-0FE1-FD48-AC56-02DA557D111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98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61" name="Oval 142">
                <a:extLst>
                  <a:ext uri="{FF2B5EF4-FFF2-40B4-BE49-F238E27FC236}">
                    <a16:creationId xmlns:a16="http://schemas.microsoft.com/office/drawing/2014/main" id="{D90FA209-7A73-9545-9059-A31F850BD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208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39" name="Line 143">
                <a:extLst>
                  <a:ext uri="{FF2B5EF4-FFF2-40B4-BE49-F238E27FC236}">
                    <a16:creationId xmlns:a16="http://schemas.microsoft.com/office/drawing/2014/main" id="{1BD108B1-1C76-F242-94FF-98B36D6EC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66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40" name="Freeform 144">
                <a:extLst>
                  <a:ext uri="{FF2B5EF4-FFF2-40B4-BE49-F238E27FC236}">
                    <a16:creationId xmlns:a16="http://schemas.microsoft.com/office/drawing/2014/main" id="{B6EB6F47-8F93-344D-9A4F-D670DBEA851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02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64" name="Oval 145">
                <a:extLst>
                  <a:ext uri="{FF2B5EF4-FFF2-40B4-BE49-F238E27FC236}">
                    <a16:creationId xmlns:a16="http://schemas.microsoft.com/office/drawing/2014/main" id="{B0E5C323-AD5E-7241-9031-D11F2F42F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14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42" name="Line 146">
                <a:extLst>
                  <a:ext uri="{FF2B5EF4-FFF2-40B4-BE49-F238E27FC236}">
                    <a16:creationId xmlns:a16="http://schemas.microsoft.com/office/drawing/2014/main" id="{A31D094F-3C5F-604D-9AE1-4A4FF3F89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70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43" name="Freeform 147">
                <a:extLst>
                  <a:ext uri="{FF2B5EF4-FFF2-40B4-BE49-F238E27FC236}">
                    <a16:creationId xmlns:a16="http://schemas.microsoft.com/office/drawing/2014/main" id="{C732A3FC-85EE-334B-8C57-302EFA7A91B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106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67" name="Oval 148">
                <a:extLst>
                  <a:ext uri="{FF2B5EF4-FFF2-40B4-BE49-F238E27FC236}">
                    <a16:creationId xmlns:a16="http://schemas.microsoft.com/office/drawing/2014/main" id="{0CD4157C-906C-044D-BA4B-FDD51D9A2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016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45" name="Line 149">
                <a:extLst>
                  <a:ext uri="{FF2B5EF4-FFF2-40B4-BE49-F238E27FC236}">
                    <a16:creationId xmlns:a16="http://schemas.microsoft.com/office/drawing/2014/main" id="{7770CC3E-5F6A-6242-B1E3-2F983C165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69" y="2448"/>
                <a:ext cx="5" cy="16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69" name="Oval 150">
                <a:extLst>
                  <a:ext uri="{FF2B5EF4-FFF2-40B4-BE49-F238E27FC236}">
                    <a16:creationId xmlns:a16="http://schemas.microsoft.com/office/drawing/2014/main" id="{50A3A51C-5C95-ED4F-9C85-7BBD86BE0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920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47" name="Line 151">
                <a:extLst>
                  <a:ext uri="{FF2B5EF4-FFF2-40B4-BE49-F238E27FC236}">
                    <a16:creationId xmlns:a16="http://schemas.microsoft.com/office/drawing/2014/main" id="{EAEB2B47-5F50-944F-B034-E917A3F6D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78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48" name="Freeform 152">
                <a:extLst>
                  <a:ext uri="{FF2B5EF4-FFF2-40B4-BE49-F238E27FC236}">
                    <a16:creationId xmlns:a16="http://schemas.microsoft.com/office/drawing/2014/main" id="{E7AF3BFC-7063-CB48-B0DB-28E658F6DAE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914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" name="Oval 153">
                <a:extLst>
                  <a:ext uri="{FF2B5EF4-FFF2-40B4-BE49-F238E27FC236}">
                    <a16:creationId xmlns:a16="http://schemas.microsoft.com/office/drawing/2014/main" id="{411CA314-5718-0542-9DB0-D1DBDF0A4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824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50" name="Line 154">
                <a:extLst>
                  <a:ext uri="{FF2B5EF4-FFF2-40B4-BE49-F238E27FC236}">
                    <a16:creationId xmlns:a16="http://schemas.microsoft.com/office/drawing/2014/main" id="{A364D48C-196B-154B-968F-14F170172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82" y="241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51" name="Freeform 155">
                <a:extLst>
                  <a:ext uri="{FF2B5EF4-FFF2-40B4-BE49-F238E27FC236}">
                    <a16:creationId xmlns:a16="http://schemas.microsoft.com/office/drawing/2014/main" id="{6B3806A6-903E-A44F-9D5A-CE3D59FA388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18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5" name="Oval 156">
                <a:extLst>
                  <a:ext uri="{FF2B5EF4-FFF2-40B4-BE49-F238E27FC236}">
                    <a16:creationId xmlns:a16="http://schemas.microsoft.com/office/drawing/2014/main" id="{F6BF578A-CCE6-234B-8A95-85314BFC8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728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53" name="Line 157">
                <a:extLst>
                  <a:ext uri="{FF2B5EF4-FFF2-40B4-BE49-F238E27FC236}">
                    <a16:creationId xmlns:a16="http://schemas.microsoft.com/office/drawing/2014/main" id="{21C946FB-0485-494B-8FA4-E0C923755C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86" y="2400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54" name="Freeform 158">
                <a:extLst>
                  <a:ext uri="{FF2B5EF4-FFF2-40B4-BE49-F238E27FC236}">
                    <a16:creationId xmlns:a16="http://schemas.microsoft.com/office/drawing/2014/main" id="{ADE4FA25-5E7B-544D-A995-02792C21597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722" y="2426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8" name="Oval 159">
                <a:extLst>
                  <a:ext uri="{FF2B5EF4-FFF2-40B4-BE49-F238E27FC236}">
                    <a16:creationId xmlns:a16="http://schemas.microsoft.com/office/drawing/2014/main" id="{8556EB24-6DEA-B04D-8881-9A655BDB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632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56" name="Freeform 160">
                <a:extLst>
                  <a:ext uri="{FF2B5EF4-FFF2-40B4-BE49-F238E27FC236}">
                    <a16:creationId xmlns:a16="http://schemas.microsoft.com/office/drawing/2014/main" id="{1441B2DD-62A4-3C4D-AE45-C98D7A03F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57" name="Line 161">
                <a:extLst>
                  <a:ext uri="{FF2B5EF4-FFF2-40B4-BE49-F238E27FC236}">
                    <a16:creationId xmlns:a16="http://schemas.microsoft.com/office/drawing/2014/main" id="{B1417692-BF8D-6E4D-91EF-59EDDC5E7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7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58" name="Freeform 162">
                <a:extLst>
                  <a:ext uri="{FF2B5EF4-FFF2-40B4-BE49-F238E27FC236}">
                    <a16:creationId xmlns:a16="http://schemas.microsoft.com/office/drawing/2014/main" id="{364EA679-662F-E947-9B39-CF6FDBC2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82" name="Oval 163">
                <a:extLst>
                  <a:ext uri="{FF2B5EF4-FFF2-40B4-BE49-F238E27FC236}">
                    <a16:creationId xmlns:a16="http://schemas.microsoft.com/office/drawing/2014/main" id="{11366212-1818-6E4D-98B8-B5F7986FF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60" name="Line 164">
                <a:extLst>
                  <a:ext uri="{FF2B5EF4-FFF2-40B4-BE49-F238E27FC236}">
                    <a16:creationId xmlns:a16="http://schemas.microsoft.com/office/drawing/2014/main" id="{561D1C97-BFE4-F844-B68B-282782CA9D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3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61" name="Freeform 165">
                <a:extLst>
                  <a:ext uri="{FF2B5EF4-FFF2-40B4-BE49-F238E27FC236}">
                    <a16:creationId xmlns:a16="http://schemas.microsoft.com/office/drawing/2014/main" id="{9F34774B-BF78-674F-8AED-F88D6D47C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85" name="Oval 166">
                <a:extLst>
                  <a:ext uri="{FF2B5EF4-FFF2-40B4-BE49-F238E27FC236}">
                    <a16:creationId xmlns:a16="http://schemas.microsoft.com/office/drawing/2014/main" id="{E5073BBD-F41A-F049-9128-89FC12AFC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63" name="Line 167">
                <a:extLst>
                  <a:ext uri="{FF2B5EF4-FFF2-40B4-BE49-F238E27FC236}">
                    <a16:creationId xmlns:a16="http://schemas.microsoft.com/office/drawing/2014/main" id="{1DE50763-F82B-0948-8250-C8B11B568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9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64" name="Freeform 168">
                <a:extLst>
                  <a:ext uri="{FF2B5EF4-FFF2-40B4-BE49-F238E27FC236}">
                    <a16:creationId xmlns:a16="http://schemas.microsoft.com/office/drawing/2014/main" id="{9939949D-A2D6-A847-AFCE-275DC8E1B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88" name="Oval 169">
                <a:extLst>
                  <a:ext uri="{FF2B5EF4-FFF2-40B4-BE49-F238E27FC236}">
                    <a16:creationId xmlns:a16="http://schemas.microsoft.com/office/drawing/2014/main" id="{BDBD5199-F695-274B-B435-3D02E81F4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66" name="Line 170">
                <a:extLst>
                  <a:ext uri="{FF2B5EF4-FFF2-40B4-BE49-F238E27FC236}">
                    <a16:creationId xmlns:a16="http://schemas.microsoft.com/office/drawing/2014/main" id="{1FC19957-2B91-494E-9324-B67640023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5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67" name="Freeform 171">
                <a:extLst>
                  <a:ext uri="{FF2B5EF4-FFF2-40B4-BE49-F238E27FC236}">
                    <a16:creationId xmlns:a16="http://schemas.microsoft.com/office/drawing/2014/main" id="{FC72A693-1866-F64C-A4A0-6C3B20AB4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91" name="Oval 172">
                <a:extLst>
                  <a:ext uri="{FF2B5EF4-FFF2-40B4-BE49-F238E27FC236}">
                    <a16:creationId xmlns:a16="http://schemas.microsoft.com/office/drawing/2014/main" id="{674760BC-C775-4846-BB58-59C88FED5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69" name="Line 173">
                <a:extLst>
                  <a:ext uri="{FF2B5EF4-FFF2-40B4-BE49-F238E27FC236}">
                    <a16:creationId xmlns:a16="http://schemas.microsoft.com/office/drawing/2014/main" id="{ECEC4C81-E65D-184A-A456-E42CEB044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70" name="Freeform 174">
                <a:extLst>
                  <a:ext uri="{FF2B5EF4-FFF2-40B4-BE49-F238E27FC236}">
                    <a16:creationId xmlns:a16="http://schemas.microsoft.com/office/drawing/2014/main" id="{A7AF40D9-8BF2-EB44-9C16-790EB9A5E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1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94" name="Oval 175">
                <a:extLst>
                  <a:ext uri="{FF2B5EF4-FFF2-40B4-BE49-F238E27FC236}">
                    <a16:creationId xmlns:a16="http://schemas.microsoft.com/office/drawing/2014/main" id="{D8C91A71-FBAA-394F-AB79-F5096745C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1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72" name="Line 176">
                <a:extLst>
                  <a:ext uri="{FF2B5EF4-FFF2-40B4-BE49-F238E27FC236}">
                    <a16:creationId xmlns:a16="http://schemas.microsoft.com/office/drawing/2014/main" id="{A7475EFD-BB1A-2F4D-8852-07F8D46989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7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73" name="Freeform 177">
                <a:extLst>
                  <a:ext uri="{FF2B5EF4-FFF2-40B4-BE49-F238E27FC236}">
                    <a16:creationId xmlns:a16="http://schemas.microsoft.com/office/drawing/2014/main" id="{B203EB77-CA76-524A-846D-05055E123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7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97" name="Oval 178">
                <a:extLst>
                  <a:ext uri="{FF2B5EF4-FFF2-40B4-BE49-F238E27FC236}">
                    <a16:creationId xmlns:a16="http://schemas.microsoft.com/office/drawing/2014/main" id="{DE899ED4-EAD6-634E-AC47-945C05663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75" name="Line 179">
                <a:extLst>
                  <a:ext uri="{FF2B5EF4-FFF2-40B4-BE49-F238E27FC236}">
                    <a16:creationId xmlns:a16="http://schemas.microsoft.com/office/drawing/2014/main" id="{3169BA3A-4F11-1F4A-939D-40E301EC6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3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76" name="Freeform 180">
                <a:extLst>
                  <a:ext uri="{FF2B5EF4-FFF2-40B4-BE49-F238E27FC236}">
                    <a16:creationId xmlns:a16="http://schemas.microsoft.com/office/drawing/2014/main" id="{F3390073-97A6-3A4C-BEA3-2C339DB18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00" name="Oval 181">
                <a:extLst>
                  <a:ext uri="{FF2B5EF4-FFF2-40B4-BE49-F238E27FC236}">
                    <a16:creationId xmlns:a16="http://schemas.microsoft.com/office/drawing/2014/main" id="{8CBA4B63-E0C1-0247-8054-6C4E215E1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3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78" name="Line 182">
                <a:extLst>
                  <a:ext uri="{FF2B5EF4-FFF2-40B4-BE49-F238E27FC236}">
                    <a16:creationId xmlns:a16="http://schemas.microsoft.com/office/drawing/2014/main" id="{9FE7255F-15C6-E948-BD80-233D2FDE94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9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79" name="Freeform 183">
                <a:extLst>
                  <a:ext uri="{FF2B5EF4-FFF2-40B4-BE49-F238E27FC236}">
                    <a16:creationId xmlns:a16="http://schemas.microsoft.com/office/drawing/2014/main" id="{09000D70-7A93-8E47-87DF-786049138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03" name="Oval 184">
                <a:extLst>
                  <a:ext uri="{FF2B5EF4-FFF2-40B4-BE49-F238E27FC236}">
                    <a16:creationId xmlns:a16="http://schemas.microsoft.com/office/drawing/2014/main" id="{E24745C7-745E-D843-917F-A33524271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81" name="Line 185">
                <a:extLst>
                  <a:ext uri="{FF2B5EF4-FFF2-40B4-BE49-F238E27FC236}">
                    <a16:creationId xmlns:a16="http://schemas.microsoft.com/office/drawing/2014/main" id="{22A96799-C2AC-D541-9C7E-D22CAD36FE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5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82" name="Freeform 186">
                <a:extLst>
                  <a:ext uri="{FF2B5EF4-FFF2-40B4-BE49-F238E27FC236}">
                    <a16:creationId xmlns:a16="http://schemas.microsoft.com/office/drawing/2014/main" id="{BC114559-D466-D94B-802B-8C4AB1EC1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83" name="Oval 187">
                <a:extLst>
                  <a:ext uri="{FF2B5EF4-FFF2-40B4-BE49-F238E27FC236}">
                    <a16:creationId xmlns:a16="http://schemas.microsoft.com/office/drawing/2014/main" id="{E35C12BB-0453-9C49-B4BF-767FCC602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5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FF"/>
                  </a:gs>
                  <a:gs pos="100000">
                    <a:srgbClr val="3B00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184" name="Line 188">
                <a:extLst>
                  <a:ext uri="{FF2B5EF4-FFF2-40B4-BE49-F238E27FC236}">
                    <a16:creationId xmlns:a16="http://schemas.microsoft.com/office/drawing/2014/main" id="{BDC039D6-508C-5D4A-BB2E-121C8B1AB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1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85" name="Freeform 189">
                <a:extLst>
                  <a:ext uri="{FF2B5EF4-FFF2-40B4-BE49-F238E27FC236}">
                    <a16:creationId xmlns:a16="http://schemas.microsoft.com/office/drawing/2014/main" id="{312FFB7B-924B-BB4A-9B7D-55C223D76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09" name="Oval 190">
                <a:extLst>
                  <a:ext uri="{FF2B5EF4-FFF2-40B4-BE49-F238E27FC236}">
                    <a16:creationId xmlns:a16="http://schemas.microsoft.com/office/drawing/2014/main" id="{8A456084-EAC6-9641-9EA6-7C4F7D17E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87" name="Line 191">
                <a:extLst>
                  <a:ext uri="{FF2B5EF4-FFF2-40B4-BE49-F238E27FC236}">
                    <a16:creationId xmlns:a16="http://schemas.microsoft.com/office/drawing/2014/main" id="{9DDED165-6AA2-1B47-A8E1-BB9F815498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88" name="Freeform 192">
                <a:extLst>
                  <a:ext uri="{FF2B5EF4-FFF2-40B4-BE49-F238E27FC236}">
                    <a16:creationId xmlns:a16="http://schemas.microsoft.com/office/drawing/2014/main" id="{48EBC3EC-053F-EF4B-9605-C90BD3684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89" name="Oval 193">
                <a:extLst>
                  <a:ext uri="{FF2B5EF4-FFF2-40B4-BE49-F238E27FC236}">
                    <a16:creationId xmlns:a16="http://schemas.microsoft.com/office/drawing/2014/main" id="{264FB0EC-644D-2D45-B252-6A0C00812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190" name="Line 194">
                <a:extLst>
                  <a:ext uri="{FF2B5EF4-FFF2-40B4-BE49-F238E27FC236}">
                    <a16:creationId xmlns:a16="http://schemas.microsoft.com/office/drawing/2014/main" id="{1B39E79A-334D-DA4D-B93D-4C64B5B19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3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14" name="Oval 195">
                <a:extLst>
                  <a:ext uri="{FF2B5EF4-FFF2-40B4-BE49-F238E27FC236}">
                    <a16:creationId xmlns:a16="http://schemas.microsoft.com/office/drawing/2014/main" id="{BE5D018E-F2C3-5D49-87D8-CD1B1704C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92" name="Line 196">
                <a:extLst>
                  <a:ext uri="{FF2B5EF4-FFF2-40B4-BE49-F238E27FC236}">
                    <a16:creationId xmlns:a16="http://schemas.microsoft.com/office/drawing/2014/main" id="{21CC1909-0047-A64B-9A29-B1C006F79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9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93" name="Freeform 197">
                <a:extLst>
                  <a:ext uri="{FF2B5EF4-FFF2-40B4-BE49-F238E27FC236}">
                    <a16:creationId xmlns:a16="http://schemas.microsoft.com/office/drawing/2014/main" id="{C3B57C45-8713-7944-867D-5006062E0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9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94" name="Oval 198">
                <a:extLst>
                  <a:ext uri="{FF2B5EF4-FFF2-40B4-BE49-F238E27FC236}">
                    <a16:creationId xmlns:a16="http://schemas.microsoft.com/office/drawing/2014/main" id="{868E3C39-776B-F341-A8D0-3783EEBA5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66CCFF"/>
                  </a:gs>
                  <a:gs pos="100000">
                    <a:srgbClr val="2F5E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195" name="Line 199">
                <a:extLst>
                  <a:ext uri="{FF2B5EF4-FFF2-40B4-BE49-F238E27FC236}">
                    <a16:creationId xmlns:a16="http://schemas.microsoft.com/office/drawing/2014/main" id="{28F4A6D3-9771-F741-B271-0640D0A53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5" y="23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96" name="Freeform 200">
                <a:extLst>
                  <a:ext uri="{FF2B5EF4-FFF2-40B4-BE49-F238E27FC236}">
                    <a16:creationId xmlns:a16="http://schemas.microsoft.com/office/drawing/2014/main" id="{7BA3541A-3EF5-034E-A8E1-1E4E71384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20" name="Oval 201">
                <a:extLst>
                  <a:ext uri="{FF2B5EF4-FFF2-40B4-BE49-F238E27FC236}">
                    <a16:creationId xmlns:a16="http://schemas.microsoft.com/office/drawing/2014/main" id="{64FD81D4-520B-844D-BAE9-DD66B5991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5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198" name="Line 202">
                <a:extLst>
                  <a:ext uri="{FF2B5EF4-FFF2-40B4-BE49-F238E27FC236}">
                    <a16:creationId xmlns:a16="http://schemas.microsoft.com/office/drawing/2014/main" id="{EFD02B83-10DF-D441-B790-0A27FA157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1" y="2396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199" name="Freeform 203">
                <a:extLst>
                  <a:ext uri="{FF2B5EF4-FFF2-40B4-BE49-F238E27FC236}">
                    <a16:creationId xmlns:a16="http://schemas.microsoft.com/office/drawing/2014/main" id="{8AC2D0BA-2804-0046-AA76-1C06EF251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23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23" name="Oval 204">
                <a:extLst>
                  <a:ext uri="{FF2B5EF4-FFF2-40B4-BE49-F238E27FC236}">
                    <a16:creationId xmlns:a16="http://schemas.microsoft.com/office/drawing/2014/main" id="{BE2B0556-3E97-1B40-BBE8-A0D2EAAA0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" y="227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01" name="Line 205">
                <a:extLst>
                  <a:ext uri="{FF2B5EF4-FFF2-40B4-BE49-F238E27FC236}">
                    <a16:creationId xmlns:a16="http://schemas.microsoft.com/office/drawing/2014/main" id="{85FCF115-436A-8944-9570-A0A19163D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55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02" name="Freeform 206">
                <a:extLst>
                  <a:ext uri="{FF2B5EF4-FFF2-40B4-BE49-F238E27FC236}">
                    <a16:creationId xmlns:a16="http://schemas.microsoft.com/office/drawing/2014/main" id="{EFFC4DF8-FF06-2047-8CB2-1F41F91B69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191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26" name="Oval 207">
                <a:extLst>
                  <a:ext uri="{FF2B5EF4-FFF2-40B4-BE49-F238E27FC236}">
                    <a16:creationId xmlns:a16="http://schemas.microsoft.com/office/drawing/2014/main" id="{E32B65B9-34A5-7C40-902F-0FC298DE3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101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04" name="Line 208">
                <a:extLst>
                  <a:ext uri="{FF2B5EF4-FFF2-40B4-BE49-F238E27FC236}">
                    <a16:creationId xmlns:a16="http://schemas.microsoft.com/office/drawing/2014/main" id="{2BCB0D1D-307C-3C44-B63F-DF569F17C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59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05" name="Freeform 209">
                <a:extLst>
                  <a:ext uri="{FF2B5EF4-FFF2-40B4-BE49-F238E27FC236}">
                    <a16:creationId xmlns:a16="http://schemas.microsoft.com/office/drawing/2014/main" id="{2DDB4800-DD5C-E245-8889-810290FC701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095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29" name="Oval 210">
                <a:extLst>
                  <a:ext uri="{FF2B5EF4-FFF2-40B4-BE49-F238E27FC236}">
                    <a16:creationId xmlns:a16="http://schemas.microsoft.com/office/drawing/2014/main" id="{EC4512F5-5462-1944-9A57-502B693C6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005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07" name="Line 211">
                <a:extLst>
                  <a:ext uri="{FF2B5EF4-FFF2-40B4-BE49-F238E27FC236}">
                    <a16:creationId xmlns:a16="http://schemas.microsoft.com/office/drawing/2014/main" id="{B5C215DD-52D3-ED46-9AD2-C8F06F2A68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63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08" name="Freeform 212">
                <a:extLst>
                  <a:ext uri="{FF2B5EF4-FFF2-40B4-BE49-F238E27FC236}">
                    <a16:creationId xmlns:a16="http://schemas.microsoft.com/office/drawing/2014/main" id="{242BD49E-6C64-5F4E-99A7-5232F7A9EE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999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32" name="Oval 213">
                <a:extLst>
                  <a:ext uri="{FF2B5EF4-FFF2-40B4-BE49-F238E27FC236}">
                    <a16:creationId xmlns:a16="http://schemas.microsoft.com/office/drawing/2014/main" id="{BA03B4A3-E4D4-1F46-9C98-97FC0C071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909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10" name="Line 214">
                <a:extLst>
                  <a:ext uri="{FF2B5EF4-FFF2-40B4-BE49-F238E27FC236}">
                    <a16:creationId xmlns:a16="http://schemas.microsoft.com/office/drawing/2014/main" id="{96B671A8-452B-8C41-8874-A602B98E9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7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11" name="Freeform 215">
                <a:extLst>
                  <a:ext uri="{FF2B5EF4-FFF2-40B4-BE49-F238E27FC236}">
                    <a16:creationId xmlns:a16="http://schemas.microsoft.com/office/drawing/2014/main" id="{DBA80DCC-EDFB-2342-827C-4C89C8BA109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903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35" name="Oval 216">
                <a:extLst>
                  <a:ext uri="{FF2B5EF4-FFF2-40B4-BE49-F238E27FC236}">
                    <a16:creationId xmlns:a16="http://schemas.microsoft.com/office/drawing/2014/main" id="{C58D4243-3E5D-E142-BAD9-05E924EDD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13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13" name="Line 217">
                <a:extLst>
                  <a:ext uri="{FF2B5EF4-FFF2-40B4-BE49-F238E27FC236}">
                    <a16:creationId xmlns:a16="http://schemas.microsoft.com/office/drawing/2014/main" id="{A4C59DA4-3C12-604C-AFF4-58768BD73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71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14" name="Freeform 218">
                <a:extLst>
                  <a:ext uri="{FF2B5EF4-FFF2-40B4-BE49-F238E27FC236}">
                    <a16:creationId xmlns:a16="http://schemas.microsoft.com/office/drawing/2014/main" id="{E4372D06-8C78-2649-AF26-DD974073228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807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38" name="Oval 219">
                <a:extLst>
                  <a:ext uri="{FF2B5EF4-FFF2-40B4-BE49-F238E27FC236}">
                    <a16:creationId xmlns:a16="http://schemas.microsoft.com/office/drawing/2014/main" id="{CE25AFE2-49BB-F94E-9B21-E0EFAEEF4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717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16" name="Line 220">
                <a:extLst>
                  <a:ext uri="{FF2B5EF4-FFF2-40B4-BE49-F238E27FC236}">
                    <a16:creationId xmlns:a16="http://schemas.microsoft.com/office/drawing/2014/main" id="{A5792042-BFBE-AD4E-914F-A7B4C9B6E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75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17" name="Freeform 221">
                <a:extLst>
                  <a:ext uri="{FF2B5EF4-FFF2-40B4-BE49-F238E27FC236}">
                    <a16:creationId xmlns:a16="http://schemas.microsoft.com/office/drawing/2014/main" id="{3D199899-3DC6-0F49-9E6D-A1B115E2B75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711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1" name="Oval 222">
                <a:extLst>
                  <a:ext uri="{FF2B5EF4-FFF2-40B4-BE49-F238E27FC236}">
                    <a16:creationId xmlns:a16="http://schemas.microsoft.com/office/drawing/2014/main" id="{8E8DEA5C-D39D-3A4D-B0DC-971F4F2A8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621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19" name="Line 223">
                <a:extLst>
                  <a:ext uri="{FF2B5EF4-FFF2-40B4-BE49-F238E27FC236}">
                    <a16:creationId xmlns:a16="http://schemas.microsoft.com/office/drawing/2014/main" id="{E870A6E7-1E24-E24F-918F-CE5422D60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79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20" name="Freeform 224">
                <a:extLst>
                  <a:ext uri="{FF2B5EF4-FFF2-40B4-BE49-F238E27FC236}">
                    <a16:creationId xmlns:a16="http://schemas.microsoft.com/office/drawing/2014/main" id="{416D9C01-E83C-6B49-938B-828BDAFECD1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615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4" name="Oval 225">
                <a:extLst>
                  <a:ext uri="{FF2B5EF4-FFF2-40B4-BE49-F238E27FC236}">
                    <a16:creationId xmlns:a16="http://schemas.microsoft.com/office/drawing/2014/main" id="{015421D3-6E0B-6A4C-94A7-AC44E37DE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525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22" name="Line 226">
                <a:extLst>
                  <a:ext uri="{FF2B5EF4-FFF2-40B4-BE49-F238E27FC236}">
                    <a16:creationId xmlns:a16="http://schemas.microsoft.com/office/drawing/2014/main" id="{769A1A45-35F3-604C-BB01-D68F06549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83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23" name="Freeform 227">
                <a:extLst>
                  <a:ext uri="{FF2B5EF4-FFF2-40B4-BE49-F238E27FC236}">
                    <a16:creationId xmlns:a16="http://schemas.microsoft.com/office/drawing/2014/main" id="{3AAAC2A6-9860-894B-8E32-567210FD6D1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519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7" name="Oval 228">
                <a:extLst>
                  <a:ext uri="{FF2B5EF4-FFF2-40B4-BE49-F238E27FC236}">
                    <a16:creationId xmlns:a16="http://schemas.microsoft.com/office/drawing/2014/main" id="{72691D7F-ADA5-1F43-BCEE-1BCBEC5BF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29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25" name="Line 229">
                <a:extLst>
                  <a:ext uri="{FF2B5EF4-FFF2-40B4-BE49-F238E27FC236}">
                    <a16:creationId xmlns:a16="http://schemas.microsoft.com/office/drawing/2014/main" id="{27B987A7-DF3F-8041-AA4F-E6FA6FE2A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7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26" name="Freeform 230">
                <a:extLst>
                  <a:ext uri="{FF2B5EF4-FFF2-40B4-BE49-F238E27FC236}">
                    <a16:creationId xmlns:a16="http://schemas.microsoft.com/office/drawing/2014/main" id="{02DB7E44-A6BA-F144-A08D-5A8EDB916F6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423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50" name="Oval 231">
                <a:extLst>
                  <a:ext uri="{FF2B5EF4-FFF2-40B4-BE49-F238E27FC236}">
                    <a16:creationId xmlns:a16="http://schemas.microsoft.com/office/drawing/2014/main" id="{A323D0BC-146C-AD4A-B542-99B838BAD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333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28" name="Line 232">
                <a:extLst>
                  <a:ext uri="{FF2B5EF4-FFF2-40B4-BE49-F238E27FC236}">
                    <a16:creationId xmlns:a16="http://schemas.microsoft.com/office/drawing/2014/main" id="{4F8400AD-AA0C-BF4C-9E30-72CFA6331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91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29" name="Freeform 233">
                <a:extLst>
                  <a:ext uri="{FF2B5EF4-FFF2-40B4-BE49-F238E27FC236}">
                    <a16:creationId xmlns:a16="http://schemas.microsoft.com/office/drawing/2014/main" id="{376F4174-BE87-0841-B55C-42F3DA050D4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327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53" name="Oval 234">
                <a:extLst>
                  <a:ext uri="{FF2B5EF4-FFF2-40B4-BE49-F238E27FC236}">
                    <a16:creationId xmlns:a16="http://schemas.microsoft.com/office/drawing/2014/main" id="{9981E245-1599-FB40-AC10-70CF9F292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239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31" name="Line 235">
                <a:extLst>
                  <a:ext uri="{FF2B5EF4-FFF2-40B4-BE49-F238E27FC236}">
                    <a16:creationId xmlns:a16="http://schemas.microsoft.com/office/drawing/2014/main" id="{C2E9B758-08BD-234C-9DA5-C17002658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95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32" name="Freeform 236">
                <a:extLst>
                  <a:ext uri="{FF2B5EF4-FFF2-40B4-BE49-F238E27FC236}">
                    <a16:creationId xmlns:a16="http://schemas.microsoft.com/office/drawing/2014/main" id="{6812917D-12DF-DC48-8248-B8E38084731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31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56" name="Oval 237">
                <a:extLst>
                  <a:ext uri="{FF2B5EF4-FFF2-40B4-BE49-F238E27FC236}">
                    <a16:creationId xmlns:a16="http://schemas.microsoft.com/office/drawing/2014/main" id="{F54C5B06-727A-404E-A6C1-7246015CF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41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34" name="Line 238">
                <a:extLst>
                  <a:ext uri="{FF2B5EF4-FFF2-40B4-BE49-F238E27FC236}">
                    <a16:creationId xmlns:a16="http://schemas.microsoft.com/office/drawing/2014/main" id="{057A5760-39AF-7345-A1F6-D206DE4E2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94" y="2510"/>
                <a:ext cx="5" cy="16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58" name="Oval 239">
                <a:extLst>
                  <a:ext uri="{FF2B5EF4-FFF2-40B4-BE49-F238E27FC236}">
                    <a16:creationId xmlns:a16="http://schemas.microsoft.com/office/drawing/2014/main" id="{C9A8BC7B-6BC5-504A-990C-88FCA8CF9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045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36" name="Line 240">
                <a:extLst>
                  <a:ext uri="{FF2B5EF4-FFF2-40B4-BE49-F238E27FC236}">
                    <a16:creationId xmlns:a16="http://schemas.microsoft.com/office/drawing/2014/main" id="{9842F02C-BC7E-0249-9BB4-016E35349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03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37" name="Freeform 241">
                <a:extLst>
                  <a:ext uri="{FF2B5EF4-FFF2-40B4-BE49-F238E27FC236}">
                    <a16:creationId xmlns:a16="http://schemas.microsoft.com/office/drawing/2014/main" id="{7DAB9C85-B0CB-2547-A7C2-6C861DDCDBF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039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61" name="Oval 242">
                <a:extLst>
                  <a:ext uri="{FF2B5EF4-FFF2-40B4-BE49-F238E27FC236}">
                    <a16:creationId xmlns:a16="http://schemas.microsoft.com/office/drawing/2014/main" id="{AA9D098C-A8EE-D94B-B406-2C13BE06B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949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39" name="Line 243">
                <a:extLst>
                  <a:ext uri="{FF2B5EF4-FFF2-40B4-BE49-F238E27FC236}">
                    <a16:creationId xmlns:a16="http://schemas.microsoft.com/office/drawing/2014/main" id="{55718CD1-0C8F-C34D-9A9C-91BEA15D54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07" y="24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40" name="Freeform 244">
                <a:extLst>
                  <a:ext uri="{FF2B5EF4-FFF2-40B4-BE49-F238E27FC236}">
                    <a16:creationId xmlns:a16="http://schemas.microsoft.com/office/drawing/2014/main" id="{BE29A82B-69E3-F54E-9108-5EDBF943626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943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64" name="Oval 245">
                <a:extLst>
                  <a:ext uri="{FF2B5EF4-FFF2-40B4-BE49-F238E27FC236}">
                    <a16:creationId xmlns:a16="http://schemas.microsoft.com/office/drawing/2014/main" id="{80897DD8-73B3-DC48-8DFF-2036AF9BC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853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42" name="Line 246">
                <a:extLst>
                  <a:ext uri="{FF2B5EF4-FFF2-40B4-BE49-F238E27FC236}">
                    <a16:creationId xmlns:a16="http://schemas.microsoft.com/office/drawing/2014/main" id="{D05D1878-5E79-C447-9B08-10242D16E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11" y="2462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43" name="Freeform 247">
                <a:extLst>
                  <a:ext uri="{FF2B5EF4-FFF2-40B4-BE49-F238E27FC236}">
                    <a16:creationId xmlns:a16="http://schemas.microsoft.com/office/drawing/2014/main" id="{7D82B12C-D456-8649-AD17-3A731720C8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47" y="2488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67" name="Oval 248">
                <a:extLst>
                  <a:ext uri="{FF2B5EF4-FFF2-40B4-BE49-F238E27FC236}">
                    <a16:creationId xmlns:a16="http://schemas.microsoft.com/office/drawing/2014/main" id="{A87B5E49-5794-2040-8A98-A0C7537DC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757" y="265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45" name="Freeform 249">
                <a:extLst>
                  <a:ext uri="{FF2B5EF4-FFF2-40B4-BE49-F238E27FC236}">
                    <a16:creationId xmlns:a16="http://schemas.microsoft.com/office/drawing/2014/main" id="{FB31F932-069C-F049-8F0E-79667EA9B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46" name="Line 250">
                <a:extLst>
                  <a:ext uri="{FF2B5EF4-FFF2-40B4-BE49-F238E27FC236}">
                    <a16:creationId xmlns:a16="http://schemas.microsoft.com/office/drawing/2014/main" id="{D241434C-BA62-9647-BFD5-977A4BCE3E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2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47" name="Freeform 251">
                <a:extLst>
                  <a:ext uri="{FF2B5EF4-FFF2-40B4-BE49-F238E27FC236}">
                    <a16:creationId xmlns:a16="http://schemas.microsoft.com/office/drawing/2014/main" id="{9A559907-48C5-B24A-840A-AAED6C2C8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71" name="Oval 252">
                <a:extLst>
                  <a:ext uri="{FF2B5EF4-FFF2-40B4-BE49-F238E27FC236}">
                    <a16:creationId xmlns:a16="http://schemas.microsoft.com/office/drawing/2014/main" id="{048AE451-B271-3B47-8B10-CDB0A2558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2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49" name="Line 253">
                <a:extLst>
                  <a:ext uri="{FF2B5EF4-FFF2-40B4-BE49-F238E27FC236}">
                    <a16:creationId xmlns:a16="http://schemas.microsoft.com/office/drawing/2014/main" id="{98C4D54E-E3BB-5141-A7DE-CA18FFE6F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8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50" name="Freeform 254">
                <a:extLst>
                  <a:ext uri="{FF2B5EF4-FFF2-40B4-BE49-F238E27FC236}">
                    <a16:creationId xmlns:a16="http://schemas.microsoft.com/office/drawing/2014/main" id="{691D8986-048B-4B4A-80FD-17CDA2961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51" name="Oval 255">
                <a:extLst>
                  <a:ext uri="{FF2B5EF4-FFF2-40B4-BE49-F238E27FC236}">
                    <a16:creationId xmlns:a16="http://schemas.microsoft.com/office/drawing/2014/main" id="{55995EEB-B933-0B49-8981-D7312E937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8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66CCFF"/>
                  </a:gs>
                  <a:gs pos="100000">
                    <a:srgbClr val="2F5E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252" name="Line 256">
                <a:extLst>
                  <a:ext uri="{FF2B5EF4-FFF2-40B4-BE49-F238E27FC236}">
                    <a16:creationId xmlns:a16="http://schemas.microsoft.com/office/drawing/2014/main" id="{66AB380F-9A25-0048-8CCF-25004908E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4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53" name="Freeform 257">
                <a:extLst>
                  <a:ext uri="{FF2B5EF4-FFF2-40B4-BE49-F238E27FC236}">
                    <a16:creationId xmlns:a16="http://schemas.microsoft.com/office/drawing/2014/main" id="{663C4A68-C606-E747-B86F-1A430D1C4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77" name="Oval 258">
                <a:extLst>
                  <a:ext uri="{FF2B5EF4-FFF2-40B4-BE49-F238E27FC236}">
                    <a16:creationId xmlns:a16="http://schemas.microsoft.com/office/drawing/2014/main" id="{CE2D8666-43E6-8D4F-B0A0-966582390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55" name="Line 259">
                <a:extLst>
                  <a:ext uri="{FF2B5EF4-FFF2-40B4-BE49-F238E27FC236}">
                    <a16:creationId xmlns:a16="http://schemas.microsoft.com/office/drawing/2014/main" id="{1DEAC77E-2BB1-A94D-AF01-27C4179485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0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56" name="Freeform 260">
                <a:extLst>
                  <a:ext uri="{FF2B5EF4-FFF2-40B4-BE49-F238E27FC236}">
                    <a16:creationId xmlns:a16="http://schemas.microsoft.com/office/drawing/2014/main" id="{5068375E-B333-0645-981E-884338373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57" name="Oval 261">
                <a:extLst>
                  <a:ext uri="{FF2B5EF4-FFF2-40B4-BE49-F238E27FC236}">
                    <a16:creationId xmlns:a16="http://schemas.microsoft.com/office/drawing/2014/main" id="{299E3505-9053-184C-97A1-597FB8ED4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258" name="Line 262">
                <a:extLst>
                  <a:ext uri="{FF2B5EF4-FFF2-40B4-BE49-F238E27FC236}">
                    <a16:creationId xmlns:a16="http://schemas.microsoft.com/office/drawing/2014/main" id="{7F9FA89D-F6C7-3344-90F7-DC6892BFE7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6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59" name="Freeform 263">
                <a:extLst>
                  <a:ext uri="{FF2B5EF4-FFF2-40B4-BE49-F238E27FC236}">
                    <a16:creationId xmlns:a16="http://schemas.microsoft.com/office/drawing/2014/main" id="{9070F76C-45EE-1346-B401-EB4AE59F7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6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60" name="Oval 264">
                <a:extLst>
                  <a:ext uri="{FF2B5EF4-FFF2-40B4-BE49-F238E27FC236}">
                    <a16:creationId xmlns:a16="http://schemas.microsoft.com/office/drawing/2014/main" id="{66B84093-9B8F-C040-901A-A3962358B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66CCFF"/>
                  </a:gs>
                  <a:gs pos="100000">
                    <a:srgbClr val="2F5E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261" name="Line 265">
                <a:extLst>
                  <a:ext uri="{FF2B5EF4-FFF2-40B4-BE49-F238E27FC236}">
                    <a16:creationId xmlns:a16="http://schemas.microsoft.com/office/drawing/2014/main" id="{AA29126E-AD6A-CC46-A000-3FFFFD00B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2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62" name="Freeform 266">
                <a:extLst>
                  <a:ext uri="{FF2B5EF4-FFF2-40B4-BE49-F238E27FC236}">
                    <a16:creationId xmlns:a16="http://schemas.microsoft.com/office/drawing/2014/main" id="{125E185F-DCEE-5142-8195-76341288D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86" name="Oval 267">
                <a:extLst>
                  <a:ext uri="{FF2B5EF4-FFF2-40B4-BE49-F238E27FC236}">
                    <a16:creationId xmlns:a16="http://schemas.microsoft.com/office/drawing/2014/main" id="{55C08BF0-A2AB-6242-A221-63B44785F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64" name="Line 268">
                <a:extLst>
                  <a:ext uri="{FF2B5EF4-FFF2-40B4-BE49-F238E27FC236}">
                    <a16:creationId xmlns:a16="http://schemas.microsoft.com/office/drawing/2014/main" id="{B32AB3E4-C301-7E4C-A71C-D2504DE7C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8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65" name="Freeform 269">
                <a:extLst>
                  <a:ext uri="{FF2B5EF4-FFF2-40B4-BE49-F238E27FC236}">
                    <a16:creationId xmlns:a16="http://schemas.microsoft.com/office/drawing/2014/main" id="{014D3F2A-BE34-394E-B599-F5BF7D547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89" name="Oval 270">
                <a:extLst>
                  <a:ext uri="{FF2B5EF4-FFF2-40B4-BE49-F238E27FC236}">
                    <a16:creationId xmlns:a16="http://schemas.microsoft.com/office/drawing/2014/main" id="{0DE47A91-E119-9C47-BEE6-69741521F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67" name="Line 271">
                <a:extLst>
                  <a:ext uri="{FF2B5EF4-FFF2-40B4-BE49-F238E27FC236}">
                    <a16:creationId xmlns:a16="http://schemas.microsoft.com/office/drawing/2014/main" id="{416162A2-806E-E948-8F5A-FCC8E11515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4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68" name="Freeform 272">
                <a:extLst>
                  <a:ext uri="{FF2B5EF4-FFF2-40B4-BE49-F238E27FC236}">
                    <a16:creationId xmlns:a16="http://schemas.microsoft.com/office/drawing/2014/main" id="{00AE71D3-0686-3247-8CF5-7443D97BE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69" name="Oval 273">
                <a:extLst>
                  <a:ext uri="{FF2B5EF4-FFF2-40B4-BE49-F238E27FC236}">
                    <a16:creationId xmlns:a16="http://schemas.microsoft.com/office/drawing/2014/main" id="{C81630E5-AB7A-AC46-943A-8121E8516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4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00"/>
                  </a:gs>
                  <a:gs pos="100000">
                    <a:srgbClr val="3B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270" name="Line 274">
                <a:extLst>
                  <a:ext uri="{FF2B5EF4-FFF2-40B4-BE49-F238E27FC236}">
                    <a16:creationId xmlns:a16="http://schemas.microsoft.com/office/drawing/2014/main" id="{2BBE8425-4F79-BC4F-AE69-E8DCE3A69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0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71" name="Freeform 275">
                <a:extLst>
                  <a:ext uri="{FF2B5EF4-FFF2-40B4-BE49-F238E27FC236}">
                    <a16:creationId xmlns:a16="http://schemas.microsoft.com/office/drawing/2014/main" id="{4A623F66-CF78-9F4F-A436-FA83D2495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72" name="Oval 276">
                <a:extLst>
                  <a:ext uri="{FF2B5EF4-FFF2-40B4-BE49-F238E27FC236}">
                    <a16:creationId xmlns:a16="http://schemas.microsoft.com/office/drawing/2014/main" id="{EE50DD7F-13B0-0C46-B4B6-00945121C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0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00"/>
                  </a:gs>
                  <a:gs pos="100000">
                    <a:srgbClr val="3B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273" name="Line 277">
                <a:extLst>
                  <a:ext uri="{FF2B5EF4-FFF2-40B4-BE49-F238E27FC236}">
                    <a16:creationId xmlns:a16="http://schemas.microsoft.com/office/drawing/2014/main" id="{FAB1F098-1781-7340-B090-B867677EE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74" name="Freeform 278">
                <a:extLst>
                  <a:ext uri="{FF2B5EF4-FFF2-40B4-BE49-F238E27FC236}">
                    <a16:creationId xmlns:a16="http://schemas.microsoft.com/office/drawing/2014/main" id="{2D8D50EC-CF16-3047-837E-A7383DDC6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98" name="Oval 279">
                <a:extLst>
                  <a:ext uri="{FF2B5EF4-FFF2-40B4-BE49-F238E27FC236}">
                    <a16:creationId xmlns:a16="http://schemas.microsoft.com/office/drawing/2014/main" id="{0D99CD91-7F24-794E-9D3C-1A1FF1D7B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4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76" name="Line 280">
                <a:extLst>
                  <a:ext uri="{FF2B5EF4-FFF2-40B4-BE49-F238E27FC236}">
                    <a16:creationId xmlns:a16="http://schemas.microsoft.com/office/drawing/2014/main" id="{97124A68-E20E-8F40-857E-AD99B84AD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2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77" name="Freeform 281">
                <a:extLst>
                  <a:ext uri="{FF2B5EF4-FFF2-40B4-BE49-F238E27FC236}">
                    <a16:creationId xmlns:a16="http://schemas.microsoft.com/office/drawing/2014/main" id="{D6B8919F-BCF1-0346-8F83-E159786BD1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78" name="Oval 282">
                <a:extLst>
                  <a:ext uri="{FF2B5EF4-FFF2-40B4-BE49-F238E27FC236}">
                    <a16:creationId xmlns:a16="http://schemas.microsoft.com/office/drawing/2014/main" id="{8C503901-DBB7-454E-A08F-8E69E8CE5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2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00"/>
                  </a:gs>
                  <a:gs pos="100000">
                    <a:srgbClr val="3B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279" name="Line 283">
                <a:extLst>
                  <a:ext uri="{FF2B5EF4-FFF2-40B4-BE49-F238E27FC236}">
                    <a16:creationId xmlns:a16="http://schemas.microsoft.com/office/drawing/2014/main" id="{D1CF8A8C-890D-A943-B05A-A2D045EC4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8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03" name="Oval 284">
                <a:extLst>
                  <a:ext uri="{FF2B5EF4-FFF2-40B4-BE49-F238E27FC236}">
                    <a16:creationId xmlns:a16="http://schemas.microsoft.com/office/drawing/2014/main" id="{64612780-35BA-EC4B-8F87-1A473CFC0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81" name="Line 285">
                <a:extLst>
                  <a:ext uri="{FF2B5EF4-FFF2-40B4-BE49-F238E27FC236}">
                    <a16:creationId xmlns:a16="http://schemas.microsoft.com/office/drawing/2014/main" id="{B56CDF88-EF0A-EA48-AD93-376BA1969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4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82" name="Freeform 286">
                <a:extLst>
                  <a:ext uri="{FF2B5EF4-FFF2-40B4-BE49-F238E27FC236}">
                    <a16:creationId xmlns:a16="http://schemas.microsoft.com/office/drawing/2014/main" id="{8A4A5905-FA01-2447-8250-341F32587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83" name="Oval 287">
                <a:extLst>
                  <a:ext uri="{FF2B5EF4-FFF2-40B4-BE49-F238E27FC236}">
                    <a16:creationId xmlns:a16="http://schemas.microsoft.com/office/drawing/2014/main" id="{F71449B9-7845-AD43-8870-F01C62415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284" name="Line 288">
                <a:extLst>
                  <a:ext uri="{FF2B5EF4-FFF2-40B4-BE49-F238E27FC236}">
                    <a16:creationId xmlns:a16="http://schemas.microsoft.com/office/drawing/2014/main" id="{93CA503B-0570-3C43-91E0-3572D0B21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245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85" name="Freeform 289">
                <a:extLst>
                  <a:ext uri="{FF2B5EF4-FFF2-40B4-BE49-F238E27FC236}">
                    <a16:creationId xmlns:a16="http://schemas.microsoft.com/office/drawing/2014/main" id="{AB0323E3-1C0C-1F42-A6F1-6F2373B33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09" name="Oval 290">
                <a:extLst>
                  <a:ext uri="{FF2B5EF4-FFF2-40B4-BE49-F238E27FC236}">
                    <a16:creationId xmlns:a16="http://schemas.microsoft.com/office/drawing/2014/main" id="{060592EB-47C5-114A-A57F-CA4DF3450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87" name="Line 291">
                <a:extLst>
                  <a:ext uri="{FF2B5EF4-FFF2-40B4-BE49-F238E27FC236}">
                    <a16:creationId xmlns:a16="http://schemas.microsoft.com/office/drawing/2014/main" id="{FF6EC853-456B-9E4B-8478-8C9C5548B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6" y="2458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88" name="Freeform 292">
                <a:extLst>
                  <a:ext uri="{FF2B5EF4-FFF2-40B4-BE49-F238E27FC236}">
                    <a16:creationId xmlns:a16="http://schemas.microsoft.com/office/drawing/2014/main" id="{D71352A1-08F5-F74A-9DE6-4E53576C5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6" y="24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12" name="Oval 293">
                <a:extLst>
                  <a:ext uri="{FF2B5EF4-FFF2-40B4-BE49-F238E27FC236}">
                    <a16:creationId xmlns:a16="http://schemas.microsoft.com/office/drawing/2014/main" id="{E250F4D0-80BB-A242-A8FE-C83C12624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" y="233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90" name="Line 294">
                <a:extLst>
                  <a:ext uri="{FF2B5EF4-FFF2-40B4-BE49-F238E27FC236}">
                    <a16:creationId xmlns:a16="http://schemas.microsoft.com/office/drawing/2014/main" id="{5065E75C-25E2-4D4C-A573-1537EF7B88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80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91" name="Freeform 295">
                <a:extLst>
                  <a:ext uri="{FF2B5EF4-FFF2-40B4-BE49-F238E27FC236}">
                    <a16:creationId xmlns:a16="http://schemas.microsoft.com/office/drawing/2014/main" id="{C42C6514-172F-2A41-AD3A-8B4919B0812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316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15" name="Oval 296">
                <a:extLst>
                  <a:ext uri="{FF2B5EF4-FFF2-40B4-BE49-F238E27FC236}">
                    <a16:creationId xmlns:a16="http://schemas.microsoft.com/office/drawing/2014/main" id="{9B482600-B45D-D24D-8634-644685F8E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226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93" name="Line 297">
                <a:extLst>
                  <a:ext uri="{FF2B5EF4-FFF2-40B4-BE49-F238E27FC236}">
                    <a16:creationId xmlns:a16="http://schemas.microsoft.com/office/drawing/2014/main" id="{140C9EA4-F0D5-9844-926D-538F1B566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84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94" name="Freeform 298">
                <a:extLst>
                  <a:ext uri="{FF2B5EF4-FFF2-40B4-BE49-F238E27FC236}">
                    <a16:creationId xmlns:a16="http://schemas.microsoft.com/office/drawing/2014/main" id="{FDEC6885-9890-3E4C-98F9-1B10496F682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220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18" name="Oval 299">
                <a:extLst>
                  <a:ext uri="{FF2B5EF4-FFF2-40B4-BE49-F238E27FC236}">
                    <a16:creationId xmlns:a16="http://schemas.microsoft.com/office/drawing/2014/main" id="{1F18FE4F-578A-C74C-8C30-842EC1C00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130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96" name="Line 300">
                <a:extLst>
                  <a:ext uri="{FF2B5EF4-FFF2-40B4-BE49-F238E27FC236}">
                    <a16:creationId xmlns:a16="http://schemas.microsoft.com/office/drawing/2014/main" id="{CD1521B7-B4EA-494E-8E27-8E78DAC58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88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297" name="Freeform 301">
                <a:extLst>
                  <a:ext uri="{FF2B5EF4-FFF2-40B4-BE49-F238E27FC236}">
                    <a16:creationId xmlns:a16="http://schemas.microsoft.com/office/drawing/2014/main" id="{18756814-D460-B540-9812-EE38A4EEE24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124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21" name="Oval 302">
                <a:extLst>
                  <a:ext uri="{FF2B5EF4-FFF2-40B4-BE49-F238E27FC236}">
                    <a16:creationId xmlns:a16="http://schemas.microsoft.com/office/drawing/2014/main" id="{729C0A76-5016-6C4D-9A12-DC11AB8CD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034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299" name="Line 303">
                <a:extLst>
                  <a:ext uri="{FF2B5EF4-FFF2-40B4-BE49-F238E27FC236}">
                    <a16:creationId xmlns:a16="http://schemas.microsoft.com/office/drawing/2014/main" id="{BF8EDB69-0109-0440-AABA-C76F0370F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92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00" name="Freeform 304">
                <a:extLst>
                  <a:ext uri="{FF2B5EF4-FFF2-40B4-BE49-F238E27FC236}">
                    <a16:creationId xmlns:a16="http://schemas.microsoft.com/office/drawing/2014/main" id="{E6BA5CED-9AA4-A54C-A29E-24E2629164F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028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24" name="Oval 305">
                <a:extLst>
                  <a:ext uri="{FF2B5EF4-FFF2-40B4-BE49-F238E27FC236}">
                    <a16:creationId xmlns:a16="http://schemas.microsoft.com/office/drawing/2014/main" id="{9021E713-D97C-0A4F-B4C6-CD658DA4D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938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02" name="Line 306">
                <a:extLst>
                  <a:ext uri="{FF2B5EF4-FFF2-40B4-BE49-F238E27FC236}">
                    <a16:creationId xmlns:a16="http://schemas.microsoft.com/office/drawing/2014/main" id="{4218002A-B707-FB46-9BC0-ECC16F0BA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96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03" name="Freeform 307">
                <a:extLst>
                  <a:ext uri="{FF2B5EF4-FFF2-40B4-BE49-F238E27FC236}">
                    <a16:creationId xmlns:a16="http://schemas.microsoft.com/office/drawing/2014/main" id="{57C8AE3E-346A-474A-B025-91958D5F473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932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27" name="Oval 308">
                <a:extLst>
                  <a:ext uri="{FF2B5EF4-FFF2-40B4-BE49-F238E27FC236}">
                    <a16:creationId xmlns:a16="http://schemas.microsoft.com/office/drawing/2014/main" id="{6121093F-CC0B-AE4C-8266-F5D0EA5A8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42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05" name="Line 309">
                <a:extLst>
                  <a:ext uri="{FF2B5EF4-FFF2-40B4-BE49-F238E27FC236}">
                    <a16:creationId xmlns:a16="http://schemas.microsoft.com/office/drawing/2014/main" id="{B6616081-0D18-6849-97C3-0107B46C4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0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06" name="Freeform 310">
                <a:extLst>
                  <a:ext uri="{FF2B5EF4-FFF2-40B4-BE49-F238E27FC236}">
                    <a16:creationId xmlns:a16="http://schemas.microsoft.com/office/drawing/2014/main" id="{7871D154-B1D3-6A40-88DC-65F3A130302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836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0" name="Oval 311">
                <a:extLst>
                  <a:ext uri="{FF2B5EF4-FFF2-40B4-BE49-F238E27FC236}">
                    <a16:creationId xmlns:a16="http://schemas.microsoft.com/office/drawing/2014/main" id="{6B25303B-5168-FB4A-B257-72AFFBE8C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746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08" name="Line 312">
                <a:extLst>
                  <a:ext uri="{FF2B5EF4-FFF2-40B4-BE49-F238E27FC236}">
                    <a16:creationId xmlns:a16="http://schemas.microsoft.com/office/drawing/2014/main" id="{73635B85-2B34-954F-91C0-4CE92701C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04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09" name="Freeform 313">
                <a:extLst>
                  <a:ext uri="{FF2B5EF4-FFF2-40B4-BE49-F238E27FC236}">
                    <a16:creationId xmlns:a16="http://schemas.microsoft.com/office/drawing/2014/main" id="{3FFBBE22-6634-1341-8414-AEF4B19DA8C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740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3" name="Oval 314">
                <a:extLst>
                  <a:ext uri="{FF2B5EF4-FFF2-40B4-BE49-F238E27FC236}">
                    <a16:creationId xmlns:a16="http://schemas.microsoft.com/office/drawing/2014/main" id="{BEA35F0C-61CF-0D4B-8AA9-A7DDE5C69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650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11" name="Line 315">
                <a:extLst>
                  <a:ext uri="{FF2B5EF4-FFF2-40B4-BE49-F238E27FC236}">
                    <a16:creationId xmlns:a16="http://schemas.microsoft.com/office/drawing/2014/main" id="{7901472E-31F3-B948-BEA8-B9406FAE9B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8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12" name="Freeform 316">
                <a:extLst>
                  <a:ext uri="{FF2B5EF4-FFF2-40B4-BE49-F238E27FC236}">
                    <a16:creationId xmlns:a16="http://schemas.microsoft.com/office/drawing/2014/main" id="{B7AFB2E3-4EEE-B743-987F-13420123C53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644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6" name="Oval 317">
                <a:extLst>
                  <a:ext uri="{FF2B5EF4-FFF2-40B4-BE49-F238E27FC236}">
                    <a16:creationId xmlns:a16="http://schemas.microsoft.com/office/drawing/2014/main" id="{81AC8BC7-E933-6C47-84DA-664AD26AE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554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14" name="Line 318">
                <a:extLst>
                  <a:ext uri="{FF2B5EF4-FFF2-40B4-BE49-F238E27FC236}">
                    <a16:creationId xmlns:a16="http://schemas.microsoft.com/office/drawing/2014/main" id="{C41F9C91-33EF-7B46-9A44-6DFB138027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12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15" name="Freeform 319">
                <a:extLst>
                  <a:ext uri="{FF2B5EF4-FFF2-40B4-BE49-F238E27FC236}">
                    <a16:creationId xmlns:a16="http://schemas.microsoft.com/office/drawing/2014/main" id="{4FCE2C0B-43FA-144C-9CCC-1025E69FB8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548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9" name="Oval 320">
                <a:extLst>
                  <a:ext uri="{FF2B5EF4-FFF2-40B4-BE49-F238E27FC236}">
                    <a16:creationId xmlns:a16="http://schemas.microsoft.com/office/drawing/2014/main" id="{E6FBC9FA-2B79-3B4D-852A-BB31B5F5D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58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17" name="Line 321">
                <a:extLst>
                  <a:ext uri="{FF2B5EF4-FFF2-40B4-BE49-F238E27FC236}">
                    <a16:creationId xmlns:a16="http://schemas.microsoft.com/office/drawing/2014/main" id="{31E452A6-FFC4-3545-91FF-CC27B6851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16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18" name="Freeform 322">
                <a:extLst>
                  <a:ext uri="{FF2B5EF4-FFF2-40B4-BE49-F238E27FC236}">
                    <a16:creationId xmlns:a16="http://schemas.microsoft.com/office/drawing/2014/main" id="{F4F9AB46-A0B8-0B49-901D-DC2E1303C85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452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2" name="Oval 323">
                <a:extLst>
                  <a:ext uri="{FF2B5EF4-FFF2-40B4-BE49-F238E27FC236}">
                    <a16:creationId xmlns:a16="http://schemas.microsoft.com/office/drawing/2014/main" id="{6D393BA9-184A-464F-AF72-AF0402947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364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20" name="Line 324">
                <a:extLst>
                  <a:ext uri="{FF2B5EF4-FFF2-40B4-BE49-F238E27FC236}">
                    <a16:creationId xmlns:a16="http://schemas.microsoft.com/office/drawing/2014/main" id="{C2070A8B-BE03-6A4C-97D8-5AD1422F2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0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21" name="Freeform 325">
                <a:extLst>
                  <a:ext uri="{FF2B5EF4-FFF2-40B4-BE49-F238E27FC236}">
                    <a16:creationId xmlns:a16="http://schemas.microsoft.com/office/drawing/2014/main" id="{9F411075-000E-8B4D-BB09-11BF71762B7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356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5" name="Oval 326">
                <a:extLst>
                  <a:ext uri="{FF2B5EF4-FFF2-40B4-BE49-F238E27FC236}">
                    <a16:creationId xmlns:a16="http://schemas.microsoft.com/office/drawing/2014/main" id="{5C79F807-6C23-0D40-8A70-A485E660A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266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23" name="Line 327">
                <a:extLst>
                  <a:ext uri="{FF2B5EF4-FFF2-40B4-BE49-F238E27FC236}">
                    <a16:creationId xmlns:a16="http://schemas.microsoft.com/office/drawing/2014/main" id="{429F361C-8E34-FD4D-87C2-DBD7CB50A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19" y="2572"/>
                <a:ext cx="5" cy="16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7" name="Oval 328">
                <a:extLst>
                  <a:ext uri="{FF2B5EF4-FFF2-40B4-BE49-F238E27FC236}">
                    <a16:creationId xmlns:a16="http://schemas.microsoft.com/office/drawing/2014/main" id="{FD563C10-DCB8-504F-9C6F-9D42C2F81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70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25" name="Line 329">
                <a:extLst>
                  <a:ext uri="{FF2B5EF4-FFF2-40B4-BE49-F238E27FC236}">
                    <a16:creationId xmlns:a16="http://schemas.microsoft.com/office/drawing/2014/main" id="{DE2007C1-7140-DF4C-AB75-CCAA82445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28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26" name="Freeform 330">
                <a:extLst>
                  <a:ext uri="{FF2B5EF4-FFF2-40B4-BE49-F238E27FC236}">
                    <a16:creationId xmlns:a16="http://schemas.microsoft.com/office/drawing/2014/main" id="{C02D9C1F-E964-0B4E-87F3-92F6B581D61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164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0" name="Oval 331">
                <a:extLst>
                  <a:ext uri="{FF2B5EF4-FFF2-40B4-BE49-F238E27FC236}">
                    <a16:creationId xmlns:a16="http://schemas.microsoft.com/office/drawing/2014/main" id="{9B9A8C6F-7E86-8548-9808-FF23B5D77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074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28" name="Line 332">
                <a:extLst>
                  <a:ext uri="{FF2B5EF4-FFF2-40B4-BE49-F238E27FC236}">
                    <a16:creationId xmlns:a16="http://schemas.microsoft.com/office/drawing/2014/main" id="{41D56F84-3C23-3C49-A1F7-4881B0B442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32" y="25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29" name="Freeform 333">
                <a:extLst>
                  <a:ext uri="{FF2B5EF4-FFF2-40B4-BE49-F238E27FC236}">
                    <a16:creationId xmlns:a16="http://schemas.microsoft.com/office/drawing/2014/main" id="{99845D5C-0BBB-9E47-A421-D118B7B5A96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068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3" name="Oval 334">
                <a:extLst>
                  <a:ext uri="{FF2B5EF4-FFF2-40B4-BE49-F238E27FC236}">
                    <a16:creationId xmlns:a16="http://schemas.microsoft.com/office/drawing/2014/main" id="{65D86770-E523-7B45-9E34-D02553DC9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978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31" name="Line 335">
                <a:extLst>
                  <a:ext uri="{FF2B5EF4-FFF2-40B4-BE49-F238E27FC236}">
                    <a16:creationId xmlns:a16="http://schemas.microsoft.com/office/drawing/2014/main" id="{E4383F21-25A3-D449-B91B-005DA0796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36" y="2524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32" name="Freeform 336">
                <a:extLst>
                  <a:ext uri="{FF2B5EF4-FFF2-40B4-BE49-F238E27FC236}">
                    <a16:creationId xmlns:a16="http://schemas.microsoft.com/office/drawing/2014/main" id="{F61D5157-2D74-8E41-8DAC-D550FCB20AE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972" y="2550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6" name="Oval 337">
                <a:extLst>
                  <a:ext uri="{FF2B5EF4-FFF2-40B4-BE49-F238E27FC236}">
                    <a16:creationId xmlns:a16="http://schemas.microsoft.com/office/drawing/2014/main" id="{8732ADD5-4DB2-034C-8D1D-F89E973D3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882" y="27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34" name="Freeform 338">
                <a:extLst>
                  <a:ext uri="{FF2B5EF4-FFF2-40B4-BE49-F238E27FC236}">
                    <a16:creationId xmlns:a16="http://schemas.microsoft.com/office/drawing/2014/main" id="{710FA7C1-4A7D-C545-88B1-E9D6A35D3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35" name="Line 339">
                <a:extLst>
                  <a:ext uri="{FF2B5EF4-FFF2-40B4-BE49-F238E27FC236}">
                    <a16:creationId xmlns:a16="http://schemas.microsoft.com/office/drawing/2014/main" id="{18A2CCAF-0C2D-D74B-9C49-310387683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6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36" name="Freeform 340">
                <a:extLst>
                  <a:ext uri="{FF2B5EF4-FFF2-40B4-BE49-F238E27FC236}">
                    <a16:creationId xmlns:a16="http://schemas.microsoft.com/office/drawing/2014/main" id="{54B6986A-3960-B549-A6B7-3BB0FE8C5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6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0" name="Oval 341">
                <a:extLst>
                  <a:ext uri="{FF2B5EF4-FFF2-40B4-BE49-F238E27FC236}">
                    <a16:creationId xmlns:a16="http://schemas.microsoft.com/office/drawing/2014/main" id="{BBE18EF8-62B3-8144-86B1-B0AACA0E5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38" name="Line 342">
                <a:extLst>
                  <a:ext uri="{FF2B5EF4-FFF2-40B4-BE49-F238E27FC236}">
                    <a16:creationId xmlns:a16="http://schemas.microsoft.com/office/drawing/2014/main" id="{4A8A6B88-A1FB-1444-9A07-143679ED8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39" name="Freeform 343">
                <a:extLst>
                  <a:ext uri="{FF2B5EF4-FFF2-40B4-BE49-F238E27FC236}">
                    <a16:creationId xmlns:a16="http://schemas.microsoft.com/office/drawing/2014/main" id="{A10B0792-92E6-AA43-88A9-CDF1133E8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3" name="Oval 344">
                <a:extLst>
                  <a:ext uri="{FF2B5EF4-FFF2-40B4-BE49-F238E27FC236}">
                    <a16:creationId xmlns:a16="http://schemas.microsoft.com/office/drawing/2014/main" id="{629F9F76-6D4F-024A-BA56-B9A7A7C3C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41" name="Line 345">
                <a:extLst>
                  <a:ext uri="{FF2B5EF4-FFF2-40B4-BE49-F238E27FC236}">
                    <a16:creationId xmlns:a16="http://schemas.microsoft.com/office/drawing/2014/main" id="{6421F45C-4848-CC43-B2E3-A8FCC6282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8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42" name="Freeform 346">
                <a:extLst>
                  <a:ext uri="{FF2B5EF4-FFF2-40B4-BE49-F238E27FC236}">
                    <a16:creationId xmlns:a16="http://schemas.microsoft.com/office/drawing/2014/main" id="{CE18943C-F42D-6F4D-ABF5-D05F4473F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43" name="Oval 347">
                <a:extLst>
                  <a:ext uri="{FF2B5EF4-FFF2-40B4-BE49-F238E27FC236}">
                    <a16:creationId xmlns:a16="http://schemas.microsoft.com/office/drawing/2014/main" id="{9013674B-9368-3743-A453-477A1C3BE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8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66CCFF"/>
                  </a:gs>
                  <a:gs pos="100000">
                    <a:srgbClr val="2F5E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44" name="Line 348">
                <a:extLst>
                  <a:ext uri="{FF2B5EF4-FFF2-40B4-BE49-F238E27FC236}">
                    <a16:creationId xmlns:a16="http://schemas.microsoft.com/office/drawing/2014/main" id="{60D0C35D-F0C6-574F-877A-D55903C81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4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45" name="Freeform 349">
                <a:extLst>
                  <a:ext uri="{FF2B5EF4-FFF2-40B4-BE49-F238E27FC236}">
                    <a16:creationId xmlns:a16="http://schemas.microsoft.com/office/drawing/2014/main" id="{0B215E61-1B25-2343-8A2C-F83467979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46" name="Oval 350">
                <a:extLst>
                  <a:ext uri="{FF2B5EF4-FFF2-40B4-BE49-F238E27FC236}">
                    <a16:creationId xmlns:a16="http://schemas.microsoft.com/office/drawing/2014/main" id="{D84FBF15-670D-B64F-B308-030C8716A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47" name="Line 351">
                <a:extLst>
                  <a:ext uri="{FF2B5EF4-FFF2-40B4-BE49-F238E27FC236}">
                    <a16:creationId xmlns:a16="http://schemas.microsoft.com/office/drawing/2014/main" id="{C28B9B46-F623-0E41-83B7-FF31BD55C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0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48" name="Freeform 352">
                <a:extLst>
                  <a:ext uri="{FF2B5EF4-FFF2-40B4-BE49-F238E27FC236}">
                    <a16:creationId xmlns:a16="http://schemas.microsoft.com/office/drawing/2014/main" id="{4A12CEDF-6DF6-F041-9C6B-5C43215F4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49" name="Oval 353">
                <a:extLst>
                  <a:ext uri="{FF2B5EF4-FFF2-40B4-BE49-F238E27FC236}">
                    <a16:creationId xmlns:a16="http://schemas.microsoft.com/office/drawing/2014/main" id="{F7AF821F-29B6-254D-8007-52B918341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50" name="Line 354">
                <a:extLst>
                  <a:ext uri="{FF2B5EF4-FFF2-40B4-BE49-F238E27FC236}">
                    <a16:creationId xmlns:a16="http://schemas.microsoft.com/office/drawing/2014/main" id="{97A090CD-399B-6548-9983-FD4995AA1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6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1" name="Freeform 355">
                <a:extLst>
                  <a:ext uri="{FF2B5EF4-FFF2-40B4-BE49-F238E27FC236}">
                    <a16:creationId xmlns:a16="http://schemas.microsoft.com/office/drawing/2014/main" id="{097FD163-0827-0045-9C7C-215E21372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6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2" name="Oval 356">
                <a:extLst>
                  <a:ext uri="{FF2B5EF4-FFF2-40B4-BE49-F238E27FC236}">
                    <a16:creationId xmlns:a16="http://schemas.microsoft.com/office/drawing/2014/main" id="{504C5AA9-F0B9-2E45-831C-5A434D1E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6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FF"/>
                  </a:gs>
                  <a:gs pos="100000">
                    <a:srgbClr val="3B00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53" name="Line 357">
                <a:extLst>
                  <a:ext uri="{FF2B5EF4-FFF2-40B4-BE49-F238E27FC236}">
                    <a16:creationId xmlns:a16="http://schemas.microsoft.com/office/drawing/2014/main" id="{CC97266B-5CD1-5143-B2D5-4CC6AA136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2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4" name="Freeform 358">
                <a:extLst>
                  <a:ext uri="{FF2B5EF4-FFF2-40B4-BE49-F238E27FC236}">
                    <a16:creationId xmlns:a16="http://schemas.microsoft.com/office/drawing/2014/main" id="{413DA1C7-A3D5-B54C-8C64-067B90313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2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8" name="Oval 359">
                <a:extLst>
                  <a:ext uri="{FF2B5EF4-FFF2-40B4-BE49-F238E27FC236}">
                    <a16:creationId xmlns:a16="http://schemas.microsoft.com/office/drawing/2014/main" id="{52F9ACA4-3C62-A04D-AFDC-7D3EA4D5C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2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56" name="Line 360">
                <a:extLst>
                  <a:ext uri="{FF2B5EF4-FFF2-40B4-BE49-F238E27FC236}">
                    <a16:creationId xmlns:a16="http://schemas.microsoft.com/office/drawing/2014/main" id="{76AEAEB9-20E3-4B48-9B18-4B8AEC393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8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7" name="Freeform 361">
                <a:extLst>
                  <a:ext uri="{FF2B5EF4-FFF2-40B4-BE49-F238E27FC236}">
                    <a16:creationId xmlns:a16="http://schemas.microsoft.com/office/drawing/2014/main" id="{21242DF0-B71A-D94A-93BE-B0CB77472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8" name="Oval 362">
                <a:extLst>
                  <a:ext uri="{FF2B5EF4-FFF2-40B4-BE49-F238E27FC236}">
                    <a16:creationId xmlns:a16="http://schemas.microsoft.com/office/drawing/2014/main" id="{8DBA3230-CFCC-2F4B-826C-D6A5F7EB4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00"/>
                  </a:gs>
                  <a:gs pos="100000">
                    <a:srgbClr val="3B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59" name="Line 363">
                <a:extLst>
                  <a:ext uri="{FF2B5EF4-FFF2-40B4-BE49-F238E27FC236}">
                    <a16:creationId xmlns:a16="http://schemas.microsoft.com/office/drawing/2014/main" id="{46E2474D-D120-C842-B552-9A40399C5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4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60" name="Freeform 364">
                <a:extLst>
                  <a:ext uri="{FF2B5EF4-FFF2-40B4-BE49-F238E27FC236}">
                    <a16:creationId xmlns:a16="http://schemas.microsoft.com/office/drawing/2014/main" id="{4CDE0850-53EF-E244-B533-DA1D1292D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61" name="Oval 365">
                <a:extLst>
                  <a:ext uri="{FF2B5EF4-FFF2-40B4-BE49-F238E27FC236}">
                    <a16:creationId xmlns:a16="http://schemas.microsoft.com/office/drawing/2014/main" id="{F6A8AEBA-E41A-6B43-B7A7-F496957B5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00"/>
                  </a:gs>
                  <a:gs pos="100000">
                    <a:srgbClr val="3B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62" name="Line 366">
                <a:extLst>
                  <a:ext uri="{FF2B5EF4-FFF2-40B4-BE49-F238E27FC236}">
                    <a16:creationId xmlns:a16="http://schemas.microsoft.com/office/drawing/2014/main" id="{764D194C-094D-AF48-8677-EAE1EC9CA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0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63" name="Freeform 367">
                <a:extLst>
                  <a:ext uri="{FF2B5EF4-FFF2-40B4-BE49-F238E27FC236}">
                    <a16:creationId xmlns:a16="http://schemas.microsoft.com/office/drawing/2014/main" id="{852ACCAD-32A7-BB4B-A748-771409862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7" name="Oval 368">
                <a:extLst>
                  <a:ext uri="{FF2B5EF4-FFF2-40B4-BE49-F238E27FC236}">
                    <a16:creationId xmlns:a16="http://schemas.microsoft.com/office/drawing/2014/main" id="{6349F10D-2905-5A4B-A58C-43AD03B6F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65" name="Line 369">
                <a:extLst>
                  <a:ext uri="{FF2B5EF4-FFF2-40B4-BE49-F238E27FC236}">
                    <a16:creationId xmlns:a16="http://schemas.microsoft.com/office/drawing/2014/main" id="{FEE37646-B8D6-0745-BA57-2165A551A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6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66" name="Freeform 370">
                <a:extLst>
                  <a:ext uri="{FF2B5EF4-FFF2-40B4-BE49-F238E27FC236}">
                    <a16:creationId xmlns:a16="http://schemas.microsoft.com/office/drawing/2014/main" id="{0C22A6C8-6C6C-5C4B-B062-6C3FBFFED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67" name="Oval 371">
                <a:extLst>
                  <a:ext uri="{FF2B5EF4-FFF2-40B4-BE49-F238E27FC236}">
                    <a16:creationId xmlns:a16="http://schemas.microsoft.com/office/drawing/2014/main" id="{A8BE0AD0-6BD0-7042-AB01-EDB198C85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FF"/>
                  </a:gs>
                  <a:gs pos="100000">
                    <a:srgbClr val="3B00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68" name="Line 372">
                <a:extLst>
                  <a:ext uri="{FF2B5EF4-FFF2-40B4-BE49-F238E27FC236}">
                    <a16:creationId xmlns:a16="http://schemas.microsoft.com/office/drawing/2014/main" id="{F21FBC09-E75B-294F-A657-24A84DF1D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2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2" name="Oval 373">
                <a:extLst>
                  <a:ext uri="{FF2B5EF4-FFF2-40B4-BE49-F238E27FC236}">
                    <a16:creationId xmlns:a16="http://schemas.microsoft.com/office/drawing/2014/main" id="{488569EC-2D4E-9A4E-B438-B7C51E506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70" name="Line 374">
                <a:extLst>
                  <a:ext uri="{FF2B5EF4-FFF2-40B4-BE49-F238E27FC236}">
                    <a16:creationId xmlns:a16="http://schemas.microsoft.com/office/drawing/2014/main" id="{6BCAEDA6-F5DA-F24A-9296-C10DDF0F9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8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71" name="Freeform 375">
                <a:extLst>
                  <a:ext uri="{FF2B5EF4-FFF2-40B4-BE49-F238E27FC236}">
                    <a16:creationId xmlns:a16="http://schemas.microsoft.com/office/drawing/2014/main" id="{C2C433C2-771B-AD40-BC8C-BB75F623F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5" name="Oval 376">
                <a:extLst>
                  <a:ext uri="{FF2B5EF4-FFF2-40B4-BE49-F238E27FC236}">
                    <a16:creationId xmlns:a16="http://schemas.microsoft.com/office/drawing/2014/main" id="{373BB687-D8E2-7042-A0B9-23864D06F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73" name="Line 377">
                <a:extLst>
                  <a:ext uri="{FF2B5EF4-FFF2-40B4-BE49-F238E27FC236}">
                    <a16:creationId xmlns:a16="http://schemas.microsoft.com/office/drawing/2014/main" id="{B696F9F4-52DE-7546-8921-BB666DCDCD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2519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74" name="Freeform 378">
                <a:extLst>
                  <a:ext uri="{FF2B5EF4-FFF2-40B4-BE49-F238E27FC236}">
                    <a16:creationId xmlns:a16="http://schemas.microsoft.com/office/drawing/2014/main" id="{FE4C91B8-4B00-4649-B54D-B108BD04C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8" name="Oval 379">
                <a:extLst>
                  <a:ext uri="{FF2B5EF4-FFF2-40B4-BE49-F238E27FC236}">
                    <a16:creationId xmlns:a16="http://schemas.microsoft.com/office/drawing/2014/main" id="{07CA3D7E-13D9-C244-BF6D-9F9B6A5EC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4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76" name="Line 380">
                <a:extLst>
                  <a:ext uri="{FF2B5EF4-FFF2-40B4-BE49-F238E27FC236}">
                    <a16:creationId xmlns:a16="http://schemas.microsoft.com/office/drawing/2014/main" id="{475979FF-F658-774D-B516-8FE4D06245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0" y="2519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77" name="Freeform 381">
                <a:extLst>
                  <a:ext uri="{FF2B5EF4-FFF2-40B4-BE49-F238E27FC236}">
                    <a16:creationId xmlns:a16="http://schemas.microsoft.com/office/drawing/2014/main" id="{EA0916A7-EBC0-AE46-8DD7-D8B34C369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" y="25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78" name="Oval 382">
                <a:extLst>
                  <a:ext uri="{FF2B5EF4-FFF2-40B4-BE49-F238E27FC236}">
                    <a16:creationId xmlns:a16="http://schemas.microsoft.com/office/drawing/2014/main" id="{9EE60929-292E-AE4A-BA9A-9765B5CEC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379" name="Line 383">
                <a:extLst>
                  <a:ext uri="{FF2B5EF4-FFF2-40B4-BE49-F238E27FC236}">
                    <a16:creationId xmlns:a16="http://schemas.microsoft.com/office/drawing/2014/main" id="{AC026B1A-46F1-F246-863E-1376DF9C2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4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80" name="Freeform 384">
                <a:extLst>
                  <a:ext uri="{FF2B5EF4-FFF2-40B4-BE49-F238E27FC236}">
                    <a16:creationId xmlns:a16="http://schemas.microsoft.com/office/drawing/2014/main" id="{8E5920BB-01E6-5D48-A523-49FDD34544B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40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4" name="Oval 385">
                <a:extLst>
                  <a:ext uri="{FF2B5EF4-FFF2-40B4-BE49-F238E27FC236}">
                    <a16:creationId xmlns:a16="http://schemas.microsoft.com/office/drawing/2014/main" id="{FBB4A50C-2E5A-D248-AF50-8E0C60B2E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350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82" name="Line 386">
                <a:extLst>
                  <a:ext uri="{FF2B5EF4-FFF2-40B4-BE49-F238E27FC236}">
                    <a16:creationId xmlns:a16="http://schemas.microsoft.com/office/drawing/2014/main" id="{0B365980-139D-5247-BF0B-6FC39DBFD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08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83" name="Freeform 387">
                <a:extLst>
                  <a:ext uri="{FF2B5EF4-FFF2-40B4-BE49-F238E27FC236}">
                    <a16:creationId xmlns:a16="http://schemas.microsoft.com/office/drawing/2014/main" id="{37E12E69-7D77-B742-B3C8-BE2E0BDA4F7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344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7" name="Oval 388">
                <a:extLst>
                  <a:ext uri="{FF2B5EF4-FFF2-40B4-BE49-F238E27FC236}">
                    <a16:creationId xmlns:a16="http://schemas.microsoft.com/office/drawing/2014/main" id="{FD386D38-264F-F944-9214-755CAE803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254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85" name="Line 389">
                <a:extLst>
                  <a:ext uri="{FF2B5EF4-FFF2-40B4-BE49-F238E27FC236}">
                    <a16:creationId xmlns:a16="http://schemas.microsoft.com/office/drawing/2014/main" id="{31E646B2-D475-C44A-A7A7-9EBDFAD1C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12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86" name="Freeform 390">
                <a:extLst>
                  <a:ext uri="{FF2B5EF4-FFF2-40B4-BE49-F238E27FC236}">
                    <a16:creationId xmlns:a16="http://schemas.microsoft.com/office/drawing/2014/main" id="{22D259CB-5D09-AF40-AA2A-699E12DC146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248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0" name="Oval 391">
                <a:extLst>
                  <a:ext uri="{FF2B5EF4-FFF2-40B4-BE49-F238E27FC236}">
                    <a16:creationId xmlns:a16="http://schemas.microsoft.com/office/drawing/2014/main" id="{AF2E56BC-23A3-014F-AD1C-A45502A07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158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88" name="Line 392">
                <a:extLst>
                  <a:ext uri="{FF2B5EF4-FFF2-40B4-BE49-F238E27FC236}">
                    <a16:creationId xmlns:a16="http://schemas.microsoft.com/office/drawing/2014/main" id="{FB4AB2B4-0694-E942-858A-7184DD398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16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89" name="Freeform 393">
                <a:extLst>
                  <a:ext uri="{FF2B5EF4-FFF2-40B4-BE49-F238E27FC236}">
                    <a16:creationId xmlns:a16="http://schemas.microsoft.com/office/drawing/2014/main" id="{7530F39B-A05A-D443-9794-ADF5AAC5BEA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152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3" name="Oval 394">
                <a:extLst>
                  <a:ext uri="{FF2B5EF4-FFF2-40B4-BE49-F238E27FC236}">
                    <a16:creationId xmlns:a16="http://schemas.microsoft.com/office/drawing/2014/main" id="{8D35F40F-2392-5048-842C-4F6DA8E84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062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91" name="Line 395">
                <a:extLst>
                  <a:ext uri="{FF2B5EF4-FFF2-40B4-BE49-F238E27FC236}">
                    <a16:creationId xmlns:a16="http://schemas.microsoft.com/office/drawing/2014/main" id="{472A5AF9-FE5C-374D-9013-4922D6A6E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20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92" name="Freeform 396">
                <a:extLst>
                  <a:ext uri="{FF2B5EF4-FFF2-40B4-BE49-F238E27FC236}">
                    <a16:creationId xmlns:a16="http://schemas.microsoft.com/office/drawing/2014/main" id="{02AB55AE-0FDC-F84E-B402-C11A64D498B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056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6" name="Oval 397">
                <a:extLst>
                  <a:ext uri="{FF2B5EF4-FFF2-40B4-BE49-F238E27FC236}">
                    <a16:creationId xmlns:a16="http://schemas.microsoft.com/office/drawing/2014/main" id="{92097B63-90E3-4844-BB2F-8714E3DB9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966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94" name="Line 398">
                <a:extLst>
                  <a:ext uri="{FF2B5EF4-FFF2-40B4-BE49-F238E27FC236}">
                    <a16:creationId xmlns:a16="http://schemas.microsoft.com/office/drawing/2014/main" id="{92678A6B-6ABB-8440-A401-A46DB6883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24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95" name="Freeform 399">
                <a:extLst>
                  <a:ext uri="{FF2B5EF4-FFF2-40B4-BE49-F238E27FC236}">
                    <a16:creationId xmlns:a16="http://schemas.microsoft.com/office/drawing/2014/main" id="{76861D58-78E1-8441-B921-6745171C11E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960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9" name="Oval 400">
                <a:extLst>
                  <a:ext uri="{FF2B5EF4-FFF2-40B4-BE49-F238E27FC236}">
                    <a16:creationId xmlns:a16="http://schemas.microsoft.com/office/drawing/2014/main" id="{392DEF09-8526-E847-A2C6-97012A8D9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70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397" name="Line 401">
                <a:extLst>
                  <a:ext uri="{FF2B5EF4-FFF2-40B4-BE49-F238E27FC236}">
                    <a16:creationId xmlns:a16="http://schemas.microsoft.com/office/drawing/2014/main" id="{184466E9-4A26-CB47-B190-3BFEDBAAB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28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98" name="Freeform 402">
                <a:extLst>
                  <a:ext uri="{FF2B5EF4-FFF2-40B4-BE49-F238E27FC236}">
                    <a16:creationId xmlns:a16="http://schemas.microsoft.com/office/drawing/2014/main" id="{D80EDAA3-42A5-ED49-9720-300EF0B5A21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864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2" name="Oval 403">
                <a:extLst>
                  <a:ext uri="{FF2B5EF4-FFF2-40B4-BE49-F238E27FC236}">
                    <a16:creationId xmlns:a16="http://schemas.microsoft.com/office/drawing/2014/main" id="{E2F44E2C-C3D4-9648-AF4D-8520E1485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774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00" name="Line 404">
                <a:extLst>
                  <a:ext uri="{FF2B5EF4-FFF2-40B4-BE49-F238E27FC236}">
                    <a16:creationId xmlns:a16="http://schemas.microsoft.com/office/drawing/2014/main" id="{99F0CE91-668B-214A-855B-DA24E1B14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32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01" name="Freeform 405">
                <a:extLst>
                  <a:ext uri="{FF2B5EF4-FFF2-40B4-BE49-F238E27FC236}">
                    <a16:creationId xmlns:a16="http://schemas.microsoft.com/office/drawing/2014/main" id="{E17F804B-C17E-9E45-90FB-E480952C750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768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5" name="Oval 406">
                <a:extLst>
                  <a:ext uri="{FF2B5EF4-FFF2-40B4-BE49-F238E27FC236}">
                    <a16:creationId xmlns:a16="http://schemas.microsoft.com/office/drawing/2014/main" id="{43A786C1-D069-CB4A-9FCD-5E7D31C2A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678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03" name="Line 407">
                <a:extLst>
                  <a:ext uri="{FF2B5EF4-FFF2-40B4-BE49-F238E27FC236}">
                    <a16:creationId xmlns:a16="http://schemas.microsoft.com/office/drawing/2014/main" id="{AD4C6AED-7073-3943-A455-D5FB9D5FDA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36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04" name="Freeform 408">
                <a:extLst>
                  <a:ext uri="{FF2B5EF4-FFF2-40B4-BE49-F238E27FC236}">
                    <a16:creationId xmlns:a16="http://schemas.microsoft.com/office/drawing/2014/main" id="{1B507023-0CEE-3E46-A411-5493B634CCD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672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8" name="Oval 409">
                <a:extLst>
                  <a:ext uri="{FF2B5EF4-FFF2-40B4-BE49-F238E27FC236}">
                    <a16:creationId xmlns:a16="http://schemas.microsoft.com/office/drawing/2014/main" id="{B0804CEB-7C94-8349-844D-DEA86A767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582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06" name="Line 410">
                <a:extLst>
                  <a:ext uri="{FF2B5EF4-FFF2-40B4-BE49-F238E27FC236}">
                    <a16:creationId xmlns:a16="http://schemas.microsoft.com/office/drawing/2014/main" id="{0000AFFE-F5B3-534C-818A-25BD11133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0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07" name="Freeform 411">
                <a:extLst>
                  <a:ext uri="{FF2B5EF4-FFF2-40B4-BE49-F238E27FC236}">
                    <a16:creationId xmlns:a16="http://schemas.microsoft.com/office/drawing/2014/main" id="{61E4BD98-D38E-0F42-BCC0-E1C110DFFA6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576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1" name="Oval 412">
                <a:extLst>
                  <a:ext uri="{FF2B5EF4-FFF2-40B4-BE49-F238E27FC236}">
                    <a16:creationId xmlns:a16="http://schemas.microsoft.com/office/drawing/2014/main" id="{69D50613-93CE-4446-9020-AD31D3DB4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88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09" name="Line 413">
                <a:extLst>
                  <a:ext uri="{FF2B5EF4-FFF2-40B4-BE49-F238E27FC236}">
                    <a16:creationId xmlns:a16="http://schemas.microsoft.com/office/drawing/2014/main" id="{3CB9C1BD-6EA1-6746-A60E-E66B3AD58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44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10" name="Freeform 414">
                <a:extLst>
                  <a:ext uri="{FF2B5EF4-FFF2-40B4-BE49-F238E27FC236}">
                    <a16:creationId xmlns:a16="http://schemas.microsoft.com/office/drawing/2014/main" id="{21711C0A-5D99-6C49-9BA6-514E1B5BD3A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480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4" name="Oval 415">
                <a:extLst>
                  <a:ext uri="{FF2B5EF4-FFF2-40B4-BE49-F238E27FC236}">
                    <a16:creationId xmlns:a16="http://schemas.microsoft.com/office/drawing/2014/main" id="{9B6304B5-623A-C640-B279-C73B9483D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390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12" name="Line 416">
                <a:extLst>
                  <a:ext uri="{FF2B5EF4-FFF2-40B4-BE49-F238E27FC236}">
                    <a16:creationId xmlns:a16="http://schemas.microsoft.com/office/drawing/2014/main" id="{B1E03A06-5A71-F94E-8DD2-1113D90B7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3" y="2633"/>
                <a:ext cx="5" cy="16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6" name="Oval 417">
                <a:extLst>
                  <a:ext uri="{FF2B5EF4-FFF2-40B4-BE49-F238E27FC236}">
                    <a16:creationId xmlns:a16="http://schemas.microsoft.com/office/drawing/2014/main" id="{E66E19E8-AD9B-B144-B0FD-545CFC804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294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14" name="Line 418">
                <a:extLst>
                  <a:ext uri="{FF2B5EF4-FFF2-40B4-BE49-F238E27FC236}">
                    <a16:creationId xmlns:a16="http://schemas.microsoft.com/office/drawing/2014/main" id="{801F0DA7-0738-C64C-9FEB-C1E870B85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52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15" name="Freeform 419">
                <a:extLst>
                  <a:ext uri="{FF2B5EF4-FFF2-40B4-BE49-F238E27FC236}">
                    <a16:creationId xmlns:a16="http://schemas.microsoft.com/office/drawing/2014/main" id="{AFE78ED0-D82E-9F4C-A2E2-18D3F2D367E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88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9" name="Oval 420">
                <a:extLst>
                  <a:ext uri="{FF2B5EF4-FFF2-40B4-BE49-F238E27FC236}">
                    <a16:creationId xmlns:a16="http://schemas.microsoft.com/office/drawing/2014/main" id="{0666DE66-62A2-394D-B21D-D3DC44EF3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98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17" name="Line 421">
                <a:extLst>
                  <a:ext uri="{FF2B5EF4-FFF2-40B4-BE49-F238E27FC236}">
                    <a16:creationId xmlns:a16="http://schemas.microsoft.com/office/drawing/2014/main" id="{5F93D5D6-7B44-6249-8611-14D112162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56" y="2603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18" name="Freeform 422">
                <a:extLst>
                  <a:ext uri="{FF2B5EF4-FFF2-40B4-BE49-F238E27FC236}">
                    <a16:creationId xmlns:a16="http://schemas.microsoft.com/office/drawing/2014/main" id="{18B6CA63-7B62-9645-B2D3-7E897550410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192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42" name="Oval 423">
                <a:extLst>
                  <a:ext uri="{FF2B5EF4-FFF2-40B4-BE49-F238E27FC236}">
                    <a16:creationId xmlns:a16="http://schemas.microsoft.com/office/drawing/2014/main" id="{C1465952-13AB-5A4E-B153-7931F3643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02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20" name="Line 424">
                <a:extLst>
                  <a:ext uri="{FF2B5EF4-FFF2-40B4-BE49-F238E27FC236}">
                    <a16:creationId xmlns:a16="http://schemas.microsoft.com/office/drawing/2014/main" id="{B2610BDA-DDEC-C44F-BF30-143390A8F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0" y="2585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21" name="Freeform 425">
                <a:extLst>
                  <a:ext uri="{FF2B5EF4-FFF2-40B4-BE49-F238E27FC236}">
                    <a16:creationId xmlns:a16="http://schemas.microsoft.com/office/drawing/2014/main" id="{7897BDD2-D4E4-1B4C-81C8-D82B9689A0A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096" y="2611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22" name="Oval 426">
                <a:extLst>
                  <a:ext uri="{FF2B5EF4-FFF2-40B4-BE49-F238E27FC236}">
                    <a16:creationId xmlns:a16="http://schemas.microsoft.com/office/drawing/2014/main" id="{5EAE17F3-125F-1948-82A4-7C9C7AF25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006" y="277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66CCFF"/>
                  </a:gs>
                  <a:gs pos="100000">
                    <a:srgbClr val="2F5E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423" name="Freeform 427">
                <a:extLst>
                  <a:ext uri="{FF2B5EF4-FFF2-40B4-BE49-F238E27FC236}">
                    <a16:creationId xmlns:a16="http://schemas.microsoft.com/office/drawing/2014/main" id="{5ED1333C-4C46-5140-816B-155F134BF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24" name="Line 428">
                <a:extLst>
                  <a:ext uri="{FF2B5EF4-FFF2-40B4-BE49-F238E27FC236}">
                    <a16:creationId xmlns:a16="http://schemas.microsoft.com/office/drawing/2014/main" id="{8AB2719F-A05D-9841-A322-8270B8C2D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1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25" name="Freeform 429">
                <a:extLst>
                  <a:ext uri="{FF2B5EF4-FFF2-40B4-BE49-F238E27FC236}">
                    <a16:creationId xmlns:a16="http://schemas.microsoft.com/office/drawing/2014/main" id="{FA7914E9-FFF5-2A43-81D7-DABDEF228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49" name="Oval 430">
                <a:extLst>
                  <a:ext uri="{FF2B5EF4-FFF2-40B4-BE49-F238E27FC236}">
                    <a16:creationId xmlns:a16="http://schemas.microsoft.com/office/drawing/2014/main" id="{DB97BB80-0D0B-8C41-934E-77C9D4A95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27" name="Line 431">
                <a:extLst>
                  <a:ext uri="{FF2B5EF4-FFF2-40B4-BE49-F238E27FC236}">
                    <a16:creationId xmlns:a16="http://schemas.microsoft.com/office/drawing/2014/main" id="{73E60C7F-FAC3-CC47-881C-B20C591FC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7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28" name="Freeform 432">
                <a:extLst>
                  <a:ext uri="{FF2B5EF4-FFF2-40B4-BE49-F238E27FC236}">
                    <a16:creationId xmlns:a16="http://schemas.microsoft.com/office/drawing/2014/main" id="{D41895D6-01A0-7D4B-AF4E-2EA78DDAA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52" name="Oval 433">
                <a:extLst>
                  <a:ext uri="{FF2B5EF4-FFF2-40B4-BE49-F238E27FC236}">
                    <a16:creationId xmlns:a16="http://schemas.microsoft.com/office/drawing/2014/main" id="{A614446B-F3FA-854C-B03E-D37784229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7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30" name="Line 434">
                <a:extLst>
                  <a:ext uri="{FF2B5EF4-FFF2-40B4-BE49-F238E27FC236}">
                    <a16:creationId xmlns:a16="http://schemas.microsoft.com/office/drawing/2014/main" id="{AEDBB6AC-B69D-6D4E-AA3F-3AF004F22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3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31" name="Freeform 435">
                <a:extLst>
                  <a:ext uri="{FF2B5EF4-FFF2-40B4-BE49-F238E27FC236}">
                    <a16:creationId xmlns:a16="http://schemas.microsoft.com/office/drawing/2014/main" id="{9C3CBD70-19B7-2A4F-8BCD-7570BEC93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55" name="Oval 436">
                <a:extLst>
                  <a:ext uri="{FF2B5EF4-FFF2-40B4-BE49-F238E27FC236}">
                    <a16:creationId xmlns:a16="http://schemas.microsoft.com/office/drawing/2014/main" id="{1D0442FB-7135-D74E-9DC3-1740280FE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3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33" name="Line 437">
                <a:extLst>
                  <a:ext uri="{FF2B5EF4-FFF2-40B4-BE49-F238E27FC236}">
                    <a16:creationId xmlns:a16="http://schemas.microsoft.com/office/drawing/2014/main" id="{3E0C3FD0-8586-3B47-97D7-0975606B7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9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34" name="Freeform 438">
                <a:extLst>
                  <a:ext uri="{FF2B5EF4-FFF2-40B4-BE49-F238E27FC236}">
                    <a16:creationId xmlns:a16="http://schemas.microsoft.com/office/drawing/2014/main" id="{5DBEF1F4-BB4D-C840-83C6-1808836B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58" name="Oval 439">
                <a:extLst>
                  <a:ext uri="{FF2B5EF4-FFF2-40B4-BE49-F238E27FC236}">
                    <a16:creationId xmlns:a16="http://schemas.microsoft.com/office/drawing/2014/main" id="{B19C2613-0C3C-C041-A8C8-471934193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36" name="Line 440">
                <a:extLst>
                  <a:ext uri="{FF2B5EF4-FFF2-40B4-BE49-F238E27FC236}">
                    <a16:creationId xmlns:a16="http://schemas.microsoft.com/office/drawing/2014/main" id="{13A30AB9-80C6-E343-8BC4-01739D028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5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37" name="Freeform 441">
                <a:extLst>
                  <a:ext uri="{FF2B5EF4-FFF2-40B4-BE49-F238E27FC236}">
                    <a16:creationId xmlns:a16="http://schemas.microsoft.com/office/drawing/2014/main" id="{BAF22500-062E-6846-93F4-331848181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38" name="Oval 442">
                <a:extLst>
                  <a:ext uri="{FF2B5EF4-FFF2-40B4-BE49-F238E27FC236}">
                    <a16:creationId xmlns:a16="http://schemas.microsoft.com/office/drawing/2014/main" id="{9354C51C-343A-4F45-A26D-616B035C3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439" name="Line 443">
                <a:extLst>
                  <a:ext uri="{FF2B5EF4-FFF2-40B4-BE49-F238E27FC236}">
                    <a16:creationId xmlns:a16="http://schemas.microsoft.com/office/drawing/2014/main" id="{D14CB4F4-6F19-474A-B3EC-C7724A3C0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1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40" name="Freeform 444">
                <a:extLst>
                  <a:ext uri="{FF2B5EF4-FFF2-40B4-BE49-F238E27FC236}">
                    <a16:creationId xmlns:a16="http://schemas.microsoft.com/office/drawing/2014/main" id="{B67ACDA4-0AE9-0D4B-854D-3E8CD58C1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41" name="Oval 445">
                <a:extLst>
                  <a:ext uri="{FF2B5EF4-FFF2-40B4-BE49-F238E27FC236}">
                    <a16:creationId xmlns:a16="http://schemas.microsoft.com/office/drawing/2014/main" id="{D83C4EC3-D1E8-2946-A055-F8A97B982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FF"/>
                  </a:gs>
                  <a:gs pos="100000">
                    <a:srgbClr val="3B00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442" name="Line 446">
                <a:extLst>
                  <a:ext uri="{FF2B5EF4-FFF2-40B4-BE49-F238E27FC236}">
                    <a16:creationId xmlns:a16="http://schemas.microsoft.com/office/drawing/2014/main" id="{6B61AC19-6336-2844-BD91-D91C38960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43" name="Freeform 447">
                <a:extLst>
                  <a:ext uri="{FF2B5EF4-FFF2-40B4-BE49-F238E27FC236}">
                    <a16:creationId xmlns:a16="http://schemas.microsoft.com/office/drawing/2014/main" id="{96B01944-EF96-C54E-AF79-0F717C15A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7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67" name="Oval 448">
                <a:extLst>
                  <a:ext uri="{FF2B5EF4-FFF2-40B4-BE49-F238E27FC236}">
                    <a16:creationId xmlns:a16="http://schemas.microsoft.com/office/drawing/2014/main" id="{12C54B6D-DCAC-7D45-9B74-A15C16FD8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7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45" name="Line 449">
                <a:extLst>
                  <a:ext uri="{FF2B5EF4-FFF2-40B4-BE49-F238E27FC236}">
                    <a16:creationId xmlns:a16="http://schemas.microsoft.com/office/drawing/2014/main" id="{8170986F-63EB-1F4E-BC8F-E47D53C5D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3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46" name="Freeform 450">
                <a:extLst>
                  <a:ext uri="{FF2B5EF4-FFF2-40B4-BE49-F238E27FC236}">
                    <a16:creationId xmlns:a16="http://schemas.microsoft.com/office/drawing/2014/main" id="{7B139ECE-D6E5-4B41-AF79-39C172EB4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47" name="Oval 451">
                <a:extLst>
                  <a:ext uri="{FF2B5EF4-FFF2-40B4-BE49-F238E27FC236}">
                    <a16:creationId xmlns:a16="http://schemas.microsoft.com/office/drawing/2014/main" id="{38ED2BA9-9D63-7540-B5A9-F8948CADE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8000FF"/>
                  </a:gs>
                  <a:gs pos="100000">
                    <a:srgbClr val="3B00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448" name="Line 452">
                <a:extLst>
                  <a:ext uri="{FF2B5EF4-FFF2-40B4-BE49-F238E27FC236}">
                    <a16:creationId xmlns:a16="http://schemas.microsoft.com/office/drawing/2014/main" id="{48761271-88EB-6C4A-8A7C-7CFA38AF1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9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49" name="Freeform 453">
                <a:extLst>
                  <a:ext uri="{FF2B5EF4-FFF2-40B4-BE49-F238E27FC236}">
                    <a16:creationId xmlns:a16="http://schemas.microsoft.com/office/drawing/2014/main" id="{7AC12B25-AC20-3844-827B-4B7960830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50" name="Oval 454">
                <a:extLst>
                  <a:ext uri="{FF2B5EF4-FFF2-40B4-BE49-F238E27FC236}">
                    <a16:creationId xmlns:a16="http://schemas.microsoft.com/office/drawing/2014/main" id="{31B2E9DE-4C61-8849-8CE0-DB2EB9AAF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451" name="Line 455">
                <a:extLst>
                  <a:ext uri="{FF2B5EF4-FFF2-40B4-BE49-F238E27FC236}">
                    <a16:creationId xmlns:a16="http://schemas.microsoft.com/office/drawing/2014/main" id="{7AFA6BFC-11A0-F948-BB6A-5C9D55354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52" name="Freeform 456">
                <a:extLst>
                  <a:ext uri="{FF2B5EF4-FFF2-40B4-BE49-F238E27FC236}">
                    <a16:creationId xmlns:a16="http://schemas.microsoft.com/office/drawing/2014/main" id="{E5B0C87C-0053-1548-A88A-A58A6E4C0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76" name="Oval 457">
                <a:extLst>
                  <a:ext uri="{FF2B5EF4-FFF2-40B4-BE49-F238E27FC236}">
                    <a16:creationId xmlns:a16="http://schemas.microsoft.com/office/drawing/2014/main" id="{59F881C2-6379-704E-BF5E-CFFC36F58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54" name="Line 458">
                <a:extLst>
                  <a:ext uri="{FF2B5EF4-FFF2-40B4-BE49-F238E27FC236}">
                    <a16:creationId xmlns:a16="http://schemas.microsoft.com/office/drawing/2014/main" id="{E7D09884-533F-544E-8343-617226A09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1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55" name="Freeform 459">
                <a:extLst>
                  <a:ext uri="{FF2B5EF4-FFF2-40B4-BE49-F238E27FC236}">
                    <a16:creationId xmlns:a16="http://schemas.microsoft.com/office/drawing/2014/main" id="{7E12CCA9-B537-5740-B35C-EE41B15D1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79" name="Oval 460">
                <a:extLst>
                  <a:ext uri="{FF2B5EF4-FFF2-40B4-BE49-F238E27FC236}">
                    <a16:creationId xmlns:a16="http://schemas.microsoft.com/office/drawing/2014/main" id="{FCE24A58-A0A3-A84D-BE96-436C3CB53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1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57" name="Line 461">
                <a:extLst>
                  <a:ext uri="{FF2B5EF4-FFF2-40B4-BE49-F238E27FC236}">
                    <a16:creationId xmlns:a16="http://schemas.microsoft.com/office/drawing/2014/main" id="{6E49AFA9-369C-4446-8902-60D2E8068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7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81" name="Oval 462">
                <a:extLst>
                  <a:ext uri="{FF2B5EF4-FFF2-40B4-BE49-F238E27FC236}">
                    <a16:creationId xmlns:a16="http://schemas.microsoft.com/office/drawing/2014/main" id="{358B9518-DE23-804F-A816-44E3FC9B4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59" name="Line 463">
                <a:extLst>
                  <a:ext uri="{FF2B5EF4-FFF2-40B4-BE49-F238E27FC236}">
                    <a16:creationId xmlns:a16="http://schemas.microsoft.com/office/drawing/2014/main" id="{568599ED-21F5-7A46-88EA-8CFCCED20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3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60" name="Freeform 464">
                <a:extLst>
                  <a:ext uri="{FF2B5EF4-FFF2-40B4-BE49-F238E27FC236}">
                    <a16:creationId xmlns:a16="http://schemas.microsoft.com/office/drawing/2014/main" id="{0699DB6C-D290-A64C-A177-FA9137418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84" name="Oval 465">
                <a:extLst>
                  <a:ext uri="{FF2B5EF4-FFF2-40B4-BE49-F238E27FC236}">
                    <a16:creationId xmlns:a16="http://schemas.microsoft.com/office/drawing/2014/main" id="{EF950397-D981-3C41-A33C-1D25746C0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62" name="Line 466">
                <a:extLst>
                  <a:ext uri="{FF2B5EF4-FFF2-40B4-BE49-F238E27FC236}">
                    <a16:creationId xmlns:a16="http://schemas.microsoft.com/office/drawing/2014/main" id="{1F6F0C09-CB57-A24F-ABA7-EEDA1B80E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9" y="2581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63" name="Freeform 467">
                <a:extLst>
                  <a:ext uri="{FF2B5EF4-FFF2-40B4-BE49-F238E27FC236}">
                    <a16:creationId xmlns:a16="http://schemas.microsoft.com/office/drawing/2014/main" id="{EB817CF8-AFFA-8244-A91F-9EBDCCE74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64" name="Oval 468">
                <a:extLst>
                  <a:ext uri="{FF2B5EF4-FFF2-40B4-BE49-F238E27FC236}">
                    <a16:creationId xmlns:a16="http://schemas.microsoft.com/office/drawing/2014/main" id="{5C514331-7050-BB40-8939-06A452A4B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465" name="Line 469">
                <a:extLst>
                  <a:ext uri="{FF2B5EF4-FFF2-40B4-BE49-F238E27FC236}">
                    <a16:creationId xmlns:a16="http://schemas.microsoft.com/office/drawing/2014/main" id="{8AC528A3-F9A1-DC46-B7D0-EB0F7B2B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5" y="2581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66" name="Freeform 470">
                <a:extLst>
                  <a:ext uri="{FF2B5EF4-FFF2-40B4-BE49-F238E27FC236}">
                    <a16:creationId xmlns:a16="http://schemas.microsoft.com/office/drawing/2014/main" id="{50DD32A6-1881-814E-97D4-8ABA6BE1D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5" y="25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90" name="Oval 471">
                <a:extLst>
                  <a:ext uri="{FF2B5EF4-FFF2-40B4-BE49-F238E27FC236}">
                    <a16:creationId xmlns:a16="http://schemas.microsoft.com/office/drawing/2014/main" id="{FF5F890D-1B17-074A-B2AF-2FD9B92BA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245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68" name="Line 472">
                <a:extLst>
                  <a:ext uri="{FF2B5EF4-FFF2-40B4-BE49-F238E27FC236}">
                    <a16:creationId xmlns:a16="http://schemas.microsoft.com/office/drawing/2014/main" id="{CA07C61B-C9E1-8E48-9A1A-04A34657E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29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69" name="Freeform 473">
                <a:extLst>
                  <a:ext uri="{FF2B5EF4-FFF2-40B4-BE49-F238E27FC236}">
                    <a16:creationId xmlns:a16="http://schemas.microsoft.com/office/drawing/2014/main" id="{3C3B5134-E36B-C74A-939C-FC4AF55D748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565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93" name="Oval 474">
                <a:extLst>
                  <a:ext uri="{FF2B5EF4-FFF2-40B4-BE49-F238E27FC236}">
                    <a16:creationId xmlns:a16="http://schemas.microsoft.com/office/drawing/2014/main" id="{71C0E48A-D1A7-DC48-BD35-07AD981A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475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71" name="Line 475">
                <a:extLst>
                  <a:ext uri="{FF2B5EF4-FFF2-40B4-BE49-F238E27FC236}">
                    <a16:creationId xmlns:a16="http://schemas.microsoft.com/office/drawing/2014/main" id="{4E3630BA-9A0A-8548-9C54-BDCB22936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33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72" name="Freeform 476">
                <a:extLst>
                  <a:ext uri="{FF2B5EF4-FFF2-40B4-BE49-F238E27FC236}">
                    <a16:creationId xmlns:a16="http://schemas.microsoft.com/office/drawing/2014/main" id="{87C2EA95-DD0F-EF4A-BF8B-F90AEEAA836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69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96" name="Oval 477">
                <a:extLst>
                  <a:ext uri="{FF2B5EF4-FFF2-40B4-BE49-F238E27FC236}">
                    <a16:creationId xmlns:a16="http://schemas.microsoft.com/office/drawing/2014/main" id="{0A2197C5-32C8-9446-894A-319AE08DF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379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74" name="Line 478">
                <a:extLst>
                  <a:ext uri="{FF2B5EF4-FFF2-40B4-BE49-F238E27FC236}">
                    <a16:creationId xmlns:a16="http://schemas.microsoft.com/office/drawing/2014/main" id="{2B30A2CF-0CDA-784F-8B81-082C770B2C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75" name="Freeform 479">
                <a:extLst>
                  <a:ext uri="{FF2B5EF4-FFF2-40B4-BE49-F238E27FC236}">
                    <a16:creationId xmlns:a16="http://schemas.microsoft.com/office/drawing/2014/main" id="{07358CEC-878D-A949-97AF-52CAF266E78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373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99" name="Oval 480">
                <a:extLst>
                  <a:ext uri="{FF2B5EF4-FFF2-40B4-BE49-F238E27FC236}">
                    <a16:creationId xmlns:a16="http://schemas.microsoft.com/office/drawing/2014/main" id="{00AA769D-7E12-CE41-8F8B-4EB656B6E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283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77" name="Line 481">
                <a:extLst>
                  <a:ext uri="{FF2B5EF4-FFF2-40B4-BE49-F238E27FC236}">
                    <a16:creationId xmlns:a16="http://schemas.microsoft.com/office/drawing/2014/main" id="{33488AC3-961B-9046-BFA7-E92DED388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41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78" name="Freeform 482">
                <a:extLst>
                  <a:ext uri="{FF2B5EF4-FFF2-40B4-BE49-F238E27FC236}">
                    <a16:creationId xmlns:a16="http://schemas.microsoft.com/office/drawing/2014/main" id="{847F4D5B-40BE-8F44-961A-6BD97245ACB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277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02" name="Oval 483">
                <a:extLst>
                  <a:ext uri="{FF2B5EF4-FFF2-40B4-BE49-F238E27FC236}">
                    <a16:creationId xmlns:a16="http://schemas.microsoft.com/office/drawing/2014/main" id="{8863EAA1-D15C-6E4A-9567-2C5D454B8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187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80" name="Line 484">
                <a:extLst>
                  <a:ext uri="{FF2B5EF4-FFF2-40B4-BE49-F238E27FC236}">
                    <a16:creationId xmlns:a16="http://schemas.microsoft.com/office/drawing/2014/main" id="{C1E547E7-A3E9-AF4E-A786-B72793EED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45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81" name="Freeform 485">
                <a:extLst>
                  <a:ext uri="{FF2B5EF4-FFF2-40B4-BE49-F238E27FC236}">
                    <a16:creationId xmlns:a16="http://schemas.microsoft.com/office/drawing/2014/main" id="{6F0EF3DD-373B-E545-A463-FB1682F854A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181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05" name="Oval 486">
                <a:extLst>
                  <a:ext uri="{FF2B5EF4-FFF2-40B4-BE49-F238E27FC236}">
                    <a16:creationId xmlns:a16="http://schemas.microsoft.com/office/drawing/2014/main" id="{D46DCBF0-35F7-FA40-A8FE-CA4F81BA8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091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83" name="Line 487">
                <a:extLst>
                  <a:ext uri="{FF2B5EF4-FFF2-40B4-BE49-F238E27FC236}">
                    <a16:creationId xmlns:a16="http://schemas.microsoft.com/office/drawing/2014/main" id="{17FB19E5-6795-D749-A249-615947E7C4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49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84" name="Freeform 488">
                <a:extLst>
                  <a:ext uri="{FF2B5EF4-FFF2-40B4-BE49-F238E27FC236}">
                    <a16:creationId xmlns:a16="http://schemas.microsoft.com/office/drawing/2014/main" id="{869DFC02-9220-5040-B361-D1D77545820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085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08" name="Oval 489">
                <a:extLst>
                  <a:ext uri="{FF2B5EF4-FFF2-40B4-BE49-F238E27FC236}">
                    <a16:creationId xmlns:a16="http://schemas.microsoft.com/office/drawing/2014/main" id="{2872DA1A-99FB-2E42-A0C3-AF94DD818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995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86" name="Line 490">
                <a:extLst>
                  <a:ext uri="{FF2B5EF4-FFF2-40B4-BE49-F238E27FC236}">
                    <a16:creationId xmlns:a16="http://schemas.microsoft.com/office/drawing/2014/main" id="{52258170-2555-FD44-B414-A5BA83274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53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87" name="Freeform 491">
                <a:extLst>
                  <a:ext uri="{FF2B5EF4-FFF2-40B4-BE49-F238E27FC236}">
                    <a16:creationId xmlns:a16="http://schemas.microsoft.com/office/drawing/2014/main" id="{08C1C6A8-47E6-B44B-8F2A-31F4A0F0BEF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989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11" name="Oval 492">
                <a:extLst>
                  <a:ext uri="{FF2B5EF4-FFF2-40B4-BE49-F238E27FC236}">
                    <a16:creationId xmlns:a16="http://schemas.microsoft.com/office/drawing/2014/main" id="{7954C9B0-439B-D545-B585-D970D0756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99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89" name="Line 493">
                <a:extLst>
                  <a:ext uri="{FF2B5EF4-FFF2-40B4-BE49-F238E27FC236}">
                    <a16:creationId xmlns:a16="http://schemas.microsoft.com/office/drawing/2014/main" id="{81D4F9FE-45B3-214C-8DB1-FD74B1078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57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90" name="Freeform 494">
                <a:extLst>
                  <a:ext uri="{FF2B5EF4-FFF2-40B4-BE49-F238E27FC236}">
                    <a16:creationId xmlns:a16="http://schemas.microsoft.com/office/drawing/2014/main" id="{207F3EA2-9117-374C-98DA-25FB284D21D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893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14" name="Oval 495">
                <a:extLst>
                  <a:ext uri="{FF2B5EF4-FFF2-40B4-BE49-F238E27FC236}">
                    <a16:creationId xmlns:a16="http://schemas.microsoft.com/office/drawing/2014/main" id="{CFD9D30C-4E88-5745-92E0-0BC3CB633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03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92" name="Line 496">
                <a:extLst>
                  <a:ext uri="{FF2B5EF4-FFF2-40B4-BE49-F238E27FC236}">
                    <a16:creationId xmlns:a16="http://schemas.microsoft.com/office/drawing/2014/main" id="{AE73E267-C5A0-BD4C-A5C2-21AF10C2C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1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93" name="Freeform 497">
                <a:extLst>
                  <a:ext uri="{FF2B5EF4-FFF2-40B4-BE49-F238E27FC236}">
                    <a16:creationId xmlns:a16="http://schemas.microsoft.com/office/drawing/2014/main" id="{764EAFD2-2512-834C-9E83-1384853AC51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797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17" name="Oval 498">
                <a:extLst>
                  <a:ext uri="{FF2B5EF4-FFF2-40B4-BE49-F238E27FC236}">
                    <a16:creationId xmlns:a16="http://schemas.microsoft.com/office/drawing/2014/main" id="{D4B78514-BB89-6B4E-892C-50C044CB9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707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95" name="Line 499">
                <a:extLst>
                  <a:ext uri="{FF2B5EF4-FFF2-40B4-BE49-F238E27FC236}">
                    <a16:creationId xmlns:a16="http://schemas.microsoft.com/office/drawing/2014/main" id="{9D9C4BE9-8658-CF43-BAFA-CBAE0AC3B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65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96" name="Freeform 500">
                <a:extLst>
                  <a:ext uri="{FF2B5EF4-FFF2-40B4-BE49-F238E27FC236}">
                    <a16:creationId xmlns:a16="http://schemas.microsoft.com/office/drawing/2014/main" id="{E72030C2-3952-4F4B-9DFD-4ACC4067876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701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20" name="Oval 501">
                <a:extLst>
                  <a:ext uri="{FF2B5EF4-FFF2-40B4-BE49-F238E27FC236}">
                    <a16:creationId xmlns:a16="http://schemas.microsoft.com/office/drawing/2014/main" id="{51862730-A90A-F440-970C-5F23CACF9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613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498" name="Line 502">
                <a:extLst>
                  <a:ext uri="{FF2B5EF4-FFF2-40B4-BE49-F238E27FC236}">
                    <a16:creationId xmlns:a16="http://schemas.microsoft.com/office/drawing/2014/main" id="{73B9576A-FF72-8C40-998C-45E3B1E43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69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499" name="Freeform 503">
                <a:extLst>
                  <a:ext uri="{FF2B5EF4-FFF2-40B4-BE49-F238E27FC236}">
                    <a16:creationId xmlns:a16="http://schemas.microsoft.com/office/drawing/2014/main" id="{FB714731-C99D-0545-819A-39EDED82438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605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23" name="Oval 504">
                <a:extLst>
                  <a:ext uri="{FF2B5EF4-FFF2-40B4-BE49-F238E27FC236}">
                    <a16:creationId xmlns:a16="http://schemas.microsoft.com/office/drawing/2014/main" id="{048E3E5A-B14F-4544-95F6-F65243547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515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01" name="Line 505">
                <a:extLst>
                  <a:ext uri="{FF2B5EF4-FFF2-40B4-BE49-F238E27FC236}">
                    <a16:creationId xmlns:a16="http://schemas.microsoft.com/office/drawing/2014/main" id="{6640DC0D-2888-1E4E-AC1D-CD0B315DCC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68" y="2695"/>
                <a:ext cx="5" cy="16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25" name="Oval 506">
                <a:extLst>
                  <a:ext uri="{FF2B5EF4-FFF2-40B4-BE49-F238E27FC236}">
                    <a16:creationId xmlns:a16="http://schemas.microsoft.com/office/drawing/2014/main" id="{51A41245-B7A5-8042-BDFF-C340C68D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19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03" name="Line 507">
                <a:extLst>
                  <a:ext uri="{FF2B5EF4-FFF2-40B4-BE49-F238E27FC236}">
                    <a16:creationId xmlns:a16="http://schemas.microsoft.com/office/drawing/2014/main" id="{45D9F901-5D01-064E-A211-CDD714A6F6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04" name="Freeform 508">
                <a:extLst>
                  <a:ext uri="{FF2B5EF4-FFF2-40B4-BE49-F238E27FC236}">
                    <a16:creationId xmlns:a16="http://schemas.microsoft.com/office/drawing/2014/main" id="{202A733D-AA98-234B-8830-1720E8313F6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413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28" name="Oval 509">
                <a:extLst>
                  <a:ext uri="{FF2B5EF4-FFF2-40B4-BE49-F238E27FC236}">
                    <a16:creationId xmlns:a16="http://schemas.microsoft.com/office/drawing/2014/main" id="{3642F8F4-C939-1E44-ADA5-235BD7077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323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06" name="Line 510">
                <a:extLst>
                  <a:ext uri="{FF2B5EF4-FFF2-40B4-BE49-F238E27FC236}">
                    <a16:creationId xmlns:a16="http://schemas.microsoft.com/office/drawing/2014/main" id="{5115A8AA-359A-E94F-B104-A4E3FFF01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81" y="2665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07" name="Freeform 511">
                <a:extLst>
                  <a:ext uri="{FF2B5EF4-FFF2-40B4-BE49-F238E27FC236}">
                    <a16:creationId xmlns:a16="http://schemas.microsoft.com/office/drawing/2014/main" id="{FADA0ADC-7871-6F41-BF55-C3D7049303E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317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31" name="Oval 512">
                <a:extLst>
                  <a:ext uri="{FF2B5EF4-FFF2-40B4-BE49-F238E27FC236}">
                    <a16:creationId xmlns:a16="http://schemas.microsoft.com/office/drawing/2014/main" id="{6E43711C-5A3F-B841-936B-52CCC340D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227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09" name="Line 513">
                <a:extLst>
                  <a:ext uri="{FF2B5EF4-FFF2-40B4-BE49-F238E27FC236}">
                    <a16:creationId xmlns:a16="http://schemas.microsoft.com/office/drawing/2014/main" id="{32A79619-CA93-634F-A89F-54689181B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85" y="2647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10" name="Freeform 514">
                <a:extLst>
                  <a:ext uri="{FF2B5EF4-FFF2-40B4-BE49-F238E27FC236}">
                    <a16:creationId xmlns:a16="http://schemas.microsoft.com/office/drawing/2014/main" id="{C3F40726-CFA3-4847-BD57-D61D2DF1A8E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21" y="2673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34" name="Oval 515">
                <a:extLst>
                  <a:ext uri="{FF2B5EF4-FFF2-40B4-BE49-F238E27FC236}">
                    <a16:creationId xmlns:a16="http://schemas.microsoft.com/office/drawing/2014/main" id="{0C1E05CE-AFE4-B946-AAE8-A75A95DF1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31" y="2839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12" name="Freeform 516">
                <a:extLst>
                  <a:ext uri="{FF2B5EF4-FFF2-40B4-BE49-F238E27FC236}">
                    <a16:creationId xmlns:a16="http://schemas.microsoft.com/office/drawing/2014/main" id="{FEC0C1E7-F2A4-254A-B02B-F1AAD1CCF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13" name="Line 517">
                <a:extLst>
                  <a:ext uri="{FF2B5EF4-FFF2-40B4-BE49-F238E27FC236}">
                    <a16:creationId xmlns:a16="http://schemas.microsoft.com/office/drawing/2014/main" id="{954B76EC-616C-F741-B899-98BE6861F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5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14" name="Freeform 518">
                <a:extLst>
                  <a:ext uri="{FF2B5EF4-FFF2-40B4-BE49-F238E27FC236}">
                    <a16:creationId xmlns:a16="http://schemas.microsoft.com/office/drawing/2014/main" id="{20B9EA0C-94EA-7C40-AC9E-4A83BECDF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5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38" name="Oval 519">
                <a:extLst>
                  <a:ext uri="{FF2B5EF4-FFF2-40B4-BE49-F238E27FC236}">
                    <a16:creationId xmlns:a16="http://schemas.microsoft.com/office/drawing/2014/main" id="{3A80702C-6C1C-8F4B-A53C-0543C91D5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16" name="Line 520">
                <a:extLst>
                  <a:ext uri="{FF2B5EF4-FFF2-40B4-BE49-F238E27FC236}">
                    <a16:creationId xmlns:a16="http://schemas.microsoft.com/office/drawing/2014/main" id="{3D1B902F-26D2-944B-8769-0B5360B4A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1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17" name="Freeform 521">
                <a:extLst>
                  <a:ext uri="{FF2B5EF4-FFF2-40B4-BE49-F238E27FC236}">
                    <a16:creationId xmlns:a16="http://schemas.microsoft.com/office/drawing/2014/main" id="{00EDCC96-BF3F-2049-8010-CC1D2DC47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41" name="Oval 522">
                <a:extLst>
                  <a:ext uri="{FF2B5EF4-FFF2-40B4-BE49-F238E27FC236}">
                    <a16:creationId xmlns:a16="http://schemas.microsoft.com/office/drawing/2014/main" id="{B43A4E8A-6832-9240-885C-17CA93FE5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19" name="Line 523">
                <a:extLst>
                  <a:ext uri="{FF2B5EF4-FFF2-40B4-BE49-F238E27FC236}">
                    <a16:creationId xmlns:a16="http://schemas.microsoft.com/office/drawing/2014/main" id="{A886350B-0551-134F-8171-412A3A6F8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20" name="Freeform 524">
                <a:extLst>
                  <a:ext uri="{FF2B5EF4-FFF2-40B4-BE49-F238E27FC236}">
                    <a16:creationId xmlns:a16="http://schemas.microsoft.com/office/drawing/2014/main" id="{A2F276FE-05E1-EF4A-A620-926F39D44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7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44" name="Oval 525">
                <a:extLst>
                  <a:ext uri="{FF2B5EF4-FFF2-40B4-BE49-F238E27FC236}">
                    <a16:creationId xmlns:a16="http://schemas.microsoft.com/office/drawing/2014/main" id="{9E79F8AC-35FB-5547-8D3F-DCF5654CB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22" name="Line 526">
                <a:extLst>
                  <a:ext uri="{FF2B5EF4-FFF2-40B4-BE49-F238E27FC236}">
                    <a16:creationId xmlns:a16="http://schemas.microsoft.com/office/drawing/2014/main" id="{A3CB4A0E-A4BB-2447-85EA-83281CC0D5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3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23" name="Freeform 527">
                <a:extLst>
                  <a:ext uri="{FF2B5EF4-FFF2-40B4-BE49-F238E27FC236}">
                    <a16:creationId xmlns:a16="http://schemas.microsoft.com/office/drawing/2014/main" id="{209E37B3-A517-AC49-9462-4C6CFA827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24" name="Oval 528">
                <a:extLst>
                  <a:ext uri="{FF2B5EF4-FFF2-40B4-BE49-F238E27FC236}">
                    <a16:creationId xmlns:a16="http://schemas.microsoft.com/office/drawing/2014/main" id="{80DB4C48-81F2-1A41-BBB2-B4E13DBEB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525" name="Line 529">
                <a:extLst>
                  <a:ext uri="{FF2B5EF4-FFF2-40B4-BE49-F238E27FC236}">
                    <a16:creationId xmlns:a16="http://schemas.microsoft.com/office/drawing/2014/main" id="{179EAF8C-AE25-424D-81F4-E1A776904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9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26" name="Freeform 530">
                <a:extLst>
                  <a:ext uri="{FF2B5EF4-FFF2-40B4-BE49-F238E27FC236}">
                    <a16:creationId xmlns:a16="http://schemas.microsoft.com/office/drawing/2014/main" id="{2ABE0BAC-2ABE-F64C-98AC-32355055D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0" name="Oval 531">
                <a:extLst>
                  <a:ext uri="{FF2B5EF4-FFF2-40B4-BE49-F238E27FC236}">
                    <a16:creationId xmlns:a16="http://schemas.microsoft.com/office/drawing/2014/main" id="{CD8EF2C1-9158-7745-8E13-6163D0B7F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9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28" name="Line 532">
                <a:extLst>
                  <a:ext uri="{FF2B5EF4-FFF2-40B4-BE49-F238E27FC236}">
                    <a16:creationId xmlns:a16="http://schemas.microsoft.com/office/drawing/2014/main" id="{24B16AE7-4DF5-E54B-99E0-B8A0039B1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5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29" name="Freeform 533">
                <a:extLst>
                  <a:ext uri="{FF2B5EF4-FFF2-40B4-BE49-F238E27FC236}">
                    <a16:creationId xmlns:a16="http://schemas.microsoft.com/office/drawing/2014/main" id="{32222C61-2A50-4246-B8E3-3D8EE18B4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3" name="Oval 534">
                <a:extLst>
                  <a:ext uri="{FF2B5EF4-FFF2-40B4-BE49-F238E27FC236}">
                    <a16:creationId xmlns:a16="http://schemas.microsoft.com/office/drawing/2014/main" id="{C0EA561C-203D-8C4B-AD0C-ABF05D601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5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31" name="Line 535">
                <a:extLst>
                  <a:ext uri="{FF2B5EF4-FFF2-40B4-BE49-F238E27FC236}">
                    <a16:creationId xmlns:a16="http://schemas.microsoft.com/office/drawing/2014/main" id="{4F4AB973-983C-1F47-9D14-4BAAEA132C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1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32" name="Freeform 536">
                <a:extLst>
                  <a:ext uri="{FF2B5EF4-FFF2-40B4-BE49-F238E27FC236}">
                    <a16:creationId xmlns:a16="http://schemas.microsoft.com/office/drawing/2014/main" id="{90F32CC7-BDFA-B447-A7CB-91F1A2F1A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6" name="Oval 537">
                <a:extLst>
                  <a:ext uri="{FF2B5EF4-FFF2-40B4-BE49-F238E27FC236}">
                    <a16:creationId xmlns:a16="http://schemas.microsoft.com/office/drawing/2014/main" id="{15A22041-039F-174F-A7C9-9721D3531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34" name="Line 538">
                <a:extLst>
                  <a:ext uri="{FF2B5EF4-FFF2-40B4-BE49-F238E27FC236}">
                    <a16:creationId xmlns:a16="http://schemas.microsoft.com/office/drawing/2014/main" id="{C63BF26F-6523-F94F-AD49-C0866AA85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7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35" name="Freeform 539">
                <a:extLst>
                  <a:ext uri="{FF2B5EF4-FFF2-40B4-BE49-F238E27FC236}">
                    <a16:creationId xmlns:a16="http://schemas.microsoft.com/office/drawing/2014/main" id="{C4180FDD-5F57-034F-B701-43B9A786C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9" name="Oval 540">
                <a:extLst>
                  <a:ext uri="{FF2B5EF4-FFF2-40B4-BE49-F238E27FC236}">
                    <a16:creationId xmlns:a16="http://schemas.microsoft.com/office/drawing/2014/main" id="{1C1E7899-7280-B94B-B50F-A3492FA6C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37" name="Line 541">
                <a:extLst>
                  <a:ext uri="{FF2B5EF4-FFF2-40B4-BE49-F238E27FC236}">
                    <a16:creationId xmlns:a16="http://schemas.microsoft.com/office/drawing/2014/main" id="{F57E4866-B181-9441-8A9E-8DFFA2D99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3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38" name="Freeform 542">
                <a:extLst>
                  <a:ext uri="{FF2B5EF4-FFF2-40B4-BE49-F238E27FC236}">
                    <a16:creationId xmlns:a16="http://schemas.microsoft.com/office/drawing/2014/main" id="{306C6D28-5EA2-974F-B172-97D700B00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2" name="Oval 543">
                <a:extLst>
                  <a:ext uri="{FF2B5EF4-FFF2-40B4-BE49-F238E27FC236}">
                    <a16:creationId xmlns:a16="http://schemas.microsoft.com/office/drawing/2014/main" id="{2FA55662-CBCA-5D4A-9DFD-F7FC85FDD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40" name="Line 544">
                <a:extLst>
                  <a:ext uri="{FF2B5EF4-FFF2-40B4-BE49-F238E27FC236}">
                    <a16:creationId xmlns:a16="http://schemas.microsoft.com/office/drawing/2014/main" id="{62DC2FBA-7F8D-B749-9D4F-371B3FC5F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9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41" name="Freeform 545">
                <a:extLst>
                  <a:ext uri="{FF2B5EF4-FFF2-40B4-BE49-F238E27FC236}">
                    <a16:creationId xmlns:a16="http://schemas.microsoft.com/office/drawing/2014/main" id="{40B7CF42-84ED-904A-B45B-796464CAA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5" name="Oval 546">
                <a:extLst>
                  <a:ext uri="{FF2B5EF4-FFF2-40B4-BE49-F238E27FC236}">
                    <a16:creationId xmlns:a16="http://schemas.microsoft.com/office/drawing/2014/main" id="{3F2B0305-2672-9A42-B903-4EA7D0272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43" name="Line 547">
                <a:extLst>
                  <a:ext uri="{FF2B5EF4-FFF2-40B4-BE49-F238E27FC236}">
                    <a16:creationId xmlns:a16="http://schemas.microsoft.com/office/drawing/2014/main" id="{9CEC70B2-52EC-5A41-9926-F3BE12AE8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5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44" name="Freeform 548">
                <a:extLst>
                  <a:ext uri="{FF2B5EF4-FFF2-40B4-BE49-F238E27FC236}">
                    <a16:creationId xmlns:a16="http://schemas.microsoft.com/office/drawing/2014/main" id="{C2AC84A2-B987-8D4C-898F-B9606986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8" name="Oval 549">
                <a:extLst>
                  <a:ext uri="{FF2B5EF4-FFF2-40B4-BE49-F238E27FC236}">
                    <a16:creationId xmlns:a16="http://schemas.microsoft.com/office/drawing/2014/main" id="{CA301EAE-DAD2-8C49-8BD4-F345588F5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46" name="Line 550">
                <a:extLst>
                  <a:ext uri="{FF2B5EF4-FFF2-40B4-BE49-F238E27FC236}">
                    <a16:creationId xmlns:a16="http://schemas.microsoft.com/office/drawing/2014/main" id="{58A5B822-63BE-B147-9A5E-C698D2BF2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0" name="Oval 551">
                <a:extLst>
                  <a:ext uri="{FF2B5EF4-FFF2-40B4-BE49-F238E27FC236}">
                    <a16:creationId xmlns:a16="http://schemas.microsoft.com/office/drawing/2014/main" id="{52D44BD9-CABF-AD4A-BEE4-6D0DDCF57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1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48" name="Line 552">
                <a:extLst>
                  <a:ext uri="{FF2B5EF4-FFF2-40B4-BE49-F238E27FC236}">
                    <a16:creationId xmlns:a16="http://schemas.microsoft.com/office/drawing/2014/main" id="{130A9FC6-D131-834C-83FA-F491E9881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7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49" name="Freeform 553">
                <a:extLst>
                  <a:ext uri="{FF2B5EF4-FFF2-40B4-BE49-F238E27FC236}">
                    <a16:creationId xmlns:a16="http://schemas.microsoft.com/office/drawing/2014/main" id="{D39B7642-2C42-8944-8628-80F8A1951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3" name="Oval 554">
                <a:extLst>
                  <a:ext uri="{FF2B5EF4-FFF2-40B4-BE49-F238E27FC236}">
                    <a16:creationId xmlns:a16="http://schemas.microsoft.com/office/drawing/2014/main" id="{FC378291-4003-8944-975F-C77F75953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51" name="Line 555">
                <a:extLst>
                  <a:ext uri="{FF2B5EF4-FFF2-40B4-BE49-F238E27FC236}">
                    <a16:creationId xmlns:a16="http://schemas.microsoft.com/office/drawing/2014/main" id="{D69922FA-4A03-B44D-8382-0C6A2FBEB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3" y="264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52" name="Freeform 556">
                <a:extLst>
                  <a:ext uri="{FF2B5EF4-FFF2-40B4-BE49-F238E27FC236}">
                    <a16:creationId xmlns:a16="http://schemas.microsoft.com/office/drawing/2014/main" id="{DDC2B54D-B03E-FA48-9F8E-27B664560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6" name="Oval 557">
                <a:extLst>
                  <a:ext uri="{FF2B5EF4-FFF2-40B4-BE49-F238E27FC236}">
                    <a16:creationId xmlns:a16="http://schemas.microsoft.com/office/drawing/2014/main" id="{32C19834-74F0-2842-B7B4-BC989DF06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54" name="Line 558">
                <a:extLst>
                  <a:ext uri="{FF2B5EF4-FFF2-40B4-BE49-F238E27FC236}">
                    <a16:creationId xmlns:a16="http://schemas.microsoft.com/office/drawing/2014/main" id="{A6B54ABC-B7DB-354B-8B17-F6BB2327D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9" y="2642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55" name="Freeform 559">
                <a:extLst>
                  <a:ext uri="{FF2B5EF4-FFF2-40B4-BE49-F238E27FC236}">
                    <a16:creationId xmlns:a16="http://schemas.microsoft.com/office/drawing/2014/main" id="{ACB7339B-E5C1-FB4D-BF5D-7D519698E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6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56" name="Oval 560">
                <a:extLst>
                  <a:ext uri="{FF2B5EF4-FFF2-40B4-BE49-F238E27FC236}">
                    <a16:creationId xmlns:a16="http://schemas.microsoft.com/office/drawing/2014/main" id="{76A99A5C-FA52-7545-86F6-69324DFAB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9" y="25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557" name="Line 561">
                <a:extLst>
                  <a:ext uri="{FF2B5EF4-FFF2-40B4-BE49-F238E27FC236}">
                    <a16:creationId xmlns:a16="http://schemas.microsoft.com/office/drawing/2014/main" id="{8D4B52AF-5B35-EC4A-9F5F-31319CF10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53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58" name="Freeform 562">
                <a:extLst>
                  <a:ext uri="{FF2B5EF4-FFF2-40B4-BE49-F238E27FC236}">
                    <a16:creationId xmlns:a16="http://schemas.microsoft.com/office/drawing/2014/main" id="{68A5D413-E533-DD4B-878E-5B33EACA8CE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689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2" name="Oval 563">
                <a:extLst>
                  <a:ext uri="{FF2B5EF4-FFF2-40B4-BE49-F238E27FC236}">
                    <a16:creationId xmlns:a16="http://schemas.microsoft.com/office/drawing/2014/main" id="{C99BFEB7-F796-8544-AA60-6206EC23E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599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60" name="Line 564">
                <a:extLst>
                  <a:ext uri="{FF2B5EF4-FFF2-40B4-BE49-F238E27FC236}">
                    <a16:creationId xmlns:a16="http://schemas.microsoft.com/office/drawing/2014/main" id="{685C0447-4C76-BA45-905B-A074542C3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57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61" name="Freeform 565">
                <a:extLst>
                  <a:ext uri="{FF2B5EF4-FFF2-40B4-BE49-F238E27FC236}">
                    <a16:creationId xmlns:a16="http://schemas.microsoft.com/office/drawing/2014/main" id="{B597BBC2-7BD5-464C-AE4F-2483A38B2CA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593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5" name="Oval 566">
                <a:extLst>
                  <a:ext uri="{FF2B5EF4-FFF2-40B4-BE49-F238E27FC236}">
                    <a16:creationId xmlns:a16="http://schemas.microsoft.com/office/drawing/2014/main" id="{859942C2-E959-8640-85AC-5F57E2384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503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63" name="Line 567">
                <a:extLst>
                  <a:ext uri="{FF2B5EF4-FFF2-40B4-BE49-F238E27FC236}">
                    <a16:creationId xmlns:a16="http://schemas.microsoft.com/office/drawing/2014/main" id="{61225AD9-620F-6B4F-B95F-A60B68EDE0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61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64" name="Freeform 568">
                <a:extLst>
                  <a:ext uri="{FF2B5EF4-FFF2-40B4-BE49-F238E27FC236}">
                    <a16:creationId xmlns:a16="http://schemas.microsoft.com/office/drawing/2014/main" id="{5A1B38F2-8C86-404B-8D18-91584E032DB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65" name="Oval 569">
                <a:extLst>
                  <a:ext uri="{FF2B5EF4-FFF2-40B4-BE49-F238E27FC236}">
                    <a16:creationId xmlns:a16="http://schemas.microsoft.com/office/drawing/2014/main" id="{335E8A15-D6BC-B641-9FAE-1AF70A87A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407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8040"/>
                  </a:gs>
                  <a:gs pos="100000">
                    <a:srgbClr val="003B1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566" name="Line 570">
                <a:extLst>
                  <a:ext uri="{FF2B5EF4-FFF2-40B4-BE49-F238E27FC236}">
                    <a16:creationId xmlns:a16="http://schemas.microsoft.com/office/drawing/2014/main" id="{A686CD83-9FD0-5A4A-9D42-4C6EED98E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65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67" name="Freeform 571">
                <a:extLst>
                  <a:ext uri="{FF2B5EF4-FFF2-40B4-BE49-F238E27FC236}">
                    <a16:creationId xmlns:a16="http://schemas.microsoft.com/office/drawing/2014/main" id="{4B43D65F-3B38-AA42-B76D-F9388E4CEAA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01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1" name="Oval 572">
                <a:extLst>
                  <a:ext uri="{FF2B5EF4-FFF2-40B4-BE49-F238E27FC236}">
                    <a16:creationId xmlns:a16="http://schemas.microsoft.com/office/drawing/2014/main" id="{F106C630-6E8F-D84A-95BA-FB342D166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311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69" name="Line 573">
                <a:extLst>
                  <a:ext uri="{FF2B5EF4-FFF2-40B4-BE49-F238E27FC236}">
                    <a16:creationId xmlns:a16="http://schemas.microsoft.com/office/drawing/2014/main" id="{0BA976BD-0EC9-3648-B1D1-A38087185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69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70" name="Freeform 574">
                <a:extLst>
                  <a:ext uri="{FF2B5EF4-FFF2-40B4-BE49-F238E27FC236}">
                    <a16:creationId xmlns:a16="http://schemas.microsoft.com/office/drawing/2014/main" id="{8E450602-3DA6-A142-98AF-449976E5469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305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4" name="Oval 575">
                <a:extLst>
                  <a:ext uri="{FF2B5EF4-FFF2-40B4-BE49-F238E27FC236}">
                    <a16:creationId xmlns:a16="http://schemas.microsoft.com/office/drawing/2014/main" id="{AA6145B6-4A5E-0244-B13E-9A664A345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215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72" name="Line 576">
                <a:extLst>
                  <a:ext uri="{FF2B5EF4-FFF2-40B4-BE49-F238E27FC236}">
                    <a16:creationId xmlns:a16="http://schemas.microsoft.com/office/drawing/2014/main" id="{6F152143-4C74-A945-92A5-6BA673E03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73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73" name="Freeform 577">
                <a:extLst>
                  <a:ext uri="{FF2B5EF4-FFF2-40B4-BE49-F238E27FC236}">
                    <a16:creationId xmlns:a16="http://schemas.microsoft.com/office/drawing/2014/main" id="{406E01BC-8C91-E24F-BEBC-BE94562A76E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209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7" name="Oval 578">
                <a:extLst>
                  <a:ext uri="{FF2B5EF4-FFF2-40B4-BE49-F238E27FC236}">
                    <a16:creationId xmlns:a16="http://schemas.microsoft.com/office/drawing/2014/main" id="{60A8F43C-0C4F-5A43-B6BF-E12C1EA39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119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75" name="Line 579">
                <a:extLst>
                  <a:ext uri="{FF2B5EF4-FFF2-40B4-BE49-F238E27FC236}">
                    <a16:creationId xmlns:a16="http://schemas.microsoft.com/office/drawing/2014/main" id="{C7C0FA2F-D75A-5547-8756-1036B3694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77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76" name="Freeform 580">
                <a:extLst>
                  <a:ext uri="{FF2B5EF4-FFF2-40B4-BE49-F238E27FC236}">
                    <a16:creationId xmlns:a16="http://schemas.microsoft.com/office/drawing/2014/main" id="{655DDEA3-1411-034A-BB55-84C8BC60F1F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113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0" name="Oval 581">
                <a:extLst>
                  <a:ext uri="{FF2B5EF4-FFF2-40B4-BE49-F238E27FC236}">
                    <a16:creationId xmlns:a16="http://schemas.microsoft.com/office/drawing/2014/main" id="{812B67EC-794D-EB4D-B9E7-3CFAAEEC1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023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78" name="Line 582">
                <a:extLst>
                  <a:ext uri="{FF2B5EF4-FFF2-40B4-BE49-F238E27FC236}">
                    <a16:creationId xmlns:a16="http://schemas.microsoft.com/office/drawing/2014/main" id="{C03E494C-BF8D-5B4B-B4BE-C5AE40532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1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79" name="Freeform 583">
                <a:extLst>
                  <a:ext uri="{FF2B5EF4-FFF2-40B4-BE49-F238E27FC236}">
                    <a16:creationId xmlns:a16="http://schemas.microsoft.com/office/drawing/2014/main" id="{BEF59BDD-BCCC-0D48-BCC3-C00CB57EB86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017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3" name="Oval 584">
                <a:extLst>
                  <a:ext uri="{FF2B5EF4-FFF2-40B4-BE49-F238E27FC236}">
                    <a16:creationId xmlns:a16="http://schemas.microsoft.com/office/drawing/2014/main" id="{7DE1ADD1-15A7-7F4C-BB4D-F9CEB346E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927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81" name="Line 585">
                <a:extLst>
                  <a:ext uri="{FF2B5EF4-FFF2-40B4-BE49-F238E27FC236}">
                    <a16:creationId xmlns:a16="http://schemas.microsoft.com/office/drawing/2014/main" id="{BD6FADEE-AEAD-E441-8815-59389528C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85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82" name="Freeform 586">
                <a:extLst>
                  <a:ext uri="{FF2B5EF4-FFF2-40B4-BE49-F238E27FC236}">
                    <a16:creationId xmlns:a16="http://schemas.microsoft.com/office/drawing/2014/main" id="{BB11EBC1-9184-0B49-84CA-AFEF6D54E0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921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6" name="Oval 587">
                <a:extLst>
                  <a:ext uri="{FF2B5EF4-FFF2-40B4-BE49-F238E27FC236}">
                    <a16:creationId xmlns:a16="http://schemas.microsoft.com/office/drawing/2014/main" id="{F0AC2A11-45DF-5744-A3AB-9A74987F8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31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84" name="Line 588">
                <a:extLst>
                  <a:ext uri="{FF2B5EF4-FFF2-40B4-BE49-F238E27FC236}">
                    <a16:creationId xmlns:a16="http://schemas.microsoft.com/office/drawing/2014/main" id="{428A1EFC-BFAE-FF4E-B730-99BC8B6AC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89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85" name="Freeform 589">
                <a:extLst>
                  <a:ext uri="{FF2B5EF4-FFF2-40B4-BE49-F238E27FC236}">
                    <a16:creationId xmlns:a16="http://schemas.microsoft.com/office/drawing/2014/main" id="{524DA569-9051-FB40-8890-FAC36817142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825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9" name="Oval 590">
                <a:extLst>
                  <a:ext uri="{FF2B5EF4-FFF2-40B4-BE49-F238E27FC236}">
                    <a16:creationId xmlns:a16="http://schemas.microsoft.com/office/drawing/2014/main" id="{1D810AB3-1080-1E4F-8542-F5A0F73B7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737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87" name="Line 591">
                <a:extLst>
                  <a:ext uri="{FF2B5EF4-FFF2-40B4-BE49-F238E27FC236}">
                    <a16:creationId xmlns:a16="http://schemas.microsoft.com/office/drawing/2014/main" id="{50246615-55AD-DC43-89A5-9114FF41E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93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88" name="Freeform 592">
                <a:extLst>
                  <a:ext uri="{FF2B5EF4-FFF2-40B4-BE49-F238E27FC236}">
                    <a16:creationId xmlns:a16="http://schemas.microsoft.com/office/drawing/2014/main" id="{83965A64-3D94-424D-8DC2-8B003A79FC3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729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2" name="Oval 593">
                <a:extLst>
                  <a:ext uri="{FF2B5EF4-FFF2-40B4-BE49-F238E27FC236}">
                    <a16:creationId xmlns:a16="http://schemas.microsoft.com/office/drawing/2014/main" id="{8F449968-564B-974F-8A0C-2394873B6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639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90" name="Line 594">
                <a:extLst>
                  <a:ext uri="{FF2B5EF4-FFF2-40B4-BE49-F238E27FC236}">
                    <a16:creationId xmlns:a16="http://schemas.microsoft.com/office/drawing/2014/main" id="{6DD79BED-54B8-484D-8358-9425FED96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92" y="2756"/>
                <a:ext cx="5" cy="16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4" name="Oval 595">
                <a:extLst>
                  <a:ext uri="{FF2B5EF4-FFF2-40B4-BE49-F238E27FC236}">
                    <a16:creationId xmlns:a16="http://schemas.microsoft.com/office/drawing/2014/main" id="{0B21673D-5569-2B4A-A097-1E6ABAEB5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543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92" name="Line 596">
                <a:extLst>
                  <a:ext uri="{FF2B5EF4-FFF2-40B4-BE49-F238E27FC236}">
                    <a16:creationId xmlns:a16="http://schemas.microsoft.com/office/drawing/2014/main" id="{4CB73633-E9F4-7C41-BF47-4C26E83FD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01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93" name="Freeform 597">
                <a:extLst>
                  <a:ext uri="{FF2B5EF4-FFF2-40B4-BE49-F238E27FC236}">
                    <a16:creationId xmlns:a16="http://schemas.microsoft.com/office/drawing/2014/main" id="{B3A095EA-985E-CA46-85A8-321587B45A0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537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7" name="Oval 598">
                <a:extLst>
                  <a:ext uri="{FF2B5EF4-FFF2-40B4-BE49-F238E27FC236}">
                    <a16:creationId xmlns:a16="http://schemas.microsoft.com/office/drawing/2014/main" id="{1201F5F4-3F21-D043-BC50-752F0675F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47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95" name="Line 599">
                <a:extLst>
                  <a:ext uri="{FF2B5EF4-FFF2-40B4-BE49-F238E27FC236}">
                    <a16:creationId xmlns:a16="http://schemas.microsoft.com/office/drawing/2014/main" id="{54581545-D4CA-B447-A043-E1EE17845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05" y="272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96" name="Freeform 600">
                <a:extLst>
                  <a:ext uri="{FF2B5EF4-FFF2-40B4-BE49-F238E27FC236}">
                    <a16:creationId xmlns:a16="http://schemas.microsoft.com/office/drawing/2014/main" id="{6985A79C-666D-744D-87DF-F84BA4226A8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441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0" name="Oval 601">
                <a:extLst>
                  <a:ext uri="{FF2B5EF4-FFF2-40B4-BE49-F238E27FC236}">
                    <a16:creationId xmlns:a16="http://schemas.microsoft.com/office/drawing/2014/main" id="{7B75B128-F67E-9B41-B667-39F4F2D3A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351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  <p:sp>
            <p:nvSpPr>
              <p:cNvPr id="44598" name="Line 602">
                <a:extLst>
                  <a:ext uri="{FF2B5EF4-FFF2-40B4-BE49-F238E27FC236}">
                    <a16:creationId xmlns:a16="http://schemas.microsoft.com/office/drawing/2014/main" id="{07478C96-A537-1144-928A-FA51594B9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09" y="2708"/>
                <a:ext cx="0" cy="21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599" name="Freeform 603">
                <a:extLst>
                  <a:ext uri="{FF2B5EF4-FFF2-40B4-BE49-F238E27FC236}">
                    <a16:creationId xmlns:a16="http://schemas.microsoft.com/office/drawing/2014/main" id="{9C0699B1-DD72-7746-AD6A-0018EA31513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345" y="2734"/>
                <a:ext cx="104" cy="192"/>
              </a:xfrm>
              <a:custGeom>
                <a:avLst/>
                <a:gdLst>
                  <a:gd name="T0" fmla="*/ 96 w 104"/>
                  <a:gd name="T1" fmla="*/ 0 h 192"/>
                  <a:gd name="T2" fmla="*/ 96 w 104"/>
                  <a:gd name="T3" fmla="*/ 96 h 192"/>
                  <a:gd name="T4" fmla="*/ 48 w 104"/>
                  <a:gd name="T5" fmla="*/ 144 h 192"/>
                  <a:gd name="T6" fmla="*/ 0 w 10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192">
                    <a:moveTo>
                      <a:pt x="96" y="0"/>
                    </a:moveTo>
                    <a:cubicBezTo>
                      <a:pt x="100" y="36"/>
                      <a:pt x="104" y="72"/>
                      <a:pt x="96" y="96"/>
                    </a:cubicBezTo>
                    <a:cubicBezTo>
                      <a:pt x="88" y="120"/>
                      <a:pt x="64" y="128"/>
                      <a:pt x="48" y="144"/>
                    </a:cubicBezTo>
                    <a:cubicBezTo>
                      <a:pt x="32" y="160"/>
                      <a:pt x="16" y="176"/>
                      <a:pt x="0" y="192"/>
                    </a:cubicBezTo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3" name="Oval 604">
                <a:extLst>
                  <a:ext uri="{FF2B5EF4-FFF2-40B4-BE49-F238E27FC236}">
                    <a16:creationId xmlns:a16="http://schemas.microsoft.com/office/drawing/2014/main" id="{4B8698D1-5420-9149-AA9B-20B69B1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255" y="29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"/>
                  <a:ea typeface="ＭＳ Ｐゴシック" charset="0"/>
                  <a:cs typeface="Times"/>
                </a:endParaRPr>
              </a:p>
            </p:txBody>
          </p:sp>
        </p:grpSp>
        <p:grpSp>
          <p:nvGrpSpPr>
            <p:cNvPr id="44050" name="Group 605">
              <a:extLst>
                <a:ext uri="{FF2B5EF4-FFF2-40B4-BE49-F238E27FC236}">
                  <a16:creationId xmlns:a16="http://schemas.microsoft.com/office/drawing/2014/main" id="{D2BFA25C-A876-4347-AD00-E96B466F8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1" y="2010"/>
              <a:ext cx="432" cy="260"/>
              <a:chOff x="288" y="624"/>
              <a:chExt cx="432" cy="260"/>
            </a:xfrm>
          </p:grpSpPr>
          <p:sp>
            <p:nvSpPr>
              <p:cNvPr id="44057" name="AutoShape 606">
                <a:extLst>
                  <a:ext uri="{FF2B5EF4-FFF2-40B4-BE49-F238E27FC236}">
                    <a16:creationId xmlns:a16="http://schemas.microsoft.com/office/drawing/2014/main" id="{FFD676BB-6EE7-6140-96B2-7CFF30EB8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56" y="456"/>
                <a:ext cx="96" cy="432"/>
              </a:xfrm>
              <a:prstGeom prst="can">
                <a:avLst>
                  <a:gd name="adj" fmla="val 112500"/>
                </a:avLst>
              </a:prstGeom>
              <a:gradFill rotWithShape="0">
                <a:gsLst>
                  <a:gs pos="0">
                    <a:srgbClr val="FF8000"/>
                  </a:gs>
                  <a:gs pos="100000">
                    <a:srgbClr val="76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grpSp>
            <p:nvGrpSpPr>
              <p:cNvPr id="44058" name="Group 607">
                <a:extLst>
                  <a:ext uri="{FF2B5EF4-FFF2-40B4-BE49-F238E27FC236}">
                    <a16:creationId xmlns:a16="http://schemas.microsoft.com/office/drawing/2014/main" id="{56AB47FD-B380-3945-A9D4-D734CD679B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" y="672"/>
                <a:ext cx="191" cy="212"/>
                <a:chOff x="240" y="612"/>
                <a:chExt cx="191" cy="212"/>
              </a:xfrm>
            </p:grpSpPr>
            <p:sp>
              <p:nvSpPr>
                <p:cNvPr id="44065" name="Oval 608">
                  <a:extLst>
                    <a:ext uri="{FF2B5EF4-FFF2-40B4-BE49-F238E27FC236}">
                      <a16:creationId xmlns:a16="http://schemas.microsoft.com/office/drawing/2014/main" id="{24F33DF8-7CFF-6748-8EB9-41B9A85C7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672"/>
                  <a:ext cx="96" cy="96"/>
                </a:xfrm>
                <a:prstGeom prst="ellipse">
                  <a:avLst/>
                </a:prstGeom>
                <a:noFill/>
                <a:ln w="6350">
                  <a:solidFill>
                    <a:srgbClr val="FF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fr-FR" altLang="fr-FR" sz="1800">
                    <a:latin typeface="Times" pitchFamily="2" charset="0"/>
                  </a:endParaRPr>
                </a:p>
              </p:txBody>
            </p:sp>
            <p:sp>
              <p:nvSpPr>
                <p:cNvPr id="44066" name="Rectangle 609">
                  <a:extLst>
                    <a:ext uri="{FF2B5EF4-FFF2-40B4-BE49-F238E27FC236}">
                      <a16:creationId xmlns:a16="http://schemas.microsoft.com/office/drawing/2014/main" id="{9E78FD85-30A6-8A49-83A4-E670B2A95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612"/>
                  <a:ext cx="19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fr-FR" altLang="fr-FR" sz="1600">
                      <a:solidFill>
                        <a:srgbClr val="FF8000"/>
                      </a:solidFill>
                      <a:latin typeface="Times" pitchFamily="2" charset="0"/>
                    </a:rPr>
                    <a:t>+</a:t>
                  </a:r>
                </a:p>
              </p:txBody>
            </p:sp>
          </p:grpSp>
          <p:grpSp>
            <p:nvGrpSpPr>
              <p:cNvPr id="44059" name="Group 610">
                <a:extLst>
                  <a:ext uri="{FF2B5EF4-FFF2-40B4-BE49-F238E27FC236}">
                    <a16:creationId xmlns:a16="http://schemas.microsoft.com/office/drawing/2014/main" id="{1CA4AA8C-8740-274C-8EFB-A48A2966E5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" y="672"/>
                <a:ext cx="191" cy="212"/>
                <a:chOff x="240" y="612"/>
                <a:chExt cx="191" cy="212"/>
              </a:xfrm>
            </p:grpSpPr>
            <p:sp>
              <p:nvSpPr>
                <p:cNvPr id="44063" name="Oval 611">
                  <a:extLst>
                    <a:ext uri="{FF2B5EF4-FFF2-40B4-BE49-F238E27FC236}">
                      <a16:creationId xmlns:a16="http://schemas.microsoft.com/office/drawing/2014/main" id="{30A103BD-4598-854A-BEA4-75FEB55F7C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672"/>
                  <a:ext cx="96" cy="96"/>
                </a:xfrm>
                <a:prstGeom prst="ellipse">
                  <a:avLst/>
                </a:prstGeom>
                <a:noFill/>
                <a:ln w="6350">
                  <a:solidFill>
                    <a:srgbClr val="FF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fr-FR" altLang="fr-FR" sz="1800">
                    <a:latin typeface="Times" pitchFamily="2" charset="0"/>
                  </a:endParaRPr>
                </a:p>
              </p:txBody>
            </p:sp>
            <p:sp>
              <p:nvSpPr>
                <p:cNvPr id="44064" name="Rectangle 612">
                  <a:extLst>
                    <a:ext uri="{FF2B5EF4-FFF2-40B4-BE49-F238E27FC236}">
                      <a16:creationId xmlns:a16="http://schemas.microsoft.com/office/drawing/2014/main" id="{2B296E5D-640C-044B-8E8D-EE1526F15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612"/>
                  <a:ext cx="19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fr-FR" altLang="fr-FR" sz="1600">
                      <a:solidFill>
                        <a:srgbClr val="FF8000"/>
                      </a:solidFill>
                      <a:latin typeface="Times" pitchFamily="2" charset="0"/>
                    </a:rPr>
                    <a:t>+</a:t>
                  </a:r>
                </a:p>
              </p:txBody>
            </p:sp>
          </p:grpSp>
          <p:grpSp>
            <p:nvGrpSpPr>
              <p:cNvPr id="44060" name="Group 613">
                <a:extLst>
                  <a:ext uri="{FF2B5EF4-FFF2-40B4-BE49-F238E27FC236}">
                    <a16:creationId xmlns:a16="http://schemas.microsoft.com/office/drawing/2014/main" id="{BF7D87B8-22C6-0C43-9FBC-E7BEA0CF3A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" y="672"/>
                <a:ext cx="191" cy="212"/>
                <a:chOff x="240" y="612"/>
                <a:chExt cx="191" cy="212"/>
              </a:xfrm>
            </p:grpSpPr>
            <p:sp>
              <p:nvSpPr>
                <p:cNvPr id="44061" name="Oval 614">
                  <a:extLst>
                    <a:ext uri="{FF2B5EF4-FFF2-40B4-BE49-F238E27FC236}">
                      <a16:creationId xmlns:a16="http://schemas.microsoft.com/office/drawing/2014/main" id="{ED927E33-50A4-4F45-8C22-658EC478E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672"/>
                  <a:ext cx="96" cy="96"/>
                </a:xfrm>
                <a:prstGeom prst="ellipse">
                  <a:avLst/>
                </a:prstGeom>
                <a:noFill/>
                <a:ln w="6350">
                  <a:solidFill>
                    <a:srgbClr val="FF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fr-FR" altLang="fr-FR" sz="1800">
                    <a:latin typeface="Times" pitchFamily="2" charset="0"/>
                  </a:endParaRPr>
                </a:p>
              </p:txBody>
            </p:sp>
            <p:sp>
              <p:nvSpPr>
                <p:cNvPr id="44062" name="Rectangle 615">
                  <a:extLst>
                    <a:ext uri="{FF2B5EF4-FFF2-40B4-BE49-F238E27FC236}">
                      <a16:creationId xmlns:a16="http://schemas.microsoft.com/office/drawing/2014/main" id="{1330C36B-91C2-0845-8521-01A6D7479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612"/>
                  <a:ext cx="19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fr-FR" altLang="fr-FR" sz="1600">
                      <a:solidFill>
                        <a:srgbClr val="FF8000"/>
                      </a:solidFill>
                      <a:latin typeface="Times" pitchFamily="2" charset="0"/>
                    </a:rPr>
                    <a:t>+</a:t>
                  </a:r>
                </a:p>
              </p:txBody>
            </p:sp>
          </p:grpSp>
        </p:grpSp>
        <p:grpSp>
          <p:nvGrpSpPr>
            <p:cNvPr id="44051" name="Group 616">
              <a:extLst>
                <a:ext uri="{FF2B5EF4-FFF2-40B4-BE49-F238E27FC236}">
                  <a16:creationId xmlns:a16="http://schemas.microsoft.com/office/drawing/2014/main" id="{3BD77345-96EF-B443-9B78-C308142D3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1" y="2110"/>
              <a:ext cx="180" cy="288"/>
              <a:chOff x="1441" y="613"/>
              <a:chExt cx="180" cy="288"/>
            </a:xfrm>
          </p:grpSpPr>
          <p:sp>
            <p:nvSpPr>
              <p:cNvPr id="44055" name="Oval 617">
                <a:extLst>
                  <a:ext uri="{FF2B5EF4-FFF2-40B4-BE49-F238E27FC236}">
                    <a16:creationId xmlns:a16="http://schemas.microsoft.com/office/drawing/2014/main" id="{F09B807E-861E-7C47-AB64-90936EDCD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724"/>
                <a:ext cx="96" cy="96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056" name="Rectangle 618">
                <a:extLst>
                  <a:ext uri="{FF2B5EF4-FFF2-40B4-BE49-F238E27FC236}">
                    <a16:creationId xmlns:a16="http://schemas.microsoft.com/office/drawing/2014/main" id="{500415BB-30FD-A240-9370-1FEE6C314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613"/>
                <a:ext cx="1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fr-FR" altLang="fr-FR">
                    <a:solidFill>
                      <a:srgbClr val="FF0000"/>
                    </a:solidFill>
                    <a:latin typeface="Times" pitchFamily="2" charset="0"/>
                  </a:rPr>
                  <a:t>-</a:t>
                </a:r>
              </a:p>
            </p:txBody>
          </p:sp>
        </p:grpSp>
        <p:grpSp>
          <p:nvGrpSpPr>
            <p:cNvPr id="44052" name="Group 619">
              <a:extLst>
                <a:ext uri="{FF2B5EF4-FFF2-40B4-BE49-F238E27FC236}">
                  <a16:creationId xmlns:a16="http://schemas.microsoft.com/office/drawing/2014/main" id="{F12F9D8A-9990-4D4C-BC5C-6A78CFAD4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1" y="2078"/>
              <a:ext cx="180" cy="288"/>
              <a:chOff x="1441" y="613"/>
              <a:chExt cx="180" cy="288"/>
            </a:xfrm>
          </p:grpSpPr>
          <p:sp>
            <p:nvSpPr>
              <p:cNvPr id="44053" name="Oval 620">
                <a:extLst>
                  <a:ext uri="{FF2B5EF4-FFF2-40B4-BE49-F238E27FC236}">
                    <a16:creationId xmlns:a16="http://schemas.microsoft.com/office/drawing/2014/main" id="{9F4F6226-BDF2-764E-A01C-56250A6D7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724"/>
                <a:ext cx="96" cy="96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 sz="1800">
                  <a:latin typeface="Times" pitchFamily="2" charset="0"/>
                </a:endParaRPr>
              </a:p>
            </p:txBody>
          </p:sp>
          <p:sp>
            <p:nvSpPr>
              <p:cNvPr id="44054" name="Rectangle 621">
                <a:extLst>
                  <a:ext uri="{FF2B5EF4-FFF2-40B4-BE49-F238E27FC236}">
                    <a16:creationId xmlns:a16="http://schemas.microsoft.com/office/drawing/2014/main" id="{ED39135E-F5F4-4B40-8163-017DBA1AC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613"/>
                <a:ext cx="1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fr-FR" altLang="fr-FR">
                    <a:solidFill>
                      <a:srgbClr val="FF0000"/>
                    </a:solidFill>
                    <a:latin typeface="Times" pitchFamily="2" charset="0"/>
                  </a:rPr>
                  <a:t>-</a:t>
                </a:r>
              </a:p>
            </p:txBody>
          </p:sp>
        </p:grpSp>
      </p:grpSp>
      <p:sp>
        <p:nvSpPr>
          <p:cNvPr id="2224" name="Rectangle 5">
            <a:extLst>
              <a:ext uri="{FF2B5EF4-FFF2-40B4-BE49-F238E27FC236}">
                <a16:creationId xmlns:a16="http://schemas.microsoft.com/office/drawing/2014/main" id="{8304E098-E66D-894C-85C6-2F3A29EE0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9144000" cy="96361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Exploiting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benzophenone</a:t>
            </a: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photoreactivity</a:t>
            </a: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to probe CPP insertion depth and surroundings</a:t>
            </a:r>
          </a:p>
        </p:txBody>
      </p:sp>
      <p:sp>
        <p:nvSpPr>
          <p:cNvPr id="44046" name="ZoneTexte 6">
            <a:extLst>
              <a:ext uri="{FF2B5EF4-FFF2-40B4-BE49-F238E27FC236}">
                <a16:creationId xmlns:a16="http://schemas.microsoft.com/office/drawing/2014/main" id="{796FE157-9D47-A946-B90C-7F8B32EDD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916113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Pure PC vesicles</a:t>
            </a:r>
          </a:p>
        </p:txBody>
      </p:sp>
      <p:cxnSp>
        <p:nvCxnSpPr>
          <p:cNvPr id="2227" name="Connecteur droit avec flèche 2226">
            <a:extLst>
              <a:ext uri="{FF2B5EF4-FFF2-40B4-BE49-F238E27FC236}">
                <a16:creationId xmlns:a16="http://schemas.microsoft.com/office/drawing/2014/main" id="{EF284F82-46DA-B84A-9006-4E8C4CDECAD4}"/>
              </a:ext>
            </a:extLst>
          </p:cNvPr>
          <p:cNvCxnSpPr/>
          <p:nvPr/>
        </p:nvCxnSpPr>
        <p:spPr>
          <a:xfrm>
            <a:off x="3924300" y="4797425"/>
            <a:ext cx="647700" cy="144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48" name="Image 2227">
            <a:extLst>
              <a:ext uri="{FF2B5EF4-FFF2-40B4-BE49-F238E27FC236}">
                <a16:creationId xmlns:a16="http://schemas.microsoft.com/office/drawing/2014/main" id="{08971A2A-078B-434D-86AC-2C514EADE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860800"/>
            <a:ext cx="26733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ZoneTexte 2">
            <a:extLst>
              <a:ext uri="{FF2B5EF4-FFF2-40B4-BE49-F238E27FC236}">
                <a16:creationId xmlns:a16="http://schemas.microsoft.com/office/drawing/2014/main" id="{3DA7720C-31B0-9247-A5B4-7A576CA68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572250"/>
            <a:ext cx="3600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Mager, Nat Chem (2011</a:t>
            </a:r>
            <a:r>
              <a:rPr lang="fr-FR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3:582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DEBF3AB1-B590-AE48-B2FE-FD5939FF1C17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/>
              <a:t>Cell</a:t>
            </a:r>
            <a:r>
              <a:rPr lang="fr-FR" dirty="0"/>
              <a:t> membrane :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exploited</a:t>
            </a:r>
            <a:r>
              <a:rPr lang="fr-FR" dirty="0"/>
              <a:t> </a:t>
            </a:r>
            <a:r>
              <a:rPr lang="fr-FR" dirty="0" err="1"/>
              <a:t>portals</a:t>
            </a:r>
            <a:r>
              <a:rPr lang="fr-FR" dirty="0"/>
              <a:t> of entry</a:t>
            </a:r>
          </a:p>
        </p:txBody>
      </p:sp>
      <p:pic>
        <p:nvPicPr>
          <p:cNvPr id="46083" name="Image 15">
            <a:extLst>
              <a:ext uri="{FF2B5EF4-FFF2-40B4-BE49-F238E27FC236}">
                <a16:creationId xmlns:a16="http://schemas.microsoft.com/office/drawing/2014/main" id="{449859A2-179A-F445-AFEF-8510DE545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/>
          <a:stretch>
            <a:fillRect/>
          </a:stretch>
        </p:blipFill>
        <p:spPr bwMode="auto">
          <a:xfrm>
            <a:off x="1493838" y="2179638"/>
            <a:ext cx="617378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5CF4BE26-42A1-0E42-95FD-6550674C4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196975"/>
            <a:ext cx="1944688" cy="369888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fr-FR" sz="1800" dirty="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rPr>
              <a:t> Focus on </a:t>
            </a:r>
            <a:r>
              <a:rPr lang="fr-FR" sz="1800" dirty="0" err="1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rPr>
              <a:t>proteins</a:t>
            </a:r>
            <a:endParaRPr lang="fr-FR" sz="1800" dirty="0">
              <a:solidFill>
                <a:srgbClr val="0000FF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9EC6C6D-56CD-904A-806C-9AF94A20568D}"/>
              </a:ext>
            </a:extLst>
          </p:cNvPr>
          <p:cNvCxnSpPr/>
          <p:nvPr/>
        </p:nvCxnSpPr>
        <p:spPr>
          <a:xfrm flipH="1">
            <a:off x="3708400" y="1557338"/>
            <a:ext cx="1079500" cy="3095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6" name="Espace réservé du numéro de diapositive 1">
            <a:extLst>
              <a:ext uri="{FF2B5EF4-FFF2-40B4-BE49-F238E27FC236}">
                <a16:creationId xmlns:a16="http://schemas.microsoft.com/office/drawing/2014/main" id="{32944537-F4B0-E84E-B990-EFE6556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CB18F1-49EC-1B45-9E9E-3EA40A92F91E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ZoneTexte 2">
            <a:extLst>
              <a:ext uri="{FF2B5EF4-FFF2-40B4-BE49-F238E27FC236}">
                <a16:creationId xmlns:a16="http://schemas.microsoft.com/office/drawing/2014/main" id="{3DA7720C-31B0-9247-A5B4-7A576CA68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572250"/>
            <a:ext cx="3600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FF"/>
                </a:solidFill>
                <a:latin typeface="Times New Roman" panose="02020603050405020304" pitchFamily="18" charset="0"/>
              </a:rPr>
              <a:t>Torres, Trends </a:t>
            </a:r>
            <a:r>
              <a:rPr lang="fr-FR" altLang="fr-FR" sz="1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Biotech</a:t>
            </a:r>
            <a:r>
              <a:rPr lang="fr-FR" altLang="fr-FR" sz="1200" dirty="0">
                <a:solidFill>
                  <a:srgbClr val="0000FF"/>
                </a:solidFill>
                <a:latin typeface="Times New Roman" panose="02020603050405020304" pitchFamily="18" charset="0"/>
              </a:rPr>
              <a:t> (2012) 30:185</a:t>
            </a:r>
            <a:endParaRPr lang="en-US" altLang="fr-FR" sz="1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DEBF3AB1-B590-AE48-B2FE-FD5939FF1C17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/>
              <a:t>Cell</a:t>
            </a:r>
            <a:r>
              <a:rPr lang="fr-FR" dirty="0"/>
              <a:t> membrane :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exploited</a:t>
            </a:r>
            <a:r>
              <a:rPr lang="fr-FR" dirty="0"/>
              <a:t> </a:t>
            </a:r>
            <a:r>
              <a:rPr lang="fr-FR" dirty="0" err="1"/>
              <a:t>portals</a:t>
            </a:r>
            <a:r>
              <a:rPr lang="fr-FR" dirty="0"/>
              <a:t> of entry</a:t>
            </a:r>
          </a:p>
        </p:txBody>
      </p:sp>
      <p:sp>
        <p:nvSpPr>
          <p:cNvPr id="46086" name="Espace réservé du numéro de diapositive 1">
            <a:extLst>
              <a:ext uri="{FF2B5EF4-FFF2-40B4-BE49-F238E27FC236}">
                <a16:creationId xmlns:a16="http://schemas.microsoft.com/office/drawing/2014/main" id="{32944537-F4B0-E84E-B990-EFE6556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CB18F1-49EC-1B45-9E9E-3EA40A92F91E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443A6C-5BAF-F545-8BE8-7554CABE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84784"/>
            <a:ext cx="8915400" cy="2946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41647B-0AB4-0F44-9D16-EE6798E3A0A8}"/>
              </a:ext>
            </a:extLst>
          </p:cNvPr>
          <p:cNvSpPr txBox="1"/>
          <p:nvPr/>
        </p:nvSpPr>
        <p:spPr>
          <a:xfrm>
            <a:off x="899592" y="4870319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Membrane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proteins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expose thiol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moieties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to the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extracellular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milieu (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exofacial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thiols). </a:t>
            </a:r>
          </a:p>
          <a:p>
            <a:endParaRPr lang="fr-FR" sz="1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Thiols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present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in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these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proteins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can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be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in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reduced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(-SH) or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oxidized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(S-S) </a:t>
            </a:r>
            <a:r>
              <a:rPr lang="fr-FR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form</a:t>
            </a:r>
            <a:r>
              <a:rPr lang="fr-FR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633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3F0C3116-CDC1-C14C-B7C0-FEF36C52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268413"/>
            <a:ext cx="576262" cy="50482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47106" name="Grouper 13">
            <a:extLst>
              <a:ext uri="{FF2B5EF4-FFF2-40B4-BE49-F238E27FC236}">
                <a16:creationId xmlns:a16="http://schemas.microsoft.com/office/drawing/2014/main" id="{A061F957-F828-9143-9949-E41F81BE5AFC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4149725"/>
            <a:ext cx="7773988" cy="1355725"/>
            <a:chOff x="1962409" y="1628774"/>
            <a:chExt cx="6816479" cy="1355447"/>
          </a:xfrm>
        </p:grpSpPr>
        <p:sp>
          <p:nvSpPr>
            <p:cNvPr id="47114" name="ZoneTexte 6">
              <a:extLst>
                <a:ext uri="{FF2B5EF4-FFF2-40B4-BE49-F238E27FC236}">
                  <a16:creationId xmlns:a16="http://schemas.microsoft.com/office/drawing/2014/main" id="{3D1C66F2-9E94-1545-B22D-2BA2A9361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2173" y="2061092"/>
              <a:ext cx="2766715" cy="92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800">
                  <a:solidFill>
                    <a:srgbClr val="0000FF"/>
                  </a:solidFill>
                  <a:latin typeface="Times" pitchFamily="2" charset="0"/>
                </a:rPr>
                <a:t>Disulfide conjugated CPP-cargo</a:t>
              </a:r>
            </a:p>
            <a:p>
              <a:pPr eaLnBrk="1" hangingPunct="1"/>
              <a:endParaRPr lang="fr-FR" altLang="fr-FR" sz="1800">
                <a:solidFill>
                  <a:srgbClr val="0000FF"/>
                </a:solidFill>
                <a:latin typeface="Times" pitchFamily="2" charset="0"/>
              </a:endParaRPr>
            </a:p>
            <a:p>
              <a:pPr eaLnBrk="1" hangingPunct="1"/>
              <a:endParaRPr lang="fr-FR" altLang="fr-FR" sz="1800">
                <a:solidFill>
                  <a:srgbClr val="0000FF"/>
                </a:solidFill>
                <a:latin typeface="Times" pitchFamily="2" charset="0"/>
              </a:endParaRPr>
            </a:p>
          </p:txBody>
        </p:sp>
        <p:pic>
          <p:nvPicPr>
            <p:cNvPr id="47115" name="Image 7">
              <a:extLst>
                <a:ext uri="{FF2B5EF4-FFF2-40B4-BE49-F238E27FC236}">
                  <a16:creationId xmlns:a16="http://schemas.microsoft.com/office/drawing/2014/main" id="{E0A1D155-2253-0F48-A6B8-1B6E8B4B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257"/>
            <a:stretch>
              <a:fillRect/>
            </a:stretch>
          </p:blipFill>
          <p:spPr bwMode="auto">
            <a:xfrm>
              <a:off x="1962409" y="1628774"/>
              <a:ext cx="3724255" cy="1055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3B39898-EF60-2144-92BC-025BAFD87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475" y="2132487"/>
              <a:ext cx="360523" cy="43150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lt1"/>
                </a:solidFill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47107" name="Rectangle 1">
            <a:extLst>
              <a:ext uri="{FF2B5EF4-FFF2-40B4-BE49-F238E27FC236}">
                <a16:creationId xmlns:a16="http://schemas.microsoft.com/office/drawing/2014/main" id="{3FE2E22B-BBF0-DC44-98FF-4A123184A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628775"/>
            <a:ext cx="302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Times" pitchFamily="2" charset="0"/>
              </a:rPr>
              <a:t>CRWRWKCCKK (CyLoP-1)</a:t>
            </a:r>
          </a:p>
        </p:txBody>
      </p:sp>
      <p:sp>
        <p:nvSpPr>
          <p:cNvPr id="47108" name="ZoneTexte 2">
            <a:extLst>
              <a:ext uri="{FF2B5EF4-FFF2-40B4-BE49-F238E27FC236}">
                <a16:creationId xmlns:a16="http://schemas.microsoft.com/office/drawing/2014/main" id="{D211E3FA-AE29-5943-9815-2776189D1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4851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800">
              <a:latin typeface="Times" pitchFamily="2" charset="0"/>
            </a:endParaRPr>
          </a:p>
        </p:txBody>
      </p:sp>
      <p:sp>
        <p:nvSpPr>
          <p:cNvPr id="47109" name="ZoneTexte 3">
            <a:extLst>
              <a:ext uri="{FF2B5EF4-FFF2-40B4-BE49-F238E27FC236}">
                <a16:creationId xmlns:a16="http://schemas.microsoft.com/office/drawing/2014/main" id="{292B932B-FEBF-EE4B-BA72-D89BB6DC8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636838"/>
            <a:ext cx="3613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Cys-rich CPP (from crotamine toxin)</a:t>
            </a:r>
          </a:p>
        </p:txBody>
      </p:sp>
      <p:pic>
        <p:nvPicPr>
          <p:cNvPr id="47110" name="Image 4">
            <a:extLst>
              <a:ext uri="{FF2B5EF4-FFF2-40B4-BE49-F238E27FC236}">
                <a16:creationId xmlns:a16="http://schemas.microsoft.com/office/drawing/2014/main" id="{04FCB5B6-6CD8-4F49-A292-B98D758C0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1866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82B47EB8-9F46-1949-94C0-074071A3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Impact of cell surface thiols in CPP internalization</a:t>
            </a:r>
          </a:p>
        </p:txBody>
      </p:sp>
      <p:sp>
        <p:nvSpPr>
          <p:cNvPr id="47112" name="ZoneTexte 2">
            <a:extLst>
              <a:ext uri="{FF2B5EF4-FFF2-40B4-BE49-F238E27FC236}">
                <a16:creationId xmlns:a16="http://schemas.microsoft.com/office/drawing/2014/main" id="{711028B8-46F4-BE4C-909E-45FCD37C7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4724400"/>
            <a:ext cx="441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b="1"/>
              <a:t>S-S</a:t>
            </a:r>
          </a:p>
        </p:txBody>
      </p:sp>
      <p:sp>
        <p:nvSpPr>
          <p:cNvPr id="47113" name="Espace réservé du numéro de diapositive 3">
            <a:extLst>
              <a:ext uri="{FF2B5EF4-FFF2-40B4-BE49-F238E27FC236}">
                <a16:creationId xmlns:a16="http://schemas.microsoft.com/office/drawing/2014/main" id="{F09B872C-2A0D-544F-A02D-2E038BD3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B5F3272-C3FF-DF40-A7E0-59A88B37AF80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4">
            <a:extLst>
              <a:ext uri="{FF2B5EF4-FFF2-40B4-BE49-F238E27FC236}">
                <a16:creationId xmlns:a16="http://schemas.microsoft.com/office/drawing/2014/main" id="{7968FF7F-FCB7-4844-84B9-39B89E510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51588"/>
            <a:ext cx="302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Ghosh, J Phys Chem B (2014), 118:2949</a:t>
            </a:r>
          </a:p>
          <a:p>
            <a:pPr eaLnBrk="1" hangingPunct="1"/>
            <a:endParaRPr lang="fr-FR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pic>
        <p:nvPicPr>
          <p:cNvPr id="48131" name="Image 7">
            <a:extLst>
              <a:ext uri="{FF2B5EF4-FFF2-40B4-BE49-F238E27FC236}">
                <a16:creationId xmlns:a16="http://schemas.microsoft.com/office/drawing/2014/main" id="{FBFDC216-FB31-6A4E-9144-A61A31E78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589588"/>
            <a:ext cx="21288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ZoneTexte 8">
            <a:extLst>
              <a:ext uri="{FF2B5EF4-FFF2-40B4-BE49-F238E27FC236}">
                <a16:creationId xmlns:a16="http://schemas.microsoft.com/office/drawing/2014/main" id="{C5211A81-FE9B-7E4C-833F-BF327CC51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948363"/>
            <a:ext cx="268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7-(diethylamino)-3-</a:t>
            </a:r>
          </a:p>
          <a:p>
            <a:pPr eaLnBrk="1" hangingPunct="1"/>
            <a:r>
              <a:rPr lang="fr-FR" altLang="fr-FR" sz="1200">
                <a:latin typeface="Times" pitchFamily="2" charset="0"/>
              </a:rPr>
              <a:t>(4-maleimidophenyl)-4-methylcoumarin</a:t>
            </a:r>
          </a:p>
        </p:txBody>
      </p:sp>
      <p:pic>
        <p:nvPicPr>
          <p:cNvPr id="48133" name="Image 10">
            <a:extLst>
              <a:ext uri="{FF2B5EF4-FFF2-40B4-BE49-F238E27FC236}">
                <a16:creationId xmlns:a16="http://schemas.microsoft.com/office/drawing/2014/main" id="{3CD3F2FF-0106-5E4C-9948-D6DAB8CD1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795338"/>
            <a:ext cx="3300412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ZoneTexte 12">
            <a:extLst>
              <a:ext uri="{FF2B5EF4-FFF2-40B4-BE49-F238E27FC236}">
                <a16:creationId xmlns:a16="http://schemas.microsoft.com/office/drawing/2014/main" id="{B1ABB21C-D513-5841-8F5F-BF0014168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1484313"/>
            <a:ext cx="158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Saito, Adv Drug Del Rev (2003) 55:199</a:t>
            </a:r>
          </a:p>
        </p:txBody>
      </p:sp>
      <p:sp>
        <p:nvSpPr>
          <p:cNvPr id="48135" name="ZoneTexte 13">
            <a:extLst>
              <a:ext uri="{FF2B5EF4-FFF2-40B4-BE49-F238E27FC236}">
                <a16:creationId xmlns:a16="http://schemas.microsoft.com/office/drawing/2014/main" id="{1CF33729-840B-D240-B826-E8013DAE3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3995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PDI : Protein Disulfure Isomerase</a:t>
            </a:r>
          </a:p>
          <a:p>
            <a:pPr eaLnBrk="1" hangingPunct="1"/>
            <a:r>
              <a:rPr lang="fr-FR" altLang="fr-FR" sz="1200">
                <a:latin typeface="Times" pitchFamily="2" charset="0"/>
              </a:rPr>
              <a:t>GILT : Gamma-interferon-inducible lysosomal thiol reductase</a:t>
            </a:r>
          </a:p>
        </p:txBody>
      </p:sp>
      <p:sp>
        <p:nvSpPr>
          <p:cNvPr id="48136" name="ZoneTexte 15">
            <a:extLst>
              <a:ext uri="{FF2B5EF4-FFF2-40B4-BE49-F238E27FC236}">
                <a16:creationId xmlns:a16="http://schemas.microsoft.com/office/drawing/2014/main" id="{4E1777B8-9A98-D94A-B428-72E4698F9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268413"/>
            <a:ext cx="1008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Times" pitchFamily="2" charset="0"/>
              </a:rPr>
              <a:t>GSH ≈1 mM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13C32278-AAF6-2A45-A04B-8577CAFAAAB7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>
                <a:latin typeface="Times"/>
                <a:cs typeface="Times"/>
              </a:rPr>
              <a:t>Exofacial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cell</a:t>
            </a:r>
            <a:r>
              <a:rPr lang="fr-FR" dirty="0">
                <a:latin typeface="Times"/>
                <a:cs typeface="Times"/>
              </a:rPr>
              <a:t> thiols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A04BB1F-F224-A045-B02D-735EA06C5D3D}"/>
              </a:ext>
            </a:extLst>
          </p:cNvPr>
          <p:cNvGrpSpPr/>
          <p:nvPr/>
        </p:nvGrpSpPr>
        <p:grpSpPr>
          <a:xfrm>
            <a:off x="755650" y="3429000"/>
            <a:ext cx="6922063" cy="2160240"/>
            <a:chOff x="755650" y="3429000"/>
            <a:chExt cx="6922063" cy="2160240"/>
          </a:xfrm>
        </p:grpSpPr>
        <p:pic>
          <p:nvPicPr>
            <p:cNvPr id="48129" name="Image 3">
              <a:extLst>
                <a:ext uri="{FF2B5EF4-FFF2-40B4-BE49-F238E27FC236}">
                  <a16:creationId xmlns:a16="http://schemas.microsoft.com/office/drawing/2014/main" id="{16CE0192-0EC6-364F-A3A7-ECFF07062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" r="33467"/>
            <a:stretch>
              <a:fillRect/>
            </a:stretch>
          </p:blipFill>
          <p:spPr bwMode="auto">
            <a:xfrm>
              <a:off x="1619250" y="3429000"/>
              <a:ext cx="5545138" cy="214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8" name="ZoneTexte 2">
              <a:extLst>
                <a:ext uri="{FF2B5EF4-FFF2-40B4-BE49-F238E27FC236}">
                  <a16:creationId xmlns:a16="http://schemas.microsoft.com/office/drawing/2014/main" id="{8785C4BF-83FE-7842-B214-5B1E67114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4292600"/>
              <a:ext cx="7937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800">
                  <a:latin typeface="Times" pitchFamily="2" charset="0"/>
                </a:rPr>
                <a:t>500 ps</a:t>
              </a:r>
            </a:p>
          </p:txBody>
        </p:sp>
        <p:sp>
          <p:nvSpPr>
            <p:cNvPr id="48139" name="ZoneTexte 3">
              <a:extLst>
                <a:ext uri="{FF2B5EF4-FFF2-40B4-BE49-F238E27FC236}">
                  <a16:creationId xmlns:a16="http://schemas.microsoft.com/office/drawing/2014/main" id="{32E0AB88-9884-7A4B-B72B-F235E3CA3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9700" y="5343178"/>
              <a:ext cx="6080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000" dirty="0">
                  <a:latin typeface="Times" pitchFamily="2" charset="0"/>
                </a:rPr>
                <a:t>M CPM</a:t>
              </a:r>
            </a:p>
          </p:txBody>
        </p:sp>
      </p:grpSp>
      <p:sp>
        <p:nvSpPr>
          <p:cNvPr id="48140" name="Espace réservé du numéro de diapositive 1">
            <a:extLst>
              <a:ext uri="{FF2B5EF4-FFF2-40B4-BE49-F238E27FC236}">
                <a16:creationId xmlns:a16="http://schemas.microsoft.com/office/drawing/2014/main" id="{F3A46E80-4626-4844-AE28-CB648B0F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3E5E01B-C08D-2144-B488-051CE14D8BFC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 2">
            <a:extLst>
              <a:ext uri="{FF2B5EF4-FFF2-40B4-BE49-F238E27FC236}">
                <a16:creationId xmlns:a16="http://schemas.microsoft.com/office/drawing/2014/main" id="{D0C80C19-4A88-0D48-B7E0-FC030B0C2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1"/>
          <a:stretch>
            <a:fillRect/>
          </a:stretch>
        </p:blipFill>
        <p:spPr bwMode="auto">
          <a:xfrm>
            <a:off x="1115616" y="1262353"/>
            <a:ext cx="60706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C77514-5CB9-734D-BC23-A2EAD4C11FA1}"/>
              </a:ext>
            </a:extLst>
          </p:cNvPr>
          <p:cNvSpPr/>
          <p:nvPr/>
        </p:nvSpPr>
        <p:spPr>
          <a:xfrm>
            <a:off x="6588125" y="3933825"/>
            <a:ext cx="792163" cy="2873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1D5DDD-56D5-8144-B1D5-FB6654244555}"/>
              </a:ext>
            </a:extLst>
          </p:cNvPr>
          <p:cNvSpPr/>
          <p:nvPr/>
        </p:nvSpPr>
        <p:spPr>
          <a:xfrm>
            <a:off x="7616825" y="5445125"/>
            <a:ext cx="792163" cy="2873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Arial"/>
              <a:cs typeface="Arial"/>
            </a:endParaRP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3F385172-5082-A24E-83D4-55B9906D1F10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>
                <a:latin typeface="Times"/>
                <a:cs typeface="Times"/>
              </a:rPr>
              <a:t>Impact of </a:t>
            </a:r>
            <a:r>
              <a:rPr lang="fr-FR" dirty="0" err="1">
                <a:latin typeface="Times"/>
                <a:cs typeface="Times"/>
              </a:rPr>
              <a:t>cysteinyl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residues</a:t>
            </a:r>
            <a:r>
              <a:rPr lang="fr-FR" dirty="0">
                <a:latin typeface="Times"/>
                <a:cs typeface="Times"/>
              </a:rPr>
              <a:t> on CPP </a:t>
            </a:r>
            <a:r>
              <a:rPr lang="fr-FR" dirty="0" err="1">
                <a:latin typeface="Times"/>
                <a:cs typeface="Times"/>
              </a:rPr>
              <a:t>uptake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efficiency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50182" name="ZoneTexte 7">
            <a:extLst>
              <a:ext uri="{FF2B5EF4-FFF2-40B4-BE49-F238E27FC236}">
                <a16:creationId xmlns:a16="http://schemas.microsoft.com/office/drawing/2014/main" id="{07CFE27F-3970-4646-8BF5-21FC5C3A7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570663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Aubry, FASEBJ (2009) 23: 2956-2967 </a:t>
            </a:r>
          </a:p>
        </p:txBody>
      </p:sp>
      <p:sp>
        <p:nvSpPr>
          <p:cNvPr id="50183" name="Espace réservé du numéro de diapositive 1">
            <a:extLst>
              <a:ext uri="{FF2B5EF4-FFF2-40B4-BE49-F238E27FC236}">
                <a16:creationId xmlns:a16="http://schemas.microsoft.com/office/drawing/2014/main" id="{A06BA3C1-19DE-8649-8DAE-FF967492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7E648E-BA35-514E-A172-B659CA855281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0178" name="Image 4">
            <a:extLst>
              <a:ext uri="{FF2B5EF4-FFF2-40B4-BE49-F238E27FC236}">
                <a16:creationId xmlns:a16="http://schemas.microsoft.com/office/drawing/2014/main" id="{70594171-8180-9843-B42E-EB09C2DB5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3795209"/>
            <a:ext cx="18748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BE21040-A011-5247-A69D-F91C1E126799}"/>
              </a:ext>
            </a:extLst>
          </p:cNvPr>
          <p:cNvSpPr txBox="1"/>
          <p:nvPr/>
        </p:nvSpPr>
        <p:spPr>
          <a:xfrm>
            <a:off x="1111291" y="5706742"/>
            <a:ext cx="689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Study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of the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internalization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efficacy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of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two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CPP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sequences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without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or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with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additional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Cysteinyl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residues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in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reduced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or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oxidized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Times" pitchFamily="2" charset="0"/>
              </a:rPr>
              <a:t>forms</a:t>
            </a:r>
            <a:r>
              <a:rPr lang="fr-FR" sz="1600" dirty="0">
                <a:solidFill>
                  <a:srgbClr val="0000FF"/>
                </a:solidFill>
                <a:latin typeface="Times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12700" y="0"/>
            <a:ext cx="9144000" cy="962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b="1" i="1" dirty="0">
                <a:solidFill>
                  <a:schemeClr val="bg1"/>
                </a:solidFill>
                <a:latin typeface="Arial"/>
                <a:cs typeface="Arial"/>
              </a:rPr>
              <a:t>     </a:t>
            </a:r>
            <a:r>
              <a:rPr lang="fr-FR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Methods</a:t>
            </a:r>
            <a:r>
              <a:rPr lang="fr-FR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to </a:t>
            </a:r>
            <a:r>
              <a:rPr lang="fr-FR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measure</a:t>
            </a:r>
            <a:r>
              <a:rPr lang="fr-FR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absolute</a:t>
            </a:r>
            <a:r>
              <a:rPr lang="fr-FR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intracellular</a:t>
            </a:r>
            <a:r>
              <a:rPr lang="fr-FR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peptide </a:t>
            </a:r>
            <a:r>
              <a:rPr lang="fr-FR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amounts</a:t>
            </a:r>
            <a:r>
              <a:rPr lang="fr-FR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17</a:t>
            </a:r>
          </a:p>
        </p:txBody>
      </p:sp>
      <p:pic>
        <p:nvPicPr>
          <p:cNvPr id="25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155700"/>
            <a:ext cx="49244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1879600" y="2946400"/>
            <a:ext cx="901700" cy="101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5283200" y="2946400"/>
            <a:ext cx="11049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71500" y="4191000"/>
            <a:ext cx="184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366FF"/>
                </a:solidFill>
              </a:rPr>
              <a:t>MALDI-TOF MS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880100" y="41587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366FF"/>
                </a:solidFill>
              </a:rPr>
              <a:t>Fluorescence </a:t>
            </a:r>
            <a:r>
              <a:rPr lang="fr-FR" dirty="0" err="1">
                <a:solidFill>
                  <a:srgbClr val="3366FF"/>
                </a:solidFill>
              </a:rPr>
              <a:t>spectroscopy</a:t>
            </a:r>
            <a:endParaRPr lang="fr-FR" dirty="0">
              <a:solidFill>
                <a:srgbClr val="3366FF"/>
              </a:solidFill>
            </a:endParaRPr>
          </a:p>
        </p:txBody>
      </p:sp>
      <p:pic>
        <p:nvPicPr>
          <p:cNvPr id="29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3"/>
          <a:stretch>
            <a:fillRect/>
          </a:stretch>
        </p:blipFill>
        <p:spPr bwMode="auto">
          <a:xfrm>
            <a:off x="1858963" y="4652201"/>
            <a:ext cx="4643437" cy="161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764213" y="6581775"/>
            <a:ext cx="2137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k-SK" sz="1200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Illien, Sci Rep. (2016) 6:36938</a:t>
            </a:r>
            <a:endParaRPr lang="fr-FR" sz="1200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-36513" y="6608763"/>
            <a:ext cx="4253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sz="1200" dirty="0" err="1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Burlina</a:t>
            </a:r>
            <a:r>
              <a:rPr lang="nl-NL" sz="1200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nl-NL" sz="1200" dirty="0" err="1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Angew</a:t>
            </a:r>
            <a:r>
              <a:rPr lang="nl-NL" sz="1200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200" dirty="0" err="1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Chem</a:t>
            </a:r>
            <a:r>
              <a:rPr lang="nl-NL" sz="1200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. (2005) 44:4244; Nat </a:t>
            </a:r>
            <a:r>
              <a:rPr lang="nl-NL" sz="1200" dirty="0" err="1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Protoc</a:t>
            </a:r>
            <a:r>
              <a:rPr lang="nl-NL" sz="1200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. (2006) 1:200</a:t>
            </a:r>
            <a:endParaRPr lang="fr-FR" altLang="zh-CN" sz="1200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4961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er 5">
            <a:extLst>
              <a:ext uri="{FF2B5EF4-FFF2-40B4-BE49-F238E27FC236}">
                <a16:creationId xmlns:a16="http://schemas.microsoft.com/office/drawing/2014/main" id="{1EC86BD6-F76D-994F-AC87-8F636D5339D3}"/>
              </a:ext>
            </a:extLst>
          </p:cNvPr>
          <p:cNvGrpSpPr>
            <a:grpSpLocks/>
          </p:cNvGrpSpPr>
          <p:nvPr/>
        </p:nvGrpSpPr>
        <p:grpSpPr bwMode="auto">
          <a:xfrm>
            <a:off x="683568" y="1052736"/>
            <a:ext cx="8003232" cy="3744416"/>
            <a:chOff x="755576" y="1772816"/>
            <a:chExt cx="7128792" cy="3168352"/>
          </a:xfrm>
        </p:grpSpPr>
        <p:pic>
          <p:nvPicPr>
            <p:cNvPr id="52229" name="Image 2">
              <a:extLst>
                <a:ext uri="{FF2B5EF4-FFF2-40B4-BE49-F238E27FC236}">
                  <a16:creationId xmlns:a16="http://schemas.microsoft.com/office/drawing/2014/main" id="{5C042E38-9FDA-274F-B2E2-F2723BEA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23"/>
            <a:stretch>
              <a:fillRect/>
            </a:stretch>
          </p:blipFill>
          <p:spPr bwMode="auto">
            <a:xfrm>
              <a:off x="795550" y="1772816"/>
              <a:ext cx="7088818" cy="3045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AB9D61-B4BE-BC4A-9CAD-0E7631213685}"/>
                </a:ext>
              </a:extLst>
            </p:cNvPr>
            <p:cNvSpPr/>
            <p:nvPr/>
          </p:nvSpPr>
          <p:spPr>
            <a:xfrm>
              <a:off x="755576" y="1844246"/>
              <a:ext cx="504777" cy="3603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AFBC71-8417-4149-A436-8709C7A987EE}"/>
                </a:ext>
              </a:extLst>
            </p:cNvPr>
            <p:cNvSpPr/>
            <p:nvPr/>
          </p:nvSpPr>
          <p:spPr>
            <a:xfrm>
              <a:off x="755576" y="4580839"/>
              <a:ext cx="504777" cy="3603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9" name="ZoneTexte 1">
            <a:extLst>
              <a:ext uri="{FF2B5EF4-FFF2-40B4-BE49-F238E27FC236}">
                <a16:creationId xmlns:a16="http://schemas.microsoft.com/office/drawing/2014/main" id="{5585AF99-3079-2240-B697-7446459C3AB8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>
                <a:latin typeface="Times"/>
                <a:cs typeface="Times"/>
              </a:rPr>
              <a:t>Impact of </a:t>
            </a:r>
            <a:r>
              <a:rPr lang="fr-FR" dirty="0" err="1">
                <a:latin typeface="Times"/>
                <a:cs typeface="Times"/>
              </a:rPr>
              <a:t>cysteinyl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residues</a:t>
            </a:r>
            <a:r>
              <a:rPr lang="fr-FR" dirty="0">
                <a:latin typeface="Times"/>
                <a:cs typeface="Times"/>
              </a:rPr>
              <a:t> on CPP </a:t>
            </a:r>
            <a:r>
              <a:rPr lang="fr-FR" dirty="0" err="1">
                <a:latin typeface="Times"/>
                <a:cs typeface="Times"/>
              </a:rPr>
              <a:t>uptake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efficiency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52227" name="ZoneTexte 7">
            <a:extLst>
              <a:ext uri="{FF2B5EF4-FFF2-40B4-BE49-F238E27FC236}">
                <a16:creationId xmlns:a16="http://schemas.microsoft.com/office/drawing/2014/main" id="{7C85F8DD-353E-514A-B4CE-B65FBA99B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570663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Aubry, FASEBJ (2009) 23: 2956-2967 </a:t>
            </a:r>
          </a:p>
        </p:txBody>
      </p:sp>
      <p:sp>
        <p:nvSpPr>
          <p:cNvPr id="52228" name="Espace réservé du numéro de diapositive 1">
            <a:extLst>
              <a:ext uri="{FF2B5EF4-FFF2-40B4-BE49-F238E27FC236}">
                <a16:creationId xmlns:a16="http://schemas.microsoft.com/office/drawing/2014/main" id="{30EDEF31-6C4C-C843-8AA9-3C039E28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3CF75D-716D-5945-82A4-C80C76559E4C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Accolades 1">
            <a:extLst>
              <a:ext uri="{FF2B5EF4-FFF2-40B4-BE49-F238E27FC236}">
                <a16:creationId xmlns:a16="http://schemas.microsoft.com/office/drawing/2014/main" id="{893E17E1-4E55-A348-9A5D-4861F80C76CF}"/>
              </a:ext>
            </a:extLst>
          </p:cNvPr>
          <p:cNvSpPr/>
          <p:nvPr/>
        </p:nvSpPr>
        <p:spPr>
          <a:xfrm rot="5400000">
            <a:off x="1283776" y="1748668"/>
            <a:ext cx="3528392" cy="2568575"/>
          </a:xfrm>
          <a:prstGeom prst="bracePair">
            <a:avLst/>
          </a:prstGeom>
          <a:ln w="28575"/>
          <a:effectLst>
            <a:outerShdw blurRad="50800" dist="50800" dir="5400000" algn="ctr" rotWithShape="0">
              <a:srgbClr val="7030A0">
                <a:alpha val="3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Accolades 9">
            <a:extLst>
              <a:ext uri="{FF2B5EF4-FFF2-40B4-BE49-F238E27FC236}">
                <a16:creationId xmlns:a16="http://schemas.microsoft.com/office/drawing/2014/main" id="{BBFEF238-B3A2-B04C-A900-110BC2CB4B4E}"/>
              </a:ext>
            </a:extLst>
          </p:cNvPr>
          <p:cNvSpPr/>
          <p:nvPr/>
        </p:nvSpPr>
        <p:spPr>
          <a:xfrm rot="5400000">
            <a:off x="4618580" y="1027312"/>
            <a:ext cx="3600401" cy="4083295"/>
          </a:xfrm>
          <a:prstGeom prst="bracePair">
            <a:avLst/>
          </a:prstGeom>
          <a:ln w="28575"/>
          <a:effectLst>
            <a:outerShdw blurRad="50800" dist="50800" dir="5400000" algn="ctr" rotWithShape="0">
              <a:srgbClr val="7030A0">
                <a:alpha val="3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F33ABC-91F4-FD47-A872-8CA6F71B4A02}"/>
              </a:ext>
            </a:extLst>
          </p:cNvPr>
          <p:cNvSpPr txBox="1"/>
          <p:nvPr/>
        </p:nvSpPr>
        <p:spPr>
          <a:xfrm>
            <a:off x="1547664" y="5404575"/>
            <a:ext cx="588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FF"/>
                </a:solidFill>
                <a:latin typeface="Times" pitchFamily="2" charset="0"/>
              </a:rPr>
              <a:t>Same</a:t>
            </a:r>
            <a:r>
              <a:rPr lang="fr-FR" b="1" dirty="0">
                <a:solidFill>
                  <a:srgbClr val="0000FF"/>
                </a:solidFill>
                <a:latin typeface="Times" pitchFamily="2" charset="0"/>
              </a:rPr>
              <a:t> CPP </a:t>
            </a:r>
            <a:r>
              <a:rPr lang="fr-FR" b="1" dirty="0" err="1">
                <a:solidFill>
                  <a:srgbClr val="0000FF"/>
                </a:solidFill>
                <a:latin typeface="Times" pitchFamily="2" charset="0"/>
              </a:rPr>
              <a:t>sequence</a:t>
            </a:r>
            <a:r>
              <a:rPr lang="fr-FR" b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 pitchFamily="2" charset="0"/>
              </a:rPr>
              <a:t>with</a:t>
            </a:r>
            <a:r>
              <a:rPr lang="fr-FR" b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 pitchFamily="2" charset="0"/>
              </a:rPr>
              <a:t>different</a:t>
            </a:r>
            <a:r>
              <a:rPr lang="fr-FR" b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 pitchFamily="2" charset="0"/>
              </a:rPr>
              <a:t>internalization</a:t>
            </a:r>
            <a:r>
              <a:rPr lang="fr-FR" b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 pitchFamily="2" charset="0"/>
              </a:rPr>
              <a:t>efficacy</a:t>
            </a:r>
            <a:endParaRPr lang="fr-FR" b="1" dirty="0">
              <a:solidFill>
                <a:srgbClr val="0000FF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er 2">
            <a:extLst>
              <a:ext uri="{FF2B5EF4-FFF2-40B4-BE49-F238E27FC236}">
                <a16:creationId xmlns:a16="http://schemas.microsoft.com/office/drawing/2014/main" id="{C9CFF05D-DEDA-C943-AD3F-A43BA7042B30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765175"/>
            <a:ext cx="7459494" cy="3671888"/>
            <a:chOff x="755576" y="4581128"/>
            <a:chExt cx="7855872" cy="3960440"/>
          </a:xfrm>
        </p:grpSpPr>
        <p:pic>
          <p:nvPicPr>
            <p:cNvPr id="53255" name="Image 3">
              <a:extLst>
                <a:ext uri="{FF2B5EF4-FFF2-40B4-BE49-F238E27FC236}">
                  <a16:creationId xmlns:a16="http://schemas.microsoft.com/office/drawing/2014/main" id="{25359AFB-9140-BB49-9CF2-C26C7AD8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83" b="28654"/>
            <a:stretch>
              <a:fillRect/>
            </a:stretch>
          </p:blipFill>
          <p:spPr bwMode="auto">
            <a:xfrm>
              <a:off x="795550" y="4581128"/>
              <a:ext cx="7815898" cy="396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2EA051-C064-1E49-97C0-8D005EE17270}"/>
                </a:ext>
              </a:extLst>
            </p:cNvPr>
            <p:cNvSpPr/>
            <p:nvPr/>
          </p:nvSpPr>
          <p:spPr>
            <a:xfrm>
              <a:off x="827465" y="8181995"/>
              <a:ext cx="504900" cy="3595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atin typeface="Times"/>
                <a:cs typeface="Time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F9ECB1-8C56-3F4C-9913-8F8E287FB819}"/>
                </a:ext>
              </a:extLst>
            </p:cNvPr>
            <p:cNvSpPr/>
            <p:nvPr/>
          </p:nvSpPr>
          <p:spPr>
            <a:xfrm>
              <a:off x="755576" y="4581128"/>
              <a:ext cx="503228" cy="3595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atin typeface="Times"/>
                <a:cs typeface="Times"/>
              </a:endParaRPr>
            </a:p>
          </p:txBody>
        </p:sp>
      </p:grpSp>
      <p:pic>
        <p:nvPicPr>
          <p:cNvPr id="53250" name="Image 6">
            <a:extLst>
              <a:ext uri="{FF2B5EF4-FFF2-40B4-BE49-F238E27FC236}">
                <a16:creationId xmlns:a16="http://schemas.microsoft.com/office/drawing/2014/main" id="{ED9A1A4E-2029-A445-A157-A647286D1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89" y="4657006"/>
            <a:ext cx="3749533" cy="191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ZoneTexte 7">
            <a:extLst>
              <a:ext uri="{FF2B5EF4-FFF2-40B4-BE49-F238E27FC236}">
                <a16:creationId xmlns:a16="http://schemas.microsoft.com/office/drawing/2014/main" id="{AFAB2AFE-60B0-A347-B4C9-0F9E18702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570663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Aubry, FASEBJ (2009) 23: 2956-2967 </a:t>
            </a:r>
          </a:p>
        </p:txBody>
      </p:sp>
      <p:sp>
        <p:nvSpPr>
          <p:cNvPr id="53252" name="ZoneTexte 8">
            <a:extLst>
              <a:ext uri="{FF2B5EF4-FFF2-40B4-BE49-F238E27FC236}">
                <a16:creationId xmlns:a16="http://schemas.microsoft.com/office/drawing/2014/main" id="{EBF32400-DF5A-F245-A1A3-951FFC48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919086"/>
            <a:ext cx="40751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 dirty="0">
                <a:solidFill>
                  <a:srgbClr val="000090"/>
                </a:solidFill>
                <a:latin typeface="Times" pitchFamily="2" charset="0"/>
              </a:rPr>
              <a:t> </a:t>
            </a:r>
            <a:r>
              <a:rPr lang="fr-FR" altLang="fr-FR" sz="1800" b="1" dirty="0" err="1">
                <a:solidFill>
                  <a:srgbClr val="0000FF"/>
                </a:solidFill>
                <a:latin typeface="Times" pitchFamily="2" charset="0"/>
              </a:rPr>
              <a:t>Identical</a:t>
            </a:r>
            <a:r>
              <a:rPr lang="fr-FR" altLang="fr-FR" sz="1800" b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altLang="fr-FR" sz="1800" b="1" dirty="0" err="1">
                <a:solidFill>
                  <a:srgbClr val="0000FF"/>
                </a:solidFill>
                <a:latin typeface="Times" pitchFamily="2" charset="0"/>
              </a:rPr>
              <a:t>quantities</a:t>
            </a:r>
            <a:r>
              <a:rPr lang="fr-FR" altLang="fr-FR" sz="1800" b="1" dirty="0">
                <a:solidFill>
                  <a:srgbClr val="0000FF"/>
                </a:solidFill>
                <a:latin typeface="Times" pitchFamily="2" charset="0"/>
              </a:rPr>
              <a:t> are </a:t>
            </a:r>
            <a:r>
              <a:rPr lang="fr-FR" altLang="fr-FR" sz="1800" b="1" dirty="0" err="1">
                <a:solidFill>
                  <a:srgbClr val="0000FF"/>
                </a:solidFill>
                <a:latin typeface="Times" pitchFamily="2" charset="0"/>
              </a:rPr>
              <a:t>measured</a:t>
            </a:r>
            <a:r>
              <a:rPr lang="fr-FR" altLang="fr-FR" sz="1800" b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altLang="fr-FR" sz="1800" b="1" dirty="0" err="1">
                <a:solidFill>
                  <a:srgbClr val="0000FF"/>
                </a:solidFill>
                <a:latin typeface="Times" pitchFamily="2" charset="0"/>
              </a:rPr>
              <a:t>after</a:t>
            </a:r>
            <a:r>
              <a:rPr lang="fr-FR" altLang="fr-FR" sz="1800" b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altLang="fr-FR" sz="1800" b="1" dirty="0" err="1">
                <a:solidFill>
                  <a:srgbClr val="0000FF"/>
                </a:solidFill>
                <a:latin typeface="Times" pitchFamily="2" charset="0"/>
              </a:rPr>
              <a:t>chemical</a:t>
            </a:r>
            <a:r>
              <a:rPr lang="fr-FR" altLang="fr-FR" sz="1800" b="1" dirty="0">
                <a:solidFill>
                  <a:srgbClr val="0000FF"/>
                </a:solidFill>
                <a:latin typeface="Times" pitchFamily="2" charset="0"/>
              </a:rPr>
              <a:t> modification of membrane thiols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46273D88-8376-7E40-BF21-F77A4B4B5AEA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>
                <a:latin typeface="Times"/>
                <a:cs typeface="Times"/>
              </a:rPr>
              <a:t>Impact of </a:t>
            </a:r>
            <a:r>
              <a:rPr lang="fr-FR" dirty="0" err="1">
                <a:latin typeface="Times"/>
                <a:cs typeface="Times"/>
              </a:rPr>
              <a:t>cysteinyl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residues</a:t>
            </a:r>
            <a:r>
              <a:rPr lang="fr-FR" dirty="0">
                <a:latin typeface="Times"/>
                <a:cs typeface="Times"/>
              </a:rPr>
              <a:t> on CPP </a:t>
            </a:r>
            <a:r>
              <a:rPr lang="fr-FR" dirty="0" err="1">
                <a:latin typeface="Times"/>
                <a:cs typeface="Times"/>
              </a:rPr>
              <a:t>uptake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efficiency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53254" name="Espace réservé du numéro de diapositive 1">
            <a:extLst>
              <a:ext uri="{FF2B5EF4-FFF2-40B4-BE49-F238E27FC236}">
                <a16:creationId xmlns:a16="http://schemas.microsoft.com/office/drawing/2014/main" id="{BE5169A1-1CB2-A142-8EC7-7BA14CD8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1E5427-3DF7-CC4C-864F-33EDE09E8D1B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DB8894-400F-FA49-A1BE-D492E27B272E}"/>
              </a:ext>
            </a:extLst>
          </p:cNvPr>
          <p:cNvSpPr txBox="1"/>
          <p:nvPr/>
        </p:nvSpPr>
        <p:spPr>
          <a:xfrm>
            <a:off x="2838033" y="421001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 : </a:t>
            </a:r>
            <a:r>
              <a:rPr lang="fr-FR" dirty="0" err="1"/>
              <a:t>acetamide</a:t>
            </a:r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er 2">
            <a:extLst>
              <a:ext uri="{FF2B5EF4-FFF2-40B4-BE49-F238E27FC236}">
                <a16:creationId xmlns:a16="http://schemas.microsoft.com/office/drawing/2014/main" id="{D81D9B48-216A-334D-8C7D-9E3899242ED1}"/>
              </a:ext>
            </a:extLst>
          </p:cNvPr>
          <p:cNvGrpSpPr>
            <a:grpSpLocks/>
          </p:cNvGrpSpPr>
          <p:nvPr/>
        </p:nvGrpSpPr>
        <p:grpSpPr bwMode="auto">
          <a:xfrm>
            <a:off x="1913185" y="1268760"/>
            <a:ext cx="5040313" cy="3743548"/>
            <a:chOff x="795550" y="8181528"/>
            <a:chExt cx="4669146" cy="2950757"/>
          </a:xfrm>
        </p:grpSpPr>
        <p:pic>
          <p:nvPicPr>
            <p:cNvPr id="54277" name="Image 3">
              <a:extLst>
                <a:ext uri="{FF2B5EF4-FFF2-40B4-BE49-F238E27FC236}">
                  <a16:creationId xmlns:a16="http://schemas.microsoft.com/office/drawing/2014/main" id="{C45C1746-7B71-6C41-BDF0-ADAED94C6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93" r="34132" b="-745"/>
            <a:stretch>
              <a:fillRect/>
            </a:stretch>
          </p:blipFill>
          <p:spPr bwMode="auto">
            <a:xfrm>
              <a:off x="795550" y="8507619"/>
              <a:ext cx="4669146" cy="262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8BF2B8-7D7F-0743-BEA6-BD781A47225C}"/>
                </a:ext>
              </a:extLst>
            </p:cNvPr>
            <p:cNvSpPr/>
            <p:nvPr/>
          </p:nvSpPr>
          <p:spPr>
            <a:xfrm>
              <a:off x="827903" y="8181528"/>
              <a:ext cx="504415" cy="36071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atin typeface="Arial"/>
                <a:cs typeface="Arial"/>
              </a:endParaRPr>
            </a:p>
          </p:txBody>
        </p: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1BD80F61-F1CD-F24D-8CEB-3933ACD9C962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>
                <a:latin typeface="Times"/>
                <a:cs typeface="Times"/>
              </a:rPr>
              <a:t>Disulfide</a:t>
            </a:r>
            <a:r>
              <a:rPr lang="fr-FR" dirty="0">
                <a:latin typeface="Times"/>
                <a:cs typeface="Times"/>
              </a:rPr>
              <a:t> bridge </a:t>
            </a:r>
            <a:r>
              <a:rPr lang="fr-FR" dirty="0" err="1">
                <a:latin typeface="Times"/>
                <a:cs typeface="Times"/>
              </a:rPr>
              <a:t>enhances</a:t>
            </a:r>
            <a:r>
              <a:rPr lang="fr-FR" dirty="0">
                <a:latin typeface="Times"/>
                <a:cs typeface="Times"/>
              </a:rPr>
              <a:t> CPP </a:t>
            </a:r>
            <a:r>
              <a:rPr lang="fr-FR" dirty="0" err="1">
                <a:latin typeface="Times"/>
                <a:cs typeface="Times"/>
              </a:rPr>
              <a:t>uptake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efficiency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54275" name="ZoneTexte 7">
            <a:extLst>
              <a:ext uri="{FF2B5EF4-FFF2-40B4-BE49-F238E27FC236}">
                <a16:creationId xmlns:a16="http://schemas.microsoft.com/office/drawing/2014/main" id="{B35F7B8C-2F49-4247-8624-C997C0C03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570663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Aubry, FASEBJ (2009) 23: 2956-2967 </a:t>
            </a:r>
          </a:p>
        </p:txBody>
      </p:sp>
      <p:sp>
        <p:nvSpPr>
          <p:cNvPr id="54276" name="Espace réservé du numéro de diapositive 1">
            <a:extLst>
              <a:ext uri="{FF2B5EF4-FFF2-40B4-BE49-F238E27FC236}">
                <a16:creationId xmlns:a16="http://schemas.microsoft.com/office/drawing/2014/main" id="{D1893584-5A7F-3A4B-A586-F5AE38D7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C1E0C5-96C4-EB47-9CD8-366D9AF62A03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Parenthèse ouvrante 1">
            <a:extLst>
              <a:ext uri="{FF2B5EF4-FFF2-40B4-BE49-F238E27FC236}">
                <a16:creationId xmlns:a16="http://schemas.microsoft.com/office/drawing/2014/main" id="{CB1229F5-EC16-CE46-88A8-3EE8ADD6FECB}"/>
              </a:ext>
            </a:extLst>
          </p:cNvPr>
          <p:cNvSpPr/>
          <p:nvPr/>
        </p:nvSpPr>
        <p:spPr>
          <a:xfrm rot="5400000">
            <a:off x="3741902" y="1666810"/>
            <a:ext cx="152079" cy="652123"/>
          </a:xfrm>
          <a:prstGeom prst="leftBracket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27C882-C1A8-B84A-86AC-E0CAAD554648}"/>
              </a:ext>
            </a:extLst>
          </p:cNvPr>
          <p:cNvSpPr txBox="1"/>
          <p:nvPr/>
        </p:nvSpPr>
        <p:spPr>
          <a:xfrm>
            <a:off x="4946850" y="517553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 : </a:t>
            </a:r>
            <a:r>
              <a:rPr lang="fr-FR" dirty="0" err="1"/>
              <a:t>acetamide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09E172FA-2E90-F040-BF30-741F427B7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Description of the eucaryotic cell membrane</a:t>
            </a:r>
          </a:p>
        </p:txBody>
      </p:sp>
      <p:sp>
        <p:nvSpPr>
          <p:cNvPr id="18441" name="Espace réservé du numéro de diapositive 1">
            <a:extLst>
              <a:ext uri="{FF2B5EF4-FFF2-40B4-BE49-F238E27FC236}">
                <a16:creationId xmlns:a16="http://schemas.microsoft.com/office/drawing/2014/main" id="{D27BA6F0-8CBD-3441-9DD4-BEE40E0B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A27DAC-5AE0-F94B-A9FF-B12CA3AB69BE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132E90-537D-BB41-8CAC-2CC44D74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29" y="969276"/>
            <a:ext cx="6250299" cy="577691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107CCF3-572D-1E4F-BF58-F568419EF2B8}"/>
              </a:ext>
            </a:extLst>
          </p:cNvPr>
          <p:cNvGrpSpPr/>
          <p:nvPr/>
        </p:nvGrpSpPr>
        <p:grpSpPr>
          <a:xfrm>
            <a:off x="1644386" y="1059960"/>
            <a:ext cx="6260374" cy="5028819"/>
            <a:chOff x="1644386" y="1059960"/>
            <a:chExt cx="6260374" cy="50288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B94487-43B2-CE45-B520-9F99072CD8B6}"/>
                </a:ext>
              </a:extLst>
            </p:cNvPr>
            <p:cNvSpPr/>
            <p:nvPr/>
          </p:nvSpPr>
          <p:spPr>
            <a:xfrm>
              <a:off x="3708400" y="5445125"/>
              <a:ext cx="682625" cy="3317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5811B77-BCFB-EB4D-A3B3-C1DD8B132ED0}"/>
                </a:ext>
              </a:extLst>
            </p:cNvPr>
            <p:cNvSpPr txBox="1"/>
            <p:nvPr/>
          </p:nvSpPr>
          <p:spPr>
            <a:xfrm>
              <a:off x="1656743" y="1604086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content</a:t>
              </a:r>
            </a:p>
            <a:p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726271C-9F9E-4D43-8589-627F24038D8B}"/>
                </a:ext>
              </a:extLst>
            </p:cNvPr>
            <p:cNvSpPr txBox="1"/>
            <p:nvPr/>
          </p:nvSpPr>
          <p:spPr>
            <a:xfrm>
              <a:off x="1644386" y="2120499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monolayer</a:t>
              </a:r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D445EE9-1D67-3E44-A54E-6E90F6E3B532}"/>
                </a:ext>
              </a:extLst>
            </p:cNvPr>
            <p:cNvSpPr txBox="1"/>
            <p:nvPr/>
          </p:nvSpPr>
          <p:spPr>
            <a:xfrm>
              <a:off x="1656743" y="3140968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bilayer</a:t>
              </a:r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96F8C40-8447-1147-A28F-ADEBD8DE2DE6}"/>
                </a:ext>
              </a:extLst>
            </p:cNvPr>
            <p:cNvSpPr txBox="1"/>
            <p:nvPr/>
          </p:nvSpPr>
          <p:spPr>
            <a:xfrm>
              <a:off x="1656743" y="3902859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bilayer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layer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40ED3FA-99E3-7A4A-96EC-A0F8CA66809A}"/>
                </a:ext>
              </a:extLst>
            </p:cNvPr>
            <p:cNvSpPr txBox="1"/>
            <p:nvPr/>
          </p:nvSpPr>
          <p:spPr>
            <a:xfrm>
              <a:off x="1660859" y="4953525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bilayer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layer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8539730-2DBD-1044-B166-2ADD1B7F7152}"/>
                </a:ext>
              </a:extLst>
            </p:cNvPr>
            <p:cNvSpPr txBox="1"/>
            <p:nvPr/>
          </p:nvSpPr>
          <p:spPr>
            <a:xfrm>
              <a:off x="1656743" y="5679799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bilayer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moving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AD8C982-5365-934F-B68F-0648682349E0}"/>
                </a:ext>
              </a:extLst>
            </p:cNvPr>
            <p:cNvSpPr txBox="1"/>
            <p:nvPr/>
          </p:nvSpPr>
          <p:spPr>
            <a:xfrm>
              <a:off x="2195736" y="1059960"/>
              <a:ext cx="14381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Polar substance</a:t>
              </a:r>
            </a:p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Nonpolar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substance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2CAF5A-1683-E84B-9EC3-1487E7C6FFB3}"/>
                </a:ext>
              </a:extLst>
            </p:cNvPr>
            <p:cNvSpPr/>
            <p:nvPr/>
          </p:nvSpPr>
          <p:spPr>
            <a:xfrm>
              <a:off x="3563888" y="1122550"/>
              <a:ext cx="290072" cy="146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1D73542-510F-0742-A65C-EEBE4ECAA2C0}"/>
                </a:ext>
              </a:extLst>
            </p:cNvPr>
            <p:cNvCxnSpPr/>
            <p:nvPr/>
          </p:nvCxnSpPr>
          <p:spPr>
            <a:xfrm flipH="1">
              <a:off x="3633856" y="1203102"/>
              <a:ext cx="290072" cy="0"/>
            </a:xfrm>
            <a:prstGeom prst="line">
              <a:avLst/>
            </a:prstGeom>
            <a:ln w="285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59AF201-D773-844E-A02B-9F64AC496EC6}"/>
                </a:ext>
              </a:extLst>
            </p:cNvPr>
            <p:cNvSpPr txBox="1"/>
            <p:nvPr/>
          </p:nvSpPr>
          <p:spPr>
            <a:xfrm>
              <a:off x="6361092" y="1576570"/>
              <a:ext cx="1359742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Selective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coating</a:t>
              </a:r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0EBEEBD-49EE-344D-8980-5EDEDDC0D8A4}"/>
                </a:ext>
              </a:extLst>
            </p:cNvPr>
            <p:cNvSpPr txBox="1"/>
            <p:nvPr/>
          </p:nvSpPr>
          <p:spPr>
            <a:xfrm>
              <a:off x="6403988" y="2115378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Monomolecular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layer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D549DEA-380D-C34F-92D1-8A7CEAF80322}"/>
                </a:ext>
              </a:extLst>
            </p:cNvPr>
            <p:cNvSpPr txBox="1"/>
            <p:nvPr/>
          </p:nvSpPr>
          <p:spPr>
            <a:xfrm>
              <a:off x="6324180" y="3113033"/>
              <a:ext cx="1569630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artificial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membrane (liposome)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0C57B39-BA40-4143-A779-698E3EC8E571}"/>
                </a:ext>
              </a:extLst>
            </p:cNvPr>
            <p:cNvSpPr txBox="1"/>
            <p:nvPr/>
          </p:nvSpPr>
          <p:spPr>
            <a:xfrm>
              <a:off x="6380610" y="3782308"/>
              <a:ext cx="1357914" cy="553998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polar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heads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lipids</a:t>
              </a:r>
              <a:endParaRPr lang="fr-FR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3F2B901-3778-D547-814C-DA46649AC6B7}"/>
                </a:ext>
              </a:extLst>
            </p:cNvPr>
            <p:cNvSpPr txBox="1"/>
            <p:nvPr/>
          </p:nvSpPr>
          <p:spPr>
            <a:xfrm>
              <a:off x="6335129" y="4810790"/>
              <a:ext cx="1569631" cy="707886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unitary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tripartite membrane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matching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microscopy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images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0A87FCA-B9E7-664B-B2D5-6E332F46F2CE}"/>
                </a:ext>
              </a:extLst>
            </p:cNvPr>
            <p:cNvSpPr txBox="1"/>
            <p:nvPr/>
          </p:nvSpPr>
          <p:spPr>
            <a:xfrm>
              <a:off x="6359843" y="5688669"/>
              <a:ext cx="1152128" cy="400110"/>
            </a:xfrm>
            <a:prstGeom prst="rect">
              <a:avLst/>
            </a:prstGeom>
            <a:solidFill>
              <a:srgbClr val="FFD579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mosaic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fluid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model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0F4508E-B5D5-EE46-8875-D36749C3241C}"/>
              </a:ext>
            </a:extLst>
          </p:cNvPr>
          <p:cNvSpPr txBox="1"/>
          <p:nvPr/>
        </p:nvSpPr>
        <p:spPr>
          <a:xfrm>
            <a:off x="107504" y="6597352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Adapted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from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200" i="1" dirty="0" err="1">
                <a:solidFill>
                  <a:srgbClr val="0000FF"/>
                </a:solidFill>
                <a:latin typeface="Times" pitchFamily="2" charset="0"/>
              </a:rPr>
              <a:t>Cell</a:t>
            </a:r>
            <a:r>
              <a:rPr lang="fr-FR" sz="1200" i="1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200" i="1" dirty="0" err="1">
                <a:solidFill>
                  <a:srgbClr val="0000FF"/>
                </a:solidFill>
                <a:latin typeface="Times" pitchFamily="2" charset="0"/>
              </a:rPr>
              <a:t>Biology</a:t>
            </a:r>
            <a:r>
              <a:rPr lang="fr-FR" sz="1200" i="1" dirty="0">
                <a:solidFill>
                  <a:srgbClr val="0000FF"/>
                </a:solidFill>
                <a:latin typeface="Times" pitchFamily="2" charset="0"/>
              </a:rPr>
              <a:t> by the </a:t>
            </a:r>
            <a:r>
              <a:rPr lang="fr-FR" sz="1200" i="1" dirty="0" err="1">
                <a:solidFill>
                  <a:srgbClr val="0000FF"/>
                </a:solidFill>
                <a:latin typeface="Times" pitchFamily="2" charset="0"/>
              </a:rPr>
              <a:t>Numbers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, R. Milo &amp; R. Phillips</a:t>
            </a:r>
          </a:p>
        </p:txBody>
      </p:sp>
    </p:spTree>
    <p:extLst>
      <p:ext uri="{BB962C8B-B14F-4D97-AF65-F5344CB8AC3E}">
        <p14:creationId xmlns:p14="http://schemas.microsoft.com/office/powerpoint/2010/main" val="3335950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oneTexte 4">
            <a:extLst>
              <a:ext uri="{FF2B5EF4-FFF2-40B4-BE49-F238E27FC236}">
                <a16:creationId xmlns:a16="http://schemas.microsoft.com/office/drawing/2014/main" id="{9EF7C737-AD5D-FF43-9716-AB254FF0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6524625"/>
            <a:ext cx="29238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Laurent, 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Matile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, JACS Au 2021, 1, 710−728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196C9F42-FA9C-E04A-AAC2-1C9044407524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>
                <a:latin typeface="Times"/>
                <a:cs typeface="Times"/>
              </a:rPr>
              <a:t>Exploiting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cell</a:t>
            </a:r>
            <a:r>
              <a:rPr lang="fr-FR" dirty="0">
                <a:latin typeface="Times"/>
                <a:cs typeface="Times"/>
              </a:rPr>
              <a:t> surface thiols to </a:t>
            </a:r>
            <a:r>
              <a:rPr lang="fr-FR" dirty="0" err="1">
                <a:latin typeface="Times"/>
                <a:cs typeface="Times"/>
              </a:rPr>
              <a:t>enhance</a:t>
            </a:r>
            <a:r>
              <a:rPr lang="fr-FR" dirty="0">
                <a:latin typeface="Times"/>
                <a:cs typeface="Times"/>
              </a:rPr>
              <a:t> cellular </a:t>
            </a:r>
            <a:r>
              <a:rPr lang="fr-FR" dirty="0" err="1">
                <a:latin typeface="Times"/>
                <a:cs typeface="Times"/>
              </a:rPr>
              <a:t>uptake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55300" name="Espace réservé du numéro de diapositive 1">
            <a:extLst>
              <a:ext uri="{FF2B5EF4-FFF2-40B4-BE49-F238E27FC236}">
                <a16:creationId xmlns:a16="http://schemas.microsoft.com/office/drawing/2014/main" id="{FCFE6E43-4140-CC4C-A6E5-DB0ADB8A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8103A9-FC39-0A4D-B034-4575BC4CED5A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6F2F8E-5193-4A44-9FCA-9DA1EA0B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92150"/>
            <a:ext cx="7162800" cy="5473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oneTexte 2">
            <a:extLst>
              <a:ext uri="{FF2B5EF4-FFF2-40B4-BE49-F238E27FC236}">
                <a16:creationId xmlns:a16="http://schemas.microsoft.com/office/drawing/2014/main" id="{AE839A5A-3644-F94A-ADC9-6460CEDE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572250"/>
            <a:ext cx="3600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Mager, Nat Chem (2011</a:t>
            </a:r>
            <a:r>
              <a:rPr lang="fr-FR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3:582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1E90801F-5F71-CA4E-8DA0-0FCCCA74B2AA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/>
              <a:t>Cell</a:t>
            </a:r>
            <a:r>
              <a:rPr lang="fr-FR" dirty="0"/>
              <a:t> membrane :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exploited</a:t>
            </a:r>
            <a:r>
              <a:rPr lang="fr-FR" dirty="0"/>
              <a:t> </a:t>
            </a:r>
            <a:r>
              <a:rPr lang="fr-FR" dirty="0" err="1"/>
              <a:t>portals</a:t>
            </a:r>
            <a:r>
              <a:rPr lang="fr-FR" dirty="0"/>
              <a:t> of entry</a:t>
            </a:r>
          </a:p>
        </p:txBody>
      </p:sp>
      <p:pic>
        <p:nvPicPr>
          <p:cNvPr id="56323" name="Image 15">
            <a:extLst>
              <a:ext uri="{FF2B5EF4-FFF2-40B4-BE49-F238E27FC236}">
                <a16:creationId xmlns:a16="http://schemas.microsoft.com/office/drawing/2014/main" id="{6E24B93B-0817-8348-8A23-D9E348872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/>
          <a:stretch>
            <a:fillRect/>
          </a:stretch>
        </p:blipFill>
        <p:spPr bwMode="auto">
          <a:xfrm>
            <a:off x="1493838" y="2179638"/>
            <a:ext cx="617378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DFB5B54-B008-164C-87A1-6B571D878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196975"/>
            <a:ext cx="2592388" cy="369888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fr-FR" sz="1800" dirty="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rPr>
              <a:t> Focus on polysaccharides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4E01D02-241B-CF49-810E-ADADE2EA510E}"/>
              </a:ext>
            </a:extLst>
          </p:cNvPr>
          <p:cNvCxnSpPr/>
          <p:nvPr/>
        </p:nvCxnSpPr>
        <p:spPr>
          <a:xfrm flipH="1">
            <a:off x="4500563" y="1557338"/>
            <a:ext cx="287337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6" name="Espace réservé du numéro de diapositive 1">
            <a:extLst>
              <a:ext uri="{FF2B5EF4-FFF2-40B4-BE49-F238E27FC236}">
                <a16:creationId xmlns:a16="http://schemas.microsoft.com/office/drawing/2014/main" id="{52B5B8FA-E3ED-4C4F-AA30-A4A06C8B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2C8621F-4A61-9441-A028-DD8FF0C6C67D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 3" descr="Figure4.HS&amp;CS-structure.jpg">
            <a:extLst>
              <a:ext uri="{FF2B5EF4-FFF2-40B4-BE49-F238E27FC236}">
                <a16:creationId xmlns:a16="http://schemas.microsoft.com/office/drawing/2014/main" id="{42A0DFAB-9BBE-AE40-9B29-4140FC51E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370013"/>
            <a:ext cx="748506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5">
            <a:extLst>
              <a:ext uri="{FF2B5EF4-FFF2-40B4-BE49-F238E27FC236}">
                <a16:creationId xmlns:a16="http://schemas.microsoft.com/office/drawing/2014/main" id="{9D9B47D2-FFC2-8F47-8B74-DAFE399E0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Role of negatively charged cell-surface polysaccharides in CPP uptake</a:t>
            </a:r>
          </a:p>
        </p:txBody>
      </p:sp>
      <p:sp>
        <p:nvSpPr>
          <p:cNvPr id="76803" name="Espace réservé du numéro de diapositive 1">
            <a:extLst>
              <a:ext uri="{FF2B5EF4-FFF2-40B4-BE49-F238E27FC236}">
                <a16:creationId xmlns:a16="http://schemas.microsoft.com/office/drawing/2014/main" id="{BD60ED16-E3EA-0746-A335-777E60B6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0CCE45-53C4-3348-9BE1-461D7ADB66A9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F44BC91A-3E00-3A42-980E-50A856EA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Internalization efficacy is sequence-dependent</a:t>
            </a:r>
          </a:p>
        </p:txBody>
      </p:sp>
      <p:sp>
        <p:nvSpPr>
          <p:cNvPr id="57346" name="ZoneTexte 2">
            <a:extLst>
              <a:ext uri="{FF2B5EF4-FFF2-40B4-BE49-F238E27FC236}">
                <a16:creationId xmlns:a16="http://schemas.microsoft.com/office/drawing/2014/main" id="{5C0FE483-1A28-C043-B034-788863A2B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572250"/>
            <a:ext cx="3600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" pitchFamily="2" charset="0"/>
              </a:rPr>
              <a:t>Jiao, J Biol Chem (2009</a:t>
            </a:r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) 284:33957</a:t>
            </a:r>
            <a:endParaRPr lang="en-US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57347" name="ZoneTexte 9">
            <a:extLst>
              <a:ext uri="{FF2B5EF4-FFF2-40B4-BE49-F238E27FC236}">
                <a16:creationId xmlns:a16="http://schemas.microsoft.com/office/drawing/2014/main" id="{DC2F162E-92F1-8743-92A7-C9D8FD7D1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1508125"/>
            <a:ext cx="156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WT CHO cells</a:t>
            </a:r>
          </a:p>
        </p:txBody>
      </p:sp>
      <p:sp>
        <p:nvSpPr>
          <p:cNvPr id="57348" name="ZoneTexte 10">
            <a:extLst>
              <a:ext uri="{FF2B5EF4-FFF2-40B4-BE49-F238E27FC236}">
                <a16:creationId xmlns:a16="http://schemas.microsoft.com/office/drawing/2014/main" id="{8001AD22-DF49-6E4C-A9F7-B6E86469E65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41401" y="3000375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latin typeface="Times" pitchFamily="2" charset="0"/>
              </a:rPr>
              <a:t>amount (pmoles) in 1 million cells</a:t>
            </a:r>
          </a:p>
        </p:txBody>
      </p:sp>
      <p:sp>
        <p:nvSpPr>
          <p:cNvPr id="57349" name="ZoneTexte 15">
            <a:extLst>
              <a:ext uri="{FF2B5EF4-FFF2-40B4-BE49-F238E27FC236}">
                <a16:creationId xmlns:a16="http://schemas.microsoft.com/office/drawing/2014/main" id="{0E313D3C-77F3-8D48-889A-8BD6D19A5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4776788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0000FF"/>
                </a:solidFill>
                <a:latin typeface="Times" pitchFamily="2" charset="0"/>
              </a:rPr>
              <a:t>5 </a:t>
            </a:r>
            <a:r>
              <a:rPr lang="fr-FR" altLang="fr-FR" sz="140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fr-FR" altLang="fr-FR" sz="1400">
                <a:solidFill>
                  <a:srgbClr val="0000FF"/>
                </a:solidFill>
                <a:latin typeface="Times" pitchFamily="2" charset="0"/>
              </a:rPr>
              <a:t>M peptide concentration</a:t>
            </a:r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33DA74F4-37CF-6848-84F8-5F26E430AAC4}"/>
              </a:ext>
            </a:extLst>
          </p:cNvPr>
          <p:cNvGraphicFramePr>
            <a:graphicFrameLocks/>
          </p:cNvGraphicFramePr>
          <p:nvPr/>
        </p:nvGraphicFramePr>
        <p:xfrm>
          <a:off x="2592288" y="189267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7351" name="ZoneTexte 20">
            <a:extLst>
              <a:ext uri="{FF2B5EF4-FFF2-40B4-BE49-F238E27FC236}">
                <a16:creationId xmlns:a16="http://schemas.microsoft.com/office/drawing/2014/main" id="{5FCC3209-F691-994D-835B-A1E2A7B1B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300663"/>
            <a:ext cx="50593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Times" pitchFamily="2" charset="0"/>
              </a:rPr>
              <a:t>Penetratin 	        RQIKIWFQNRRMKWKK 	(+7)</a:t>
            </a:r>
          </a:p>
          <a:p>
            <a:pPr eaLnBrk="1" hangingPunct="1"/>
            <a:r>
              <a:rPr lang="fr-FR" altLang="fr-FR" sz="1400">
                <a:latin typeface="Times" pitchFamily="2" charset="0"/>
              </a:rPr>
              <a:t>R9	        RRRRRRRRR           	(+9)</a:t>
            </a:r>
          </a:p>
          <a:p>
            <a:pPr eaLnBrk="1" hangingPunct="1"/>
            <a:r>
              <a:rPr lang="fr-FR" altLang="fr-FR" sz="1400">
                <a:latin typeface="Times" pitchFamily="2" charset="0"/>
              </a:rPr>
              <a:t>Tat 	        YGRKKRRQRRR   	(+8)</a:t>
            </a:r>
          </a:p>
          <a:p>
            <a:pPr eaLnBrk="1" hangingPunct="1"/>
            <a:r>
              <a:rPr lang="fr-FR" altLang="fr-FR" sz="1400">
                <a:latin typeface="Times" pitchFamily="2" charset="0"/>
              </a:rPr>
              <a:t>RW9	        RRWWRRWRR       	(+6)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2AB19B45-C687-334C-BEEE-11A3D56A5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Cell-surface HS and CS contribute differently to CPP internalization</a:t>
            </a:r>
          </a:p>
        </p:txBody>
      </p:sp>
      <p:sp>
        <p:nvSpPr>
          <p:cNvPr id="58370" name="ZoneTexte 2">
            <a:extLst>
              <a:ext uri="{FF2B5EF4-FFF2-40B4-BE49-F238E27FC236}">
                <a16:creationId xmlns:a16="http://schemas.microsoft.com/office/drawing/2014/main" id="{00193A9E-36AE-D344-A29D-816C638DC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572250"/>
            <a:ext cx="5832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" pitchFamily="2" charset="0"/>
              </a:rPr>
              <a:t>Jiao, J Biol Chem (2009</a:t>
            </a:r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) 284:33957; Bechara, FASEB J (2013) 27:738</a:t>
            </a:r>
            <a:endParaRPr lang="en-US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58371" name="ZoneTexte 9">
            <a:extLst>
              <a:ext uri="{FF2B5EF4-FFF2-40B4-BE49-F238E27FC236}">
                <a16:creationId xmlns:a16="http://schemas.microsoft.com/office/drawing/2014/main" id="{24FBE576-DD4E-0146-A47E-11D0C62E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673225"/>
            <a:ext cx="286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solidFill>
                  <a:srgbClr val="0000FF"/>
                </a:solidFill>
                <a:latin typeface="Times" pitchFamily="2" charset="0"/>
              </a:rPr>
              <a:t>HS-, CS-</a:t>
            </a:r>
            <a:r>
              <a:rPr lang="fr-FR" altLang="fr-FR" sz="1800" dirty="0" err="1">
                <a:solidFill>
                  <a:srgbClr val="0000FF"/>
                </a:solidFill>
                <a:latin typeface="Times" pitchFamily="2" charset="0"/>
              </a:rPr>
              <a:t>deficient</a:t>
            </a:r>
            <a:r>
              <a:rPr lang="fr-FR" altLang="fr-FR" sz="1800" dirty="0">
                <a:solidFill>
                  <a:srgbClr val="0000FF"/>
                </a:solidFill>
                <a:latin typeface="Times" pitchFamily="2" charset="0"/>
              </a:rPr>
              <a:t> CHO </a:t>
            </a:r>
            <a:r>
              <a:rPr lang="fr-FR" altLang="fr-FR" sz="1800" dirty="0" err="1">
                <a:solidFill>
                  <a:srgbClr val="0000FF"/>
                </a:solidFill>
                <a:latin typeface="Times" pitchFamily="2" charset="0"/>
              </a:rPr>
              <a:t>cells</a:t>
            </a:r>
            <a:endParaRPr lang="fr-FR" altLang="fr-FR" sz="1800" dirty="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58372" name="ZoneTexte 11">
            <a:extLst>
              <a:ext uri="{FF2B5EF4-FFF2-40B4-BE49-F238E27FC236}">
                <a16:creationId xmlns:a16="http://schemas.microsoft.com/office/drawing/2014/main" id="{56A94734-F255-D74E-8686-BADCFE230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1662113"/>
            <a:ext cx="157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FF"/>
                </a:solidFill>
                <a:latin typeface="Times" pitchFamily="2" charset="0"/>
              </a:rPr>
              <a:t>WT CHO cells</a:t>
            </a:r>
          </a:p>
        </p:txBody>
      </p:sp>
      <p:sp>
        <p:nvSpPr>
          <p:cNvPr id="58373" name="ZoneTexte 12">
            <a:extLst>
              <a:ext uri="{FF2B5EF4-FFF2-40B4-BE49-F238E27FC236}">
                <a16:creationId xmlns:a16="http://schemas.microsoft.com/office/drawing/2014/main" id="{302AC2D3-1146-3541-A0E0-8A4D40D8151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46162" y="3706812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latin typeface="Times" pitchFamily="2" charset="0"/>
              </a:rPr>
              <a:t>amount (pmoles) in 1 million cells</a:t>
            </a:r>
          </a:p>
        </p:txBody>
      </p:sp>
      <p:sp>
        <p:nvSpPr>
          <p:cNvPr id="58374" name="ZoneTexte 15">
            <a:extLst>
              <a:ext uri="{FF2B5EF4-FFF2-40B4-BE49-F238E27FC236}">
                <a16:creationId xmlns:a16="http://schemas.microsoft.com/office/drawing/2014/main" id="{57D416D3-910A-094A-9557-D154191D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445125"/>
            <a:ext cx="54721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Times" pitchFamily="2" charset="0"/>
              </a:rPr>
              <a:t>Penetratin 	 RQIKIWFQNRRMKWKK 	(+7)</a:t>
            </a:r>
          </a:p>
          <a:p>
            <a:pPr eaLnBrk="1" hangingPunct="1"/>
            <a:r>
              <a:rPr lang="fr-FR" altLang="fr-FR" sz="1400">
                <a:latin typeface="Times" pitchFamily="2" charset="0"/>
              </a:rPr>
              <a:t>R9		RRRRRRRRR	(+9)</a:t>
            </a:r>
          </a:p>
          <a:p>
            <a:pPr eaLnBrk="1" hangingPunct="1"/>
            <a:r>
              <a:rPr lang="fr-FR" altLang="fr-FR" sz="1400">
                <a:latin typeface="Times" pitchFamily="2" charset="0"/>
              </a:rPr>
              <a:t>Tat 		YGRKKRRQRRR	(+8)</a:t>
            </a:r>
          </a:p>
          <a:p>
            <a:pPr eaLnBrk="1" hangingPunct="1"/>
            <a:r>
              <a:rPr lang="fr-FR" altLang="fr-FR" sz="1400">
                <a:latin typeface="Times" pitchFamily="2" charset="0"/>
              </a:rPr>
              <a:t>RW9		RRWWRRWRR	(+6)</a:t>
            </a:r>
          </a:p>
        </p:txBody>
      </p:sp>
      <p:sp>
        <p:nvSpPr>
          <p:cNvPr id="58375" name="ZoneTexte 16">
            <a:extLst>
              <a:ext uri="{FF2B5EF4-FFF2-40B4-BE49-F238E27FC236}">
                <a16:creationId xmlns:a16="http://schemas.microsoft.com/office/drawing/2014/main" id="{396D95B0-6741-F24D-B4C3-472EF3733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57788"/>
            <a:ext cx="221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0000FF"/>
                </a:solidFill>
                <a:latin typeface="Times" pitchFamily="2" charset="0"/>
              </a:rPr>
              <a:t>5 </a:t>
            </a:r>
            <a:r>
              <a:rPr lang="fr-FR" altLang="fr-FR" sz="140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fr-FR" altLang="fr-FR" sz="1400">
                <a:solidFill>
                  <a:srgbClr val="0000FF"/>
                </a:solidFill>
                <a:latin typeface="Times" pitchFamily="2" charset="0"/>
              </a:rPr>
              <a:t>M peptide concentration</a:t>
            </a: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38E85D84-2D51-AF4A-B6C6-1674AC19F220}"/>
              </a:ext>
            </a:extLst>
          </p:cNvPr>
          <p:cNvGraphicFramePr>
            <a:graphicFrameLocks/>
          </p:cNvGraphicFramePr>
          <p:nvPr/>
        </p:nvGraphicFramePr>
        <p:xfrm>
          <a:off x="611307" y="2311402"/>
          <a:ext cx="4227393" cy="2752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7B514B00-91E9-BA4F-8673-557767573387}"/>
              </a:ext>
            </a:extLst>
          </p:cNvPr>
          <p:cNvGraphicFramePr>
            <a:graphicFrameLocks/>
          </p:cNvGraphicFramePr>
          <p:nvPr/>
        </p:nvGraphicFramePr>
        <p:xfrm>
          <a:off x="3975100" y="23114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DD4A580-5B8A-BC49-AA19-44C76A9818D2}"/>
              </a:ext>
            </a:extLst>
          </p:cNvPr>
          <p:cNvSpPr/>
          <p:nvPr/>
        </p:nvSpPr>
        <p:spPr>
          <a:xfrm>
            <a:off x="7451725" y="5300663"/>
            <a:ext cx="215900" cy="2889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Box 408">
            <a:extLst>
              <a:ext uri="{FF2B5EF4-FFF2-40B4-BE49-F238E27FC236}">
                <a16:creationId xmlns:a16="http://schemas.microsoft.com/office/drawing/2014/main" id="{DE5CE078-9D2C-584E-B898-99A74367CB1B}"/>
              </a:ext>
            </a:extLst>
          </p:cNvPr>
          <p:cNvSpPr txBox="1"/>
          <p:nvPr/>
        </p:nvSpPr>
        <p:spPr>
          <a:xfrm>
            <a:off x="1751013" y="1204913"/>
            <a:ext cx="49434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 err="1">
                <a:latin typeface="Arial" charset="0"/>
                <a:ea typeface="+mn-ea"/>
                <a:cs typeface="Arial" charset="0"/>
              </a:rPr>
              <a:t>Sphingomyelin</a:t>
            </a:r>
            <a:r>
              <a:rPr lang="fr-FR" dirty="0">
                <a:latin typeface="Arial" charset="0"/>
                <a:ea typeface="+mn-ea"/>
                <a:cs typeface="Arial" charset="0"/>
              </a:rPr>
              <a:t> and </a:t>
            </a:r>
            <a:r>
              <a:rPr lang="fr-FR" b="1" dirty="0" err="1">
                <a:latin typeface="Arial" charset="0"/>
                <a:ea typeface="+mn-ea"/>
                <a:cs typeface="Arial" charset="0"/>
              </a:rPr>
              <a:t>Cholesterol</a:t>
            </a:r>
            <a:r>
              <a:rPr lang="fr-FR" dirty="0">
                <a:latin typeface="Arial" charset="0"/>
                <a:ea typeface="+mn-ea"/>
                <a:cs typeface="Arial" charset="0"/>
              </a:rPr>
              <a:t>-</a:t>
            </a:r>
            <a:r>
              <a:rPr lang="fr-FR" dirty="0" err="1">
                <a:latin typeface="Arial" charset="0"/>
                <a:ea typeface="+mn-ea"/>
                <a:cs typeface="Arial" charset="0"/>
              </a:rPr>
              <a:t>enriched</a:t>
            </a:r>
            <a:r>
              <a:rPr lang="fr-FR" dirty="0">
                <a:latin typeface="Arial" charset="0"/>
                <a:ea typeface="+mn-ea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+mn-ea"/>
                <a:cs typeface="Arial" charset="0"/>
              </a:rPr>
              <a:t>domains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7826" name="AutoShape 162" descr="https://mail.google.com/mail/?ui=2&amp;ik=8a636a3c3a&amp;view=att&amp;th=139e96e347a7b0a9&amp;attid=0.1.1&amp;disp=emb&amp;zw&amp;atsh=1">
            <a:extLst>
              <a:ext uri="{FF2B5EF4-FFF2-40B4-BE49-F238E27FC236}">
                <a16:creationId xmlns:a16="http://schemas.microsoft.com/office/drawing/2014/main" id="{3216996E-05DA-CB4D-8EC3-6372FA8CD0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CA" altLang="fr-FR" sz="1800"/>
          </a:p>
        </p:txBody>
      </p:sp>
      <p:sp>
        <p:nvSpPr>
          <p:cNvPr id="77827" name="AutoShape 164" descr="https://mail.google.com/mail/?ui=2&amp;ik=8a636a3c3a&amp;view=att&amp;th=139e96e347a7b0a9&amp;attid=0.1.1&amp;disp=emb&amp;zw&amp;atsh=1">
            <a:extLst>
              <a:ext uri="{FF2B5EF4-FFF2-40B4-BE49-F238E27FC236}">
                <a16:creationId xmlns:a16="http://schemas.microsoft.com/office/drawing/2014/main" id="{65FA8EC1-CFDF-4047-A122-895E9C5DAC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CA" altLang="fr-FR" sz="1800"/>
          </a:p>
        </p:txBody>
      </p:sp>
      <p:sp>
        <p:nvSpPr>
          <p:cNvPr id="76806" name="TextBox 409">
            <a:extLst>
              <a:ext uri="{FF2B5EF4-FFF2-40B4-BE49-F238E27FC236}">
                <a16:creationId xmlns:a16="http://schemas.microsoft.com/office/drawing/2014/main" id="{8EAD8213-FD66-4742-82E4-D86BB0C9E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1547813"/>
            <a:ext cx="2287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fr-FR" sz="1600" dirty="0">
                <a:latin typeface="+mn-lt"/>
              </a:rPr>
              <a:t>Cellular </a:t>
            </a:r>
            <a:r>
              <a:rPr lang="fr-FR" sz="1600" dirty="0" err="1">
                <a:latin typeface="+mn-lt"/>
              </a:rPr>
              <a:t>signalling</a:t>
            </a:r>
            <a:endParaRPr lang="fr-FR" sz="1600" dirty="0">
              <a:latin typeface="+mn-lt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fr-FR" sz="1600" dirty="0" err="1">
                <a:latin typeface="+mn-lt"/>
              </a:rPr>
              <a:t>Lipid</a:t>
            </a:r>
            <a:r>
              <a:rPr lang="fr-FR" sz="1600" dirty="0">
                <a:latin typeface="+mn-lt"/>
              </a:rPr>
              <a:t> and </a:t>
            </a:r>
            <a:r>
              <a:rPr lang="fr-FR" sz="1600" dirty="0" err="1">
                <a:latin typeface="+mn-lt"/>
              </a:rPr>
              <a:t>protein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sorting</a:t>
            </a:r>
            <a:endParaRPr lang="fr-FR" sz="1600" dirty="0">
              <a:latin typeface="+mn-lt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fr-FR" sz="1600" b="1" dirty="0">
                <a:solidFill>
                  <a:srgbClr val="FF0000"/>
                </a:solidFill>
                <a:latin typeface="+mn-lt"/>
              </a:rPr>
              <a:t>Membrane </a:t>
            </a:r>
            <a:r>
              <a:rPr lang="fr-FR" sz="1600" b="1" dirty="0" err="1">
                <a:solidFill>
                  <a:srgbClr val="FF0000"/>
                </a:solidFill>
                <a:latin typeface="+mn-lt"/>
              </a:rPr>
              <a:t>trafficking</a:t>
            </a:r>
            <a:endParaRPr lang="fr-CA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6807" name="TextBox 103">
            <a:extLst>
              <a:ext uri="{FF2B5EF4-FFF2-40B4-BE49-F238E27FC236}">
                <a16:creationId xmlns:a16="http://schemas.microsoft.com/office/drawing/2014/main" id="{2AEC4536-F7D3-9649-9A25-DEAC10FB9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729288"/>
            <a:ext cx="662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altLang="fr-FR" sz="1800" b="1">
                <a:latin typeface="Calibri" panose="020F0502020204030204" pitchFamily="34" charset="0"/>
              </a:rPr>
              <a:t>Destabilization of the bilayer </a:t>
            </a:r>
            <a:r>
              <a:rPr lang="fr-FR" altLang="fr-FR" sz="1400">
                <a:latin typeface="Calibri" panose="020F0502020204030204" pitchFamily="34" charset="0"/>
              </a:rPr>
              <a:t>(curvature, defects in lipid packing, …)</a:t>
            </a:r>
            <a:endParaRPr lang="fr-CA" altLang="fr-FR" sz="1400">
              <a:latin typeface="Calibri" panose="020F0502020204030204" pitchFamily="34" charset="0"/>
            </a:endParaRPr>
          </a:p>
        </p:txBody>
      </p:sp>
      <p:grpSp>
        <p:nvGrpSpPr>
          <p:cNvPr id="77830" name="Grouper 1">
            <a:extLst>
              <a:ext uri="{FF2B5EF4-FFF2-40B4-BE49-F238E27FC236}">
                <a16:creationId xmlns:a16="http://schemas.microsoft.com/office/drawing/2014/main" id="{F9278AEE-C0E7-AE4D-B18F-63ED710930D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8089900" cy="3887788"/>
            <a:chOff x="251520" y="1700808"/>
            <a:chExt cx="8089445" cy="3888224"/>
          </a:xfrm>
        </p:grpSpPr>
        <p:sp>
          <p:nvSpPr>
            <p:cNvPr id="329" name="Arc 328">
              <a:extLst>
                <a:ext uri="{FF2B5EF4-FFF2-40B4-BE49-F238E27FC236}">
                  <a16:creationId xmlns:a16="http://schemas.microsoft.com/office/drawing/2014/main" id="{A0641A7C-BAB6-9342-9412-79293C379A0E}"/>
                </a:ext>
              </a:extLst>
            </p:cNvPr>
            <p:cNvSpPr/>
            <p:nvPr/>
          </p:nvSpPr>
          <p:spPr>
            <a:xfrm rot="7954794">
              <a:off x="5799442" y="2183541"/>
              <a:ext cx="935143" cy="934984"/>
            </a:xfrm>
            <a:prstGeom prst="arc">
              <a:avLst/>
            </a:prstGeom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4BA0F67-8B14-C349-B908-4D2C30D4D950}"/>
                </a:ext>
              </a:extLst>
            </p:cNvPr>
            <p:cNvSpPr/>
            <p:nvPr/>
          </p:nvSpPr>
          <p:spPr>
            <a:xfrm>
              <a:off x="3419992" y="1988178"/>
              <a:ext cx="2231899" cy="28736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grpSp>
          <p:nvGrpSpPr>
            <p:cNvPr id="77839" name="Group 311">
              <a:extLst>
                <a:ext uri="{FF2B5EF4-FFF2-40B4-BE49-F238E27FC236}">
                  <a16:creationId xmlns:a16="http://schemas.microsoft.com/office/drawing/2014/main" id="{68730867-9725-1541-BCEE-1BC74BFCE3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0" y="2908300"/>
              <a:ext cx="1025525" cy="1474788"/>
              <a:chOff x="583911" y="2420888"/>
              <a:chExt cx="891745" cy="1282264"/>
            </a:xfrm>
          </p:grpSpPr>
          <p:grpSp>
            <p:nvGrpSpPr>
              <p:cNvPr id="77917" name="Group 152">
                <a:extLst>
                  <a:ext uri="{FF2B5EF4-FFF2-40B4-BE49-F238E27FC236}">
                    <a16:creationId xmlns:a16="http://schemas.microsoft.com/office/drawing/2014/main" id="{4F39318B-F749-7947-8B72-C0EB3D980C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911" y="2438264"/>
                <a:ext cx="179819" cy="632976"/>
                <a:chOff x="583911" y="2366256"/>
                <a:chExt cx="179819" cy="632976"/>
              </a:xfrm>
            </p:grpSpPr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3165A2FD-50D2-D24A-8AD9-0DDB64388F31}"/>
                    </a:ext>
                  </a:extLst>
                </p:cNvPr>
                <p:cNvSpPr/>
                <p:nvPr/>
              </p:nvSpPr>
              <p:spPr>
                <a:xfrm>
                  <a:off x="584448" y="2477894"/>
                  <a:ext cx="92483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1CAE7A7A-355F-1F41-ACF3-7227B04EEC9B}"/>
                    </a:ext>
                  </a:extLst>
                </p:cNvPr>
                <p:cNvSpPr/>
                <p:nvPr/>
              </p:nvSpPr>
              <p:spPr>
                <a:xfrm>
                  <a:off x="685213" y="2520687"/>
                  <a:ext cx="69017" cy="465200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AD39C8D-C9B7-1944-9C98-54EE6C14DF7E}"/>
                    </a:ext>
                  </a:extLst>
                </p:cNvPr>
                <p:cNvSpPr/>
                <p:nvPr/>
              </p:nvSpPr>
              <p:spPr>
                <a:xfrm rot="1687074">
                  <a:off x="646564" y="2367460"/>
                  <a:ext cx="117328" cy="175313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18" name="Group 153">
                <a:extLst>
                  <a:ext uri="{FF2B5EF4-FFF2-40B4-BE49-F238E27FC236}">
                    <a16:creationId xmlns:a16="http://schemas.microsoft.com/office/drawing/2014/main" id="{77DA8BCA-968D-E940-B7F8-49DCCA0688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576" y="2435984"/>
                <a:ext cx="179819" cy="632976"/>
                <a:chOff x="583911" y="2366256"/>
                <a:chExt cx="179819" cy="632976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1A580BAB-AC80-9B44-A79A-875D87434FEE}"/>
                    </a:ext>
                  </a:extLst>
                </p:cNvPr>
                <p:cNvSpPr/>
                <p:nvPr/>
              </p:nvSpPr>
              <p:spPr>
                <a:xfrm>
                  <a:off x="583945" y="2477413"/>
                  <a:ext cx="92483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16372AB8-CAA6-C449-9148-3590F3CFEF24}"/>
                    </a:ext>
                  </a:extLst>
                </p:cNvPr>
                <p:cNvSpPr/>
                <p:nvPr/>
              </p:nvSpPr>
              <p:spPr>
                <a:xfrm>
                  <a:off x="686090" y="2520206"/>
                  <a:ext cx="69017" cy="465200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63F426DE-6BAA-B94D-A922-BF57406B5D64}"/>
                    </a:ext>
                  </a:extLst>
                </p:cNvPr>
                <p:cNvSpPr/>
                <p:nvPr/>
              </p:nvSpPr>
              <p:spPr>
                <a:xfrm rot="1687074">
                  <a:off x="646060" y="2366979"/>
                  <a:ext cx="118709" cy="175313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19" name="Group 157">
                <a:extLst>
                  <a:ext uri="{FF2B5EF4-FFF2-40B4-BE49-F238E27FC236}">
                    <a16:creationId xmlns:a16="http://schemas.microsoft.com/office/drawing/2014/main" id="{DE515FCC-6F58-DA48-8890-6241CF08F6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5797" y="2423168"/>
                <a:ext cx="179819" cy="632976"/>
                <a:chOff x="583911" y="2366256"/>
                <a:chExt cx="179819" cy="632976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876EC4B-B916-1A4F-9984-4EB0F12CC142}"/>
                    </a:ext>
                  </a:extLst>
                </p:cNvPr>
                <p:cNvSpPr/>
                <p:nvPr/>
              </p:nvSpPr>
              <p:spPr>
                <a:xfrm>
                  <a:off x="584547" y="2477806"/>
                  <a:ext cx="92482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5DCDCD7F-4FDA-8749-B29F-0B2EB6EF0AC3}"/>
                    </a:ext>
                  </a:extLst>
                </p:cNvPr>
                <p:cNvSpPr/>
                <p:nvPr/>
              </p:nvSpPr>
              <p:spPr>
                <a:xfrm>
                  <a:off x="685311" y="2520598"/>
                  <a:ext cx="69017" cy="465201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B86836FD-D42F-5341-9CA9-6EC95C0E725F}"/>
                    </a:ext>
                  </a:extLst>
                </p:cNvPr>
                <p:cNvSpPr/>
                <p:nvPr/>
              </p:nvSpPr>
              <p:spPr>
                <a:xfrm rot="1687074">
                  <a:off x="646662" y="2367373"/>
                  <a:ext cx="117329" cy="17531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20" name="Group 161">
                <a:extLst>
                  <a:ext uri="{FF2B5EF4-FFF2-40B4-BE49-F238E27FC236}">
                    <a16:creationId xmlns:a16="http://schemas.microsoft.com/office/drawing/2014/main" id="{D2082F15-D749-954A-9CB9-0CBE7105A6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5616" y="2420888"/>
                <a:ext cx="179819" cy="632976"/>
                <a:chOff x="583911" y="2366256"/>
                <a:chExt cx="179819" cy="632976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9A9EDA94-D24D-F445-A84F-EEE84AFC2440}"/>
                    </a:ext>
                  </a:extLst>
                </p:cNvPr>
                <p:cNvSpPr/>
                <p:nvPr/>
              </p:nvSpPr>
              <p:spPr>
                <a:xfrm>
                  <a:off x="584172" y="2477325"/>
                  <a:ext cx="92482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DC59553E-6DF7-D842-8BDB-C32E64767752}"/>
                    </a:ext>
                  </a:extLst>
                </p:cNvPr>
                <p:cNvSpPr/>
                <p:nvPr/>
              </p:nvSpPr>
              <p:spPr>
                <a:xfrm>
                  <a:off x="684936" y="2520117"/>
                  <a:ext cx="69017" cy="465201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6C1AF9CF-A4F0-614F-8C28-8F8C774AC30F}"/>
                    </a:ext>
                  </a:extLst>
                </p:cNvPr>
                <p:cNvSpPr/>
                <p:nvPr/>
              </p:nvSpPr>
              <p:spPr>
                <a:xfrm rot="1687074">
                  <a:off x="646286" y="2366892"/>
                  <a:ext cx="117329" cy="17531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21" name="Group 217">
                <a:extLst>
                  <a:ext uri="{FF2B5EF4-FFF2-40B4-BE49-F238E27FC236}">
                    <a16:creationId xmlns:a16="http://schemas.microsoft.com/office/drawing/2014/main" id="{DE4AB35A-E0D8-4D40-ACA0-C8EECEA607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2467" y="3070176"/>
                <a:ext cx="179819" cy="632976"/>
                <a:chOff x="592467" y="3084056"/>
                <a:chExt cx="179819" cy="632976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2FB10E33-79C6-894D-B74D-BFB22DA6D75F}"/>
                    </a:ext>
                  </a:extLst>
                </p:cNvPr>
                <p:cNvSpPr/>
                <p:nvPr/>
              </p:nvSpPr>
              <p:spPr>
                <a:xfrm flipV="1">
                  <a:off x="592730" y="3084199"/>
                  <a:ext cx="92483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8361333F-824C-2342-8FF5-76A0DB87E2F6}"/>
                    </a:ext>
                  </a:extLst>
                </p:cNvPr>
                <p:cNvSpPr/>
                <p:nvPr/>
              </p:nvSpPr>
              <p:spPr>
                <a:xfrm flipV="1">
                  <a:off x="693495" y="3098004"/>
                  <a:ext cx="69017" cy="465200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AF629900-6064-9E49-BAF5-2A0A35EBD31E}"/>
                    </a:ext>
                  </a:extLst>
                </p:cNvPr>
                <p:cNvSpPr/>
                <p:nvPr/>
              </p:nvSpPr>
              <p:spPr>
                <a:xfrm rot="19912926" flipV="1">
                  <a:off x="654846" y="3541117"/>
                  <a:ext cx="117328" cy="175313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22" name="Group 218">
                <a:extLst>
                  <a:ext uri="{FF2B5EF4-FFF2-40B4-BE49-F238E27FC236}">
                    <a16:creationId xmlns:a16="http://schemas.microsoft.com/office/drawing/2014/main" id="{7752105A-A196-E94E-90CB-757A1734A9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4132" y="3067896"/>
                <a:ext cx="179819" cy="632976"/>
                <a:chOff x="764132" y="3081776"/>
                <a:chExt cx="179819" cy="632976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857E76CB-7835-B54F-94F6-D709B2C05D3D}"/>
                    </a:ext>
                  </a:extLst>
                </p:cNvPr>
                <p:cNvSpPr/>
                <p:nvPr/>
              </p:nvSpPr>
              <p:spPr>
                <a:xfrm flipV="1">
                  <a:off x="765272" y="3081439"/>
                  <a:ext cx="92482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010F4343-EAED-7045-896D-4D1B3EE31534}"/>
                    </a:ext>
                  </a:extLst>
                </p:cNvPr>
                <p:cNvSpPr/>
                <p:nvPr/>
              </p:nvSpPr>
              <p:spPr>
                <a:xfrm flipV="1">
                  <a:off x="866036" y="3095243"/>
                  <a:ext cx="69017" cy="465200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37761604-7293-764A-9C56-B7FB71AD595A}"/>
                    </a:ext>
                  </a:extLst>
                </p:cNvPr>
                <p:cNvSpPr/>
                <p:nvPr/>
              </p:nvSpPr>
              <p:spPr>
                <a:xfrm rot="19912926" flipV="1">
                  <a:off x="827386" y="3538356"/>
                  <a:ext cx="117329" cy="175313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23" name="Group 219">
                <a:extLst>
                  <a:ext uri="{FF2B5EF4-FFF2-40B4-BE49-F238E27FC236}">
                    <a16:creationId xmlns:a16="http://schemas.microsoft.com/office/drawing/2014/main" id="{FC33F51D-F79B-DD4A-B5E0-346E2EE935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5797" y="3055080"/>
                <a:ext cx="179819" cy="632976"/>
                <a:chOff x="908148" y="3068960"/>
                <a:chExt cx="179819" cy="632976"/>
              </a:xfrm>
            </p:grpSpPr>
            <p:sp>
              <p:nvSpPr>
                <p:cNvPr id="208" name="Freeform 207">
                  <a:extLst>
                    <a:ext uri="{FF2B5EF4-FFF2-40B4-BE49-F238E27FC236}">
                      <a16:creationId xmlns:a16="http://schemas.microsoft.com/office/drawing/2014/main" id="{19B7C312-2C5C-CC49-B9B1-3501107025E8}"/>
                    </a:ext>
                  </a:extLst>
                </p:cNvPr>
                <p:cNvSpPr/>
                <p:nvPr/>
              </p:nvSpPr>
              <p:spPr>
                <a:xfrm flipV="1">
                  <a:off x="908784" y="3069015"/>
                  <a:ext cx="92482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09" name="Freeform 208">
                  <a:extLst>
                    <a:ext uri="{FF2B5EF4-FFF2-40B4-BE49-F238E27FC236}">
                      <a16:creationId xmlns:a16="http://schemas.microsoft.com/office/drawing/2014/main" id="{7CE94E21-2746-154E-8055-361F2D77FB88}"/>
                    </a:ext>
                  </a:extLst>
                </p:cNvPr>
                <p:cNvSpPr/>
                <p:nvPr/>
              </p:nvSpPr>
              <p:spPr>
                <a:xfrm flipV="1">
                  <a:off x="1009548" y="3082819"/>
                  <a:ext cx="69017" cy="465201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E3928BA1-AE2A-894A-8CFB-7FC419BF381F}"/>
                    </a:ext>
                  </a:extLst>
                </p:cNvPr>
                <p:cNvSpPr/>
                <p:nvPr/>
              </p:nvSpPr>
              <p:spPr>
                <a:xfrm rot="19912926" flipV="1">
                  <a:off x="970899" y="3525933"/>
                  <a:ext cx="117329" cy="175312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24" name="Group 220">
                <a:extLst>
                  <a:ext uri="{FF2B5EF4-FFF2-40B4-BE49-F238E27FC236}">
                    <a16:creationId xmlns:a16="http://schemas.microsoft.com/office/drawing/2014/main" id="{7AAABB5E-97EF-824A-B66A-45C8950895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5616" y="3052800"/>
                <a:ext cx="179819" cy="632976"/>
                <a:chOff x="1079813" y="3066680"/>
                <a:chExt cx="179819" cy="632976"/>
              </a:xfrm>
            </p:grpSpPr>
            <p:sp>
              <p:nvSpPr>
                <p:cNvPr id="215" name="Freeform 214">
                  <a:extLst>
                    <a:ext uri="{FF2B5EF4-FFF2-40B4-BE49-F238E27FC236}">
                      <a16:creationId xmlns:a16="http://schemas.microsoft.com/office/drawing/2014/main" id="{7127171A-8F22-FC43-8E98-BD0B88108A8F}"/>
                    </a:ext>
                  </a:extLst>
                </p:cNvPr>
                <p:cNvSpPr/>
                <p:nvPr/>
              </p:nvSpPr>
              <p:spPr>
                <a:xfrm flipV="1">
                  <a:off x="1080074" y="3066254"/>
                  <a:ext cx="92482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16" name="Freeform 215">
                  <a:extLst>
                    <a:ext uri="{FF2B5EF4-FFF2-40B4-BE49-F238E27FC236}">
                      <a16:creationId xmlns:a16="http://schemas.microsoft.com/office/drawing/2014/main" id="{D4749DD5-BD27-CE48-A4F0-9A44D94B4E29}"/>
                    </a:ext>
                  </a:extLst>
                </p:cNvPr>
                <p:cNvSpPr/>
                <p:nvPr/>
              </p:nvSpPr>
              <p:spPr>
                <a:xfrm flipV="1">
                  <a:off x="1180838" y="3080058"/>
                  <a:ext cx="69017" cy="465201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50291EEE-7179-3742-AC87-B7F6D0512C5E}"/>
                    </a:ext>
                  </a:extLst>
                </p:cNvPr>
                <p:cNvSpPr/>
                <p:nvPr/>
              </p:nvSpPr>
              <p:spPr>
                <a:xfrm rot="19912926" flipV="1">
                  <a:off x="1142188" y="3523172"/>
                  <a:ext cx="117329" cy="175312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25" name="Group 255">
                <a:extLst>
                  <a:ext uri="{FF2B5EF4-FFF2-40B4-BE49-F238E27FC236}">
                    <a16:creationId xmlns:a16="http://schemas.microsoft.com/office/drawing/2014/main" id="{046F477D-F209-8B48-A3B1-85AAD5D4D4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5837" y="2420888"/>
                <a:ext cx="179819" cy="632976"/>
                <a:chOff x="583911" y="2366256"/>
                <a:chExt cx="179819" cy="632976"/>
              </a:xfrm>
            </p:grpSpPr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9F0BF96D-9254-884E-B580-636D222C89D4}"/>
                    </a:ext>
                  </a:extLst>
                </p:cNvPr>
                <p:cNvSpPr/>
                <p:nvPr/>
              </p:nvSpPr>
              <p:spPr>
                <a:xfrm>
                  <a:off x="584774" y="2477325"/>
                  <a:ext cx="92483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CE591A04-E30C-A346-9704-684C5AE56329}"/>
                    </a:ext>
                  </a:extLst>
                </p:cNvPr>
                <p:cNvSpPr/>
                <p:nvPr/>
              </p:nvSpPr>
              <p:spPr>
                <a:xfrm>
                  <a:off x="685538" y="2520117"/>
                  <a:ext cx="69017" cy="465201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875A86B7-320E-E948-8825-27F49EFF81CE}"/>
                    </a:ext>
                  </a:extLst>
                </p:cNvPr>
                <p:cNvSpPr/>
                <p:nvPr/>
              </p:nvSpPr>
              <p:spPr>
                <a:xfrm rot="1687074">
                  <a:off x="646889" y="2366892"/>
                  <a:ext cx="117328" cy="17531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926" name="Group 259">
                <a:extLst>
                  <a:ext uri="{FF2B5EF4-FFF2-40B4-BE49-F238E27FC236}">
                    <a16:creationId xmlns:a16="http://schemas.microsoft.com/office/drawing/2014/main" id="{9C837F4E-2C70-654A-BB1F-24630C4D5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5837" y="3052800"/>
                <a:ext cx="179819" cy="632976"/>
                <a:chOff x="1079813" y="3066680"/>
                <a:chExt cx="179819" cy="63297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D9E959C7-267C-8845-A64F-CB485C2B2523}"/>
                    </a:ext>
                  </a:extLst>
                </p:cNvPr>
                <p:cNvSpPr/>
                <p:nvPr/>
              </p:nvSpPr>
              <p:spPr>
                <a:xfrm flipV="1">
                  <a:off x="1080676" y="3066254"/>
                  <a:ext cx="92483" cy="521797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71666C2D-2BBF-064B-A696-DA078A8E646F}"/>
                    </a:ext>
                  </a:extLst>
                </p:cNvPr>
                <p:cNvSpPr/>
                <p:nvPr/>
              </p:nvSpPr>
              <p:spPr>
                <a:xfrm flipV="1">
                  <a:off x="1181440" y="3080058"/>
                  <a:ext cx="69017" cy="465201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DD54BC0C-E51E-544E-A54B-D0F485CD3295}"/>
                    </a:ext>
                  </a:extLst>
                </p:cNvPr>
                <p:cNvSpPr/>
                <p:nvPr/>
              </p:nvSpPr>
              <p:spPr>
                <a:xfrm rot="19912926" flipV="1">
                  <a:off x="1142791" y="3523172"/>
                  <a:ext cx="117328" cy="175312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</p:grpSp>
        <p:grpSp>
          <p:nvGrpSpPr>
            <p:cNvPr id="77840" name="Group 312">
              <a:extLst>
                <a:ext uri="{FF2B5EF4-FFF2-40B4-BE49-F238E27FC236}">
                  <a16:creationId xmlns:a16="http://schemas.microsoft.com/office/drawing/2014/main" id="{B15DBAE7-ED58-374D-AFE8-863F893D00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5000" y="2908300"/>
              <a:ext cx="1117600" cy="1490663"/>
              <a:chOff x="2123728" y="2564904"/>
              <a:chExt cx="971907" cy="1296144"/>
            </a:xfrm>
          </p:grpSpPr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B069D8BD-4F60-EB47-80C1-A4DECEAE5847}"/>
                  </a:ext>
                </a:extLst>
              </p:cNvPr>
              <p:cNvSpPr/>
              <p:nvPr/>
            </p:nvSpPr>
            <p:spPr>
              <a:xfrm>
                <a:off x="2124065" y="2675980"/>
                <a:ext cx="92492" cy="523209"/>
              </a:xfrm>
              <a:custGeom>
                <a:avLst/>
                <a:gdLst>
                  <a:gd name="connsiteX0" fmla="*/ 83601 w 92484"/>
                  <a:gd name="connsiteY0" fmla="*/ 24492 h 522840"/>
                  <a:gd name="connsiteX1" fmla="*/ 69885 w 92484"/>
                  <a:gd name="connsiteY1" fmla="*/ 56496 h 522840"/>
                  <a:gd name="connsiteX2" fmla="*/ 60741 w 92484"/>
                  <a:gd name="connsiteY2" fmla="*/ 83928 h 522840"/>
                  <a:gd name="connsiteX3" fmla="*/ 56169 w 92484"/>
                  <a:gd name="connsiteY3" fmla="*/ 97644 h 522840"/>
                  <a:gd name="connsiteX4" fmla="*/ 51597 w 92484"/>
                  <a:gd name="connsiteY4" fmla="*/ 111360 h 522840"/>
                  <a:gd name="connsiteX5" fmla="*/ 65313 w 92484"/>
                  <a:gd name="connsiteY5" fmla="*/ 125076 h 522840"/>
                  <a:gd name="connsiteX6" fmla="*/ 79029 w 92484"/>
                  <a:gd name="connsiteY6" fmla="*/ 134220 h 522840"/>
                  <a:gd name="connsiteX7" fmla="*/ 69885 w 92484"/>
                  <a:gd name="connsiteY7" fmla="*/ 115932 h 522840"/>
                  <a:gd name="connsiteX8" fmla="*/ 60741 w 92484"/>
                  <a:gd name="connsiteY8" fmla="*/ 88500 h 522840"/>
                  <a:gd name="connsiteX9" fmla="*/ 51597 w 92484"/>
                  <a:gd name="connsiteY9" fmla="*/ 111360 h 522840"/>
                  <a:gd name="connsiteX10" fmla="*/ 37881 w 92484"/>
                  <a:gd name="connsiteY10" fmla="*/ 120504 h 522840"/>
                  <a:gd name="connsiteX11" fmla="*/ 28737 w 92484"/>
                  <a:gd name="connsiteY11" fmla="*/ 134220 h 522840"/>
                  <a:gd name="connsiteX12" fmla="*/ 37881 w 92484"/>
                  <a:gd name="connsiteY12" fmla="*/ 166224 h 522840"/>
                  <a:gd name="connsiteX13" fmla="*/ 47025 w 92484"/>
                  <a:gd name="connsiteY13" fmla="*/ 198228 h 522840"/>
                  <a:gd name="connsiteX14" fmla="*/ 51597 w 92484"/>
                  <a:gd name="connsiteY14" fmla="*/ 234804 h 522840"/>
                  <a:gd name="connsiteX15" fmla="*/ 42453 w 92484"/>
                  <a:gd name="connsiteY15" fmla="*/ 271380 h 522840"/>
                  <a:gd name="connsiteX16" fmla="*/ 28737 w 92484"/>
                  <a:gd name="connsiteY16" fmla="*/ 275952 h 522840"/>
                  <a:gd name="connsiteX17" fmla="*/ 15021 w 92484"/>
                  <a:gd name="connsiteY17" fmla="*/ 285096 h 522840"/>
                  <a:gd name="connsiteX18" fmla="*/ 15021 w 92484"/>
                  <a:gd name="connsiteY18" fmla="*/ 330816 h 522840"/>
                  <a:gd name="connsiteX19" fmla="*/ 24165 w 92484"/>
                  <a:gd name="connsiteY19" fmla="*/ 358248 h 522840"/>
                  <a:gd name="connsiteX20" fmla="*/ 47025 w 92484"/>
                  <a:gd name="connsiteY20" fmla="*/ 399396 h 522840"/>
                  <a:gd name="connsiteX21" fmla="*/ 37881 w 92484"/>
                  <a:gd name="connsiteY21" fmla="*/ 431400 h 522840"/>
                  <a:gd name="connsiteX22" fmla="*/ 33309 w 92484"/>
                  <a:gd name="connsiteY22" fmla="*/ 463404 h 522840"/>
                  <a:gd name="connsiteX23" fmla="*/ 28737 w 92484"/>
                  <a:gd name="connsiteY23" fmla="*/ 477120 h 522840"/>
                  <a:gd name="connsiteX24" fmla="*/ 15021 w 92484"/>
                  <a:gd name="connsiteY24" fmla="*/ 486264 h 522840"/>
                  <a:gd name="connsiteX25" fmla="*/ 10449 w 92484"/>
                  <a:gd name="connsiteY25" fmla="*/ 522840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2484" h="522840">
                    <a:moveTo>
                      <a:pt x="83601" y="24492"/>
                    </a:moveTo>
                    <a:cubicBezTo>
                      <a:pt x="68884" y="68643"/>
                      <a:pt x="92484" y="0"/>
                      <a:pt x="69885" y="56496"/>
                    </a:cubicBezTo>
                    <a:cubicBezTo>
                      <a:pt x="66305" y="65445"/>
                      <a:pt x="63789" y="74784"/>
                      <a:pt x="60741" y="83928"/>
                    </a:cubicBezTo>
                    <a:lnTo>
                      <a:pt x="56169" y="97644"/>
                    </a:lnTo>
                    <a:lnTo>
                      <a:pt x="51597" y="111360"/>
                    </a:lnTo>
                    <a:cubicBezTo>
                      <a:pt x="56169" y="115932"/>
                      <a:pt x="60346" y="120937"/>
                      <a:pt x="65313" y="125076"/>
                    </a:cubicBezTo>
                    <a:cubicBezTo>
                      <a:pt x="69534" y="128594"/>
                      <a:pt x="76572" y="139135"/>
                      <a:pt x="79029" y="134220"/>
                    </a:cubicBezTo>
                    <a:cubicBezTo>
                      <a:pt x="82077" y="128124"/>
                      <a:pt x="72416" y="122260"/>
                      <a:pt x="69885" y="115932"/>
                    </a:cubicBezTo>
                    <a:cubicBezTo>
                      <a:pt x="66305" y="106983"/>
                      <a:pt x="60741" y="88500"/>
                      <a:pt x="60741" y="88500"/>
                    </a:cubicBezTo>
                    <a:cubicBezTo>
                      <a:pt x="57693" y="96120"/>
                      <a:pt x="56367" y="104682"/>
                      <a:pt x="51597" y="111360"/>
                    </a:cubicBezTo>
                    <a:cubicBezTo>
                      <a:pt x="48403" y="115831"/>
                      <a:pt x="41766" y="116619"/>
                      <a:pt x="37881" y="120504"/>
                    </a:cubicBezTo>
                    <a:cubicBezTo>
                      <a:pt x="33996" y="124389"/>
                      <a:pt x="31785" y="129648"/>
                      <a:pt x="28737" y="134220"/>
                    </a:cubicBezTo>
                    <a:cubicBezTo>
                      <a:pt x="31785" y="144888"/>
                      <a:pt x="34693" y="155597"/>
                      <a:pt x="37881" y="166224"/>
                    </a:cubicBezTo>
                    <a:cubicBezTo>
                      <a:pt x="41958" y="179813"/>
                      <a:pt x="44521" y="183203"/>
                      <a:pt x="47025" y="198228"/>
                    </a:cubicBezTo>
                    <a:cubicBezTo>
                      <a:pt x="49045" y="210348"/>
                      <a:pt x="50073" y="222612"/>
                      <a:pt x="51597" y="234804"/>
                    </a:cubicBezTo>
                    <a:cubicBezTo>
                      <a:pt x="48549" y="246996"/>
                      <a:pt x="48556" y="260394"/>
                      <a:pt x="42453" y="271380"/>
                    </a:cubicBezTo>
                    <a:cubicBezTo>
                      <a:pt x="40113" y="275593"/>
                      <a:pt x="33048" y="273797"/>
                      <a:pt x="28737" y="275952"/>
                    </a:cubicBezTo>
                    <a:cubicBezTo>
                      <a:pt x="23822" y="278409"/>
                      <a:pt x="19593" y="282048"/>
                      <a:pt x="15021" y="285096"/>
                    </a:cubicBezTo>
                    <a:cubicBezTo>
                      <a:pt x="0" y="307627"/>
                      <a:pt x="3807" y="294370"/>
                      <a:pt x="15021" y="330816"/>
                    </a:cubicBezTo>
                    <a:cubicBezTo>
                      <a:pt x="17856" y="340028"/>
                      <a:pt x="18818" y="350228"/>
                      <a:pt x="24165" y="358248"/>
                    </a:cubicBezTo>
                    <a:cubicBezTo>
                      <a:pt x="45126" y="389690"/>
                      <a:pt x="38978" y="375254"/>
                      <a:pt x="47025" y="399396"/>
                    </a:cubicBezTo>
                    <a:cubicBezTo>
                      <a:pt x="43977" y="410064"/>
                      <a:pt x="40206" y="420551"/>
                      <a:pt x="37881" y="431400"/>
                    </a:cubicBezTo>
                    <a:cubicBezTo>
                      <a:pt x="35623" y="441937"/>
                      <a:pt x="35422" y="452837"/>
                      <a:pt x="33309" y="463404"/>
                    </a:cubicBezTo>
                    <a:cubicBezTo>
                      <a:pt x="32364" y="468130"/>
                      <a:pt x="31748" y="473357"/>
                      <a:pt x="28737" y="477120"/>
                    </a:cubicBezTo>
                    <a:cubicBezTo>
                      <a:pt x="25304" y="481411"/>
                      <a:pt x="19593" y="483216"/>
                      <a:pt x="15021" y="486264"/>
                    </a:cubicBezTo>
                    <a:cubicBezTo>
                      <a:pt x="8039" y="507209"/>
                      <a:pt x="10449" y="495161"/>
                      <a:pt x="10449" y="522840"/>
                    </a:cubicBezTo>
                  </a:path>
                </a:pathLst>
              </a:custGeom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8330D221-C9BB-0F4D-9F03-F53C769861D8}"/>
                  </a:ext>
                </a:extLst>
              </p:cNvPr>
              <p:cNvSpPr/>
              <p:nvPr/>
            </p:nvSpPr>
            <p:spPr>
              <a:xfrm>
                <a:off x="2224840" y="2718775"/>
                <a:ext cx="69024" cy="466609"/>
              </a:xfrm>
              <a:custGeom>
                <a:avLst/>
                <a:gdLst>
                  <a:gd name="connsiteX0" fmla="*/ 9565 w 69001"/>
                  <a:gd name="connsiteY0" fmla="*/ 0 h 466344"/>
                  <a:gd name="connsiteX1" fmla="*/ 23281 w 69001"/>
                  <a:gd name="connsiteY1" fmla="*/ 45720 h 466344"/>
                  <a:gd name="connsiteX2" fmla="*/ 36997 w 69001"/>
                  <a:gd name="connsiteY2" fmla="*/ 36576 h 466344"/>
                  <a:gd name="connsiteX3" fmla="*/ 23281 w 69001"/>
                  <a:gd name="connsiteY3" fmla="*/ 27432 h 466344"/>
                  <a:gd name="connsiteX4" fmla="*/ 32425 w 69001"/>
                  <a:gd name="connsiteY4" fmla="*/ 50292 h 466344"/>
                  <a:gd name="connsiteX5" fmla="*/ 41569 w 69001"/>
                  <a:gd name="connsiteY5" fmla="*/ 64008 h 466344"/>
                  <a:gd name="connsiteX6" fmla="*/ 55285 w 69001"/>
                  <a:gd name="connsiteY6" fmla="*/ 109728 h 466344"/>
                  <a:gd name="connsiteX7" fmla="*/ 59857 w 69001"/>
                  <a:gd name="connsiteY7" fmla="*/ 187452 h 466344"/>
                  <a:gd name="connsiteX8" fmla="*/ 64429 w 69001"/>
                  <a:gd name="connsiteY8" fmla="*/ 201168 h 466344"/>
                  <a:gd name="connsiteX9" fmla="*/ 69001 w 69001"/>
                  <a:gd name="connsiteY9" fmla="*/ 219456 h 466344"/>
                  <a:gd name="connsiteX10" fmla="*/ 50713 w 69001"/>
                  <a:gd name="connsiteY10" fmla="*/ 256032 h 466344"/>
                  <a:gd name="connsiteX11" fmla="*/ 36997 w 69001"/>
                  <a:gd name="connsiteY11" fmla="*/ 265176 h 466344"/>
                  <a:gd name="connsiteX12" fmla="*/ 32425 w 69001"/>
                  <a:gd name="connsiteY12" fmla="*/ 278892 h 466344"/>
                  <a:gd name="connsiteX13" fmla="*/ 46141 w 69001"/>
                  <a:gd name="connsiteY13" fmla="*/ 361188 h 466344"/>
                  <a:gd name="connsiteX14" fmla="*/ 32425 w 69001"/>
                  <a:gd name="connsiteY14" fmla="*/ 438912 h 466344"/>
                  <a:gd name="connsiteX15" fmla="*/ 36997 w 69001"/>
                  <a:gd name="connsiteY15" fmla="*/ 452628 h 466344"/>
                  <a:gd name="connsiteX16" fmla="*/ 46141 w 69001"/>
                  <a:gd name="connsiteY16" fmla="*/ 466344 h 46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001" h="466344">
                    <a:moveTo>
                      <a:pt x="9565" y="0"/>
                    </a:moveTo>
                    <a:cubicBezTo>
                      <a:pt x="14137" y="15240"/>
                      <a:pt x="13734" y="32991"/>
                      <a:pt x="23281" y="45720"/>
                    </a:cubicBezTo>
                    <a:cubicBezTo>
                      <a:pt x="26578" y="50116"/>
                      <a:pt x="36997" y="42071"/>
                      <a:pt x="36997" y="36576"/>
                    </a:cubicBezTo>
                    <a:cubicBezTo>
                      <a:pt x="36997" y="31081"/>
                      <a:pt x="27853" y="30480"/>
                      <a:pt x="23281" y="27432"/>
                    </a:cubicBezTo>
                    <a:cubicBezTo>
                      <a:pt x="26329" y="35052"/>
                      <a:pt x="28755" y="42951"/>
                      <a:pt x="32425" y="50292"/>
                    </a:cubicBezTo>
                    <a:cubicBezTo>
                      <a:pt x="34882" y="55207"/>
                      <a:pt x="39337" y="58987"/>
                      <a:pt x="41569" y="64008"/>
                    </a:cubicBezTo>
                    <a:cubicBezTo>
                      <a:pt x="47930" y="78319"/>
                      <a:pt x="51485" y="94529"/>
                      <a:pt x="55285" y="109728"/>
                    </a:cubicBezTo>
                    <a:cubicBezTo>
                      <a:pt x="56809" y="135636"/>
                      <a:pt x="57275" y="161628"/>
                      <a:pt x="59857" y="187452"/>
                    </a:cubicBezTo>
                    <a:cubicBezTo>
                      <a:pt x="60337" y="192247"/>
                      <a:pt x="63105" y="196534"/>
                      <a:pt x="64429" y="201168"/>
                    </a:cubicBezTo>
                    <a:cubicBezTo>
                      <a:pt x="66155" y="207210"/>
                      <a:pt x="67477" y="213360"/>
                      <a:pt x="69001" y="219456"/>
                    </a:cubicBezTo>
                    <a:cubicBezTo>
                      <a:pt x="64635" y="230371"/>
                      <a:pt x="59844" y="246901"/>
                      <a:pt x="50713" y="256032"/>
                    </a:cubicBezTo>
                    <a:cubicBezTo>
                      <a:pt x="46828" y="259917"/>
                      <a:pt x="41569" y="262128"/>
                      <a:pt x="36997" y="265176"/>
                    </a:cubicBezTo>
                    <a:cubicBezTo>
                      <a:pt x="35473" y="269748"/>
                      <a:pt x="32158" y="274080"/>
                      <a:pt x="32425" y="278892"/>
                    </a:cubicBezTo>
                    <a:cubicBezTo>
                      <a:pt x="35359" y="331709"/>
                      <a:pt x="35707" y="329885"/>
                      <a:pt x="46141" y="361188"/>
                    </a:cubicBezTo>
                    <a:cubicBezTo>
                      <a:pt x="0" y="370416"/>
                      <a:pt x="19739" y="358565"/>
                      <a:pt x="32425" y="438912"/>
                    </a:cubicBezTo>
                    <a:cubicBezTo>
                      <a:pt x="33177" y="443672"/>
                      <a:pt x="34842" y="448317"/>
                      <a:pt x="36997" y="452628"/>
                    </a:cubicBezTo>
                    <a:cubicBezTo>
                      <a:pt x="39454" y="457543"/>
                      <a:pt x="46141" y="466344"/>
                      <a:pt x="46141" y="466344"/>
                    </a:cubicBezTo>
                  </a:path>
                </a:pathLst>
              </a:custGeom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DF8C34E8-E877-DE4C-8F43-CAD2C52CEACD}"/>
                  </a:ext>
                </a:extLst>
              </p:cNvPr>
              <p:cNvSpPr/>
              <p:nvPr/>
            </p:nvSpPr>
            <p:spPr>
              <a:xfrm rot="2520000">
                <a:off x="2186187" y="2565540"/>
                <a:ext cx="117340" cy="175323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grpSp>
            <p:nvGrpSpPr>
              <p:cNvPr id="77878" name="Group 279">
                <a:extLst>
                  <a:ext uri="{FF2B5EF4-FFF2-40B4-BE49-F238E27FC236}">
                    <a16:creationId xmlns:a16="http://schemas.microsoft.com/office/drawing/2014/main" id="{418182E6-D31F-6F4A-9998-EF0B5AFBA1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5736" y="3140968"/>
                <a:ext cx="179819" cy="632976"/>
                <a:chOff x="592467" y="3084056"/>
                <a:chExt cx="179819" cy="63297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170C09F7-8F84-6344-8A4D-668FFF2CE4CE}"/>
                    </a:ext>
                  </a:extLst>
                </p:cNvPr>
                <p:cNvSpPr/>
                <p:nvPr/>
              </p:nvSpPr>
              <p:spPr>
                <a:xfrm flipV="1">
                  <a:off x="592581" y="3084295"/>
                  <a:ext cx="92492" cy="521829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FD22A19F-5041-384E-88C7-DF4B22CFA436}"/>
                    </a:ext>
                  </a:extLst>
                </p:cNvPr>
                <p:cNvSpPr/>
                <p:nvPr/>
              </p:nvSpPr>
              <p:spPr>
                <a:xfrm flipV="1">
                  <a:off x="693356" y="3098100"/>
                  <a:ext cx="69024" cy="465229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3A00A0F7-7E2D-C047-A5A1-A4960F6486DC}"/>
                    </a:ext>
                  </a:extLst>
                </p:cNvPr>
                <p:cNvSpPr/>
                <p:nvPr/>
              </p:nvSpPr>
              <p:spPr>
                <a:xfrm rot="19912926" flipV="1">
                  <a:off x="654703" y="3541241"/>
                  <a:ext cx="117340" cy="175323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879" name="Group 283">
                <a:extLst>
                  <a:ext uri="{FF2B5EF4-FFF2-40B4-BE49-F238E27FC236}">
                    <a16:creationId xmlns:a16="http://schemas.microsoft.com/office/drawing/2014/main" id="{A5458469-ED3C-D848-AEC8-B95623186E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84513" y="3228072"/>
                <a:ext cx="179819" cy="632976"/>
                <a:chOff x="764132" y="3081776"/>
                <a:chExt cx="179819" cy="63297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D17B662E-A662-1646-9170-245F43BD5F84}"/>
                    </a:ext>
                  </a:extLst>
                </p:cNvPr>
                <p:cNvSpPr/>
                <p:nvPr/>
              </p:nvSpPr>
              <p:spPr>
                <a:xfrm flipV="1">
                  <a:off x="764594" y="3081883"/>
                  <a:ext cx="92491" cy="521829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682CD97E-C773-4745-98B3-E572226656E8}"/>
                    </a:ext>
                  </a:extLst>
                </p:cNvPr>
                <p:cNvSpPr/>
                <p:nvPr/>
              </p:nvSpPr>
              <p:spPr>
                <a:xfrm flipV="1">
                  <a:off x="865368" y="3095688"/>
                  <a:ext cx="69024" cy="465228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DFC474B1-9999-C549-A4FF-E472FB75A3C3}"/>
                    </a:ext>
                  </a:extLst>
                </p:cNvPr>
                <p:cNvSpPr/>
                <p:nvPr/>
              </p:nvSpPr>
              <p:spPr>
                <a:xfrm rot="19912926" flipV="1">
                  <a:off x="826715" y="3538828"/>
                  <a:ext cx="117341" cy="175324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880" name="Group 287">
                <a:extLst>
                  <a:ext uri="{FF2B5EF4-FFF2-40B4-BE49-F238E27FC236}">
                    <a16:creationId xmlns:a16="http://schemas.microsoft.com/office/drawing/2014/main" id="{73FF402F-0ECD-8142-B0C2-7BD27E8827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6178" y="3228072"/>
                <a:ext cx="179819" cy="632976"/>
                <a:chOff x="908148" y="3068960"/>
                <a:chExt cx="179819" cy="63297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AF7F4EFA-3AFB-0847-A1FC-C676C1AF8B43}"/>
                    </a:ext>
                  </a:extLst>
                </p:cNvPr>
                <p:cNvSpPr/>
                <p:nvPr/>
              </p:nvSpPr>
              <p:spPr>
                <a:xfrm flipV="1">
                  <a:off x="908124" y="3069067"/>
                  <a:ext cx="92491" cy="521829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46792703-CCC4-E742-9590-CF75C5AF57A6}"/>
                    </a:ext>
                  </a:extLst>
                </p:cNvPr>
                <p:cNvSpPr/>
                <p:nvPr/>
              </p:nvSpPr>
              <p:spPr>
                <a:xfrm flipV="1">
                  <a:off x="1008898" y="3082872"/>
                  <a:ext cx="69024" cy="465228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6DADC210-8AEC-164E-8E0F-2B18A2AFFA84}"/>
                    </a:ext>
                  </a:extLst>
                </p:cNvPr>
                <p:cNvSpPr/>
                <p:nvPr/>
              </p:nvSpPr>
              <p:spPr>
                <a:xfrm rot="19912926" flipV="1">
                  <a:off x="970245" y="3526012"/>
                  <a:ext cx="117341" cy="175324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881" name="Group 291">
                <a:extLst>
                  <a:ext uri="{FF2B5EF4-FFF2-40B4-BE49-F238E27FC236}">
                    <a16:creationId xmlns:a16="http://schemas.microsoft.com/office/drawing/2014/main" id="{584352D5-F302-CA47-A534-D77397BCA3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35997" y="3225792"/>
                <a:ext cx="179819" cy="632976"/>
                <a:chOff x="1079813" y="3066680"/>
                <a:chExt cx="179819" cy="632976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CA577B17-C9D7-A94A-BFB7-0D96E705FFEB}"/>
                    </a:ext>
                  </a:extLst>
                </p:cNvPr>
                <p:cNvSpPr/>
                <p:nvPr/>
              </p:nvSpPr>
              <p:spPr>
                <a:xfrm flipV="1">
                  <a:off x="1079431" y="3066306"/>
                  <a:ext cx="92491" cy="521829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53EBABD6-F1A9-A94C-B5DD-A37FA22C613B}"/>
                    </a:ext>
                  </a:extLst>
                </p:cNvPr>
                <p:cNvSpPr/>
                <p:nvPr/>
              </p:nvSpPr>
              <p:spPr>
                <a:xfrm flipV="1">
                  <a:off x="1181586" y="3080111"/>
                  <a:ext cx="69024" cy="465228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0A5E1378-7EE5-7D46-B783-6DF3AFDC10D0}"/>
                    </a:ext>
                  </a:extLst>
                </p:cNvPr>
                <p:cNvSpPr/>
                <p:nvPr/>
              </p:nvSpPr>
              <p:spPr>
                <a:xfrm rot="19912926" flipV="1">
                  <a:off x="1141552" y="3523251"/>
                  <a:ext cx="118721" cy="175324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882" name="Group 295">
                <a:extLst>
                  <a:ext uri="{FF2B5EF4-FFF2-40B4-BE49-F238E27FC236}">
                    <a16:creationId xmlns:a16="http://schemas.microsoft.com/office/drawing/2014/main" id="{7C2886F4-B223-054B-8477-E14746705E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013" y="2573288"/>
                <a:ext cx="179819" cy="632976"/>
                <a:chOff x="583911" y="2366256"/>
                <a:chExt cx="179819" cy="632976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3418A659-B681-634D-A5C0-C85AD0ABFAFF}"/>
                    </a:ext>
                  </a:extLst>
                </p:cNvPr>
                <p:cNvSpPr/>
                <p:nvPr/>
              </p:nvSpPr>
              <p:spPr>
                <a:xfrm>
                  <a:off x="584462" y="2477231"/>
                  <a:ext cx="92492" cy="521829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045E1FF6-55EC-2347-A1E0-D7154340B133}"/>
                    </a:ext>
                  </a:extLst>
                </p:cNvPr>
                <p:cNvSpPr/>
                <p:nvPr/>
              </p:nvSpPr>
              <p:spPr>
                <a:xfrm rot="21360000">
                  <a:off x="685237" y="2520026"/>
                  <a:ext cx="69024" cy="465229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9A7AAF59-DB8A-0F4C-BC94-AC6CD027F1E3}"/>
                    </a:ext>
                  </a:extLst>
                </p:cNvPr>
                <p:cNvSpPr/>
                <p:nvPr/>
              </p:nvSpPr>
              <p:spPr>
                <a:xfrm rot="1687074">
                  <a:off x="646584" y="2366791"/>
                  <a:ext cx="117340" cy="175323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883" name="Group 299">
                <a:extLst>
                  <a:ext uri="{FF2B5EF4-FFF2-40B4-BE49-F238E27FC236}">
                    <a16:creationId xmlns:a16="http://schemas.microsoft.com/office/drawing/2014/main" id="{AED7CAD8-AC13-624D-9A64-1EE4FDF0C2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5816" y="3156064"/>
                <a:ext cx="179819" cy="632976"/>
                <a:chOff x="1079813" y="3066680"/>
                <a:chExt cx="179819" cy="63297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5EF1AE11-4B42-5E44-8174-DF4C5CD083AC}"/>
                    </a:ext>
                  </a:extLst>
                </p:cNvPr>
                <p:cNvSpPr/>
                <p:nvPr/>
              </p:nvSpPr>
              <p:spPr>
                <a:xfrm flipV="1">
                  <a:off x="1080453" y="3067010"/>
                  <a:ext cx="92492" cy="521829"/>
                </a:xfrm>
                <a:custGeom>
                  <a:avLst/>
                  <a:gdLst>
                    <a:gd name="connsiteX0" fmla="*/ 83601 w 92484"/>
                    <a:gd name="connsiteY0" fmla="*/ 24492 h 522840"/>
                    <a:gd name="connsiteX1" fmla="*/ 69885 w 92484"/>
                    <a:gd name="connsiteY1" fmla="*/ 56496 h 522840"/>
                    <a:gd name="connsiteX2" fmla="*/ 60741 w 92484"/>
                    <a:gd name="connsiteY2" fmla="*/ 83928 h 522840"/>
                    <a:gd name="connsiteX3" fmla="*/ 56169 w 92484"/>
                    <a:gd name="connsiteY3" fmla="*/ 97644 h 522840"/>
                    <a:gd name="connsiteX4" fmla="*/ 51597 w 92484"/>
                    <a:gd name="connsiteY4" fmla="*/ 111360 h 522840"/>
                    <a:gd name="connsiteX5" fmla="*/ 65313 w 92484"/>
                    <a:gd name="connsiteY5" fmla="*/ 125076 h 522840"/>
                    <a:gd name="connsiteX6" fmla="*/ 79029 w 92484"/>
                    <a:gd name="connsiteY6" fmla="*/ 134220 h 522840"/>
                    <a:gd name="connsiteX7" fmla="*/ 69885 w 92484"/>
                    <a:gd name="connsiteY7" fmla="*/ 115932 h 522840"/>
                    <a:gd name="connsiteX8" fmla="*/ 60741 w 92484"/>
                    <a:gd name="connsiteY8" fmla="*/ 88500 h 522840"/>
                    <a:gd name="connsiteX9" fmla="*/ 51597 w 92484"/>
                    <a:gd name="connsiteY9" fmla="*/ 111360 h 522840"/>
                    <a:gd name="connsiteX10" fmla="*/ 37881 w 92484"/>
                    <a:gd name="connsiteY10" fmla="*/ 120504 h 522840"/>
                    <a:gd name="connsiteX11" fmla="*/ 28737 w 92484"/>
                    <a:gd name="connsiteY11" fmla="*/ 134220 h 522840"/>
                    <a:gd name="connsiteX12" fmla="*/ 37881 w 92484"/>
                    <a:gd name="connsiteY12" fmla="*/ 166224 h 522840"/>
                    <a:gd name="connsiteX13" fmla="*/ 47025 w 92484"/>
                    <a:gd name="connsiteY13" fmla="*/ 198228 h 522840"/>
                    <a:gd name="connsiteX14" fmla="*/ 51597 w 92484"/>
                    <a:gd name="connsiteY14" fmla="*/ 234804 h 522840"/>
                    <a:gd name="connsiteX15" fmla="*/ 42453 w 92484"/>
                    <a:gd name="connsiteY15" fmla="*/ 271380 h 522840"/>
                    <a:gd name="connsiteX16" fmla="*/ 28737 w 92484"/>
                    <a:gd name="connsiteY16" fmla="*/ 275952 h 522840"/>
                    <a:gd name="connsiteX17" fmla="*/ 15021 w 92484"/>
                    <a:gd name="connsiteY17" fmla="*/ 285096 h 522840"/>
                    <a:gd name="connsiteX18" fmla="*/ 15021 w 92484"/>
                    <a:gd name="connsiteY18" fmla="*/ 330816 h 522840"/>
                    <a:gd name="connsiteX19" fmla="*/ 24165 w 92484"/>
                    <a:gd name="connsiteY19" fmla="*/ 358248 h 522840"/>
                    <a:gd name="connsiteX20" fmla="*/ 47025 w 92484"/>
                    <a:gd name="connsiteY20" fmla="*/ 399396 h 522840"/>
                    <a:gd name="connsiteX21" fmla="*/ 37881 w 92484"/>
                    <a:gd name="connsiteY21" fmla="*/ 431400 h 522840"/>
                    <a:gd name="connsiteX22" fmla="*/ 33309 w 92484"/>
                    <a:gd name="connsiteY22" fmla="*/ 463404 h 522840"/>
                    <a:gd name="connsiteX23" fmla="*/ 28737 w 92484"/>
                    <a:gd name="connsiteY23" fmla="*/ 477120 h 522840"/>
                    <a:gd name="connsiteX24" fmla="*/ 15021 w 92484"/>
                    <a:gd name="connsiteY24" fmla="*/ 486264 h 522840"/>
                    <a:gd name="connsiteX25" fmla="*/ 10449 w 92484"/>
                    <a:gd name="connsiteY25" fmla="*/ 522840 h 52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484" h="522840">
                      <a:moveTo>
                        <a:pt x="83601" y="24492"/>
                      </a:moveTo>
                      <a:cubicBezTo>
                        <a:pt x="68884" y="68643"/>
                        <a:pt x="92484" y="0"/>
                        <a:pt x="69885" y="56496"/>
                      </a:cubicBezTo>
                      <a:cubicBezTo>
                        <a:pt x="66305" y="65445"/>
                        <a:pt x="63789" y="74784"/>
                        <a:pt x="60741" y="83928"/>
                      </a:cubicBezTo>
                      <a:lnTo>
                        <a:pt x="56169" y="97644"/>
                      </a:lnTo>
                      <a:lnTo>
                        <a:pt x="51597" y="111360"/>
                      </a:lnTo>
                      <a:cubicBezTo>
                        <a:pt x="56169" y="115932"/>
                        <a:pt x="60346" y="120937"/>
                        <a:pt x="65313" y="125076"/>
                      </a:cubicBezTo>
                      <a:cubicBezTo>
                        <a:pt x="69534" y="128594"/>
                        <a:pt x="76572" y="139135"/>
                        <a:pt x="79029" y="134220"/>
                      </a:cubicBezTo>
                      <a:cubicBezTo>
                        <a:pt x="82077" y="128124"/>
                        <a:pt x="72416" y="122260"/>
                        <a:pt x="69885" y="115932"/>
                      </a:cubicBezTo>
                      <a:cubicBezTo>
                        <a:pt x="66305" y="106983"/>
                        <a:pt x="60741" y="88500"/>
                        <a:pt x="60741" y="88500"/>
                      </a:cubicBezTo>
                      <a:cubicBezTo>
                        <a:pt x="57693" y="96120"/>
                        <a:pt x="56367" y="104682"/>
                        <a:pt x="51597" y="111360"/>
                      </a:cubicBezTo>
                      <a:cubicBezTo>
                        <a:pt x="48403" y="115831"/>
                        <a:pt x="41766" y="116619"/>
                        <a:pt x="37881" y="120504"/>
                      </a:cubicBezTo>
                      <a:cubicBezTo>
                        <a:pt x="33996" y="124389"/>
                        <a:pt x="31785" y="129648"/>
                        <a:pt x="28737" y="134220"/>
                      </a:cubicBezTo>
                      <a:cubicBezTo>
                        <a:pt x="31785" y="144888"/>
                        <a:pt x="34693" y="155597"/>
                        <a:pt x="37881" y="166224"/>
                      </a:cubicBezTo>
                      <a:cubicBezTo>
                        <a:pt x="41958" y="179813"/>
                        <a:pt x="44521" y="183203"/>
                        <a:pt x="47025" y="198228"/>
                      </a:cubicBezTo>
                      <a:cubicBezTo>
                        <a:pt x="49045" y="210348"/>
                        <a:pt x="50073" y="222612"/>
                        <a:pt x="51597" y="234804"/>
                      </a:cubicBezTo>
                      <a:cubicBezTo>
                        <a:pt x="48549" y="246996"/>
                        <a:pt x="48556" y="260394"/>
                        <a:pt x="42453" y="271380"/>
                      </a:cubicBezTo>
                      <a:cubicBezTo>
                        <a:pt x="40113" y="275593"/>
                        <a:pt x="33048" y="273797"/>
                        <a:pt x="28737" y="275952"/>
                      </a:cubicBezTo>
                      <a:cubicBezTo>
                        <a:pt x="23822" y="278409"/>
                        <a:pt x="19593" y="282048"/>
                        <a:pt x="15021" y="285096"/>
                      </a:cubicBezTo>
                      <a:cubicBezTo>
                        <a:pt x="0" y="307627"/>
                        <a:pt x="3807" y="294370"/>
                        <a:pt x="15021" y="330816"/>
                      </a:cubicBezTo>
                      <a:cubicBezTo>
                        <a:pt x="17856" y="340028"/>
                        <a:pt x="18818" y="350228"/>
                        <a:pt x="24165" y="358248"/>
                      </a:cubicBezTo>
                      <a:cubicBezTo>
                        <a:pt x="45126" y="389690"/>
                        <a:pt x="38978" y="375254"/>
                        <a:pt x="47025" y="399396"/>
                      </a:cubicBezTo>
                      <a:cubicBezTo>
                        <a:pt x="43977" y="410064"/>
                        <a:pt x="40206" y="420551"/>
                        <a:pt x="37881" y="431400"/>
                      </a:cubicBezTo>
                      <a:cubicBezTo>
                        <a:pt x="35623" y="441937"/>
                        <a:pt x="35422" y="452837"/>
                        <a:pt x="33309" y="463404"/>
                      </a:cubicBezTo>
                      <a:cubicBezTo>
                        <a:pt x="32364" y="468130"/>
                        <a:pt x="31748" y="473357"/>
                        <a:pt x="28737" y="477120"/>
                      </a:cubicBezTo>
                      <a:cubicBezTo>
                        <a:pt x="25304" y="481411"/>
                        <a:pt x="19593" y="483216"/>
                        <a:pt x="15021" y="486264"/>
                      </a:cubicBezTo>
                      <a:cubicBezTo>
                        <a:pt x="8039" y="507209"/>
                        <a:pt x="10449" y="495161"/>
                        <a:pt x="10449" y="522840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833B8A55-415E-A14B-ACBF-15E4E17AD5A5}"/>
                    </a:ext>
                  </a:extLst>
                </p:cNvPr>
                <p:cNvSpPr/>
                <p:nvPr/>
              </p:nvSpPr>
              <p:spPr>
                <a:xfrm flipV="1">
                  <a:off x="1181228" y="3080815"/>
                  <a:ext cx="69024" cy="465228"/>
                </a:xfrm>
                <a:custGeom>
                  <a:avLst/>
                  <a:gdLst>
                    <a:gd name="connsiteX0" fmla="*/ 9565 w 69001"/>
                    <a:gd name="connsiteY0" fmla="*/ 0 h 466344"/>
                    <a:gd name="connsiteX1" fmla="*/ 23281 w 69001"/>
                    <a:gd name="connsiteY1" fmla="*/ 45720 h 466344"/>
                    <a:gd name="connsiteX2" fmla="*/ 36997 w 69001"/>
                    <a:gd name="connsiteY2" fmla="*/ 36576 h 466344"/>
                    <a:gd name="connsiteX3" fmla="*/ 23281 w 69001"/>
                    <a:gd name="connsiteY3" fmla="*/ 27432 h 466344"/>
                    <a:gd name="connsiteX4" fmla="*/ 32425 w 69001"/>
                    <a:gd name="connsiteY4" fmla="*/ 50292 h 466344"/>
                    <a:gd name="connsiteX5" fmla="*/ 41569 w 69001"/>
                    <a:gd name="connsiteY5" fmla="*/ 64008 h 466344"/>
                    <a:gd name="connsiteX6" fmla="*/ 55285 w 69001"/>
                    <a:gd name="connsiteY6" fmla="*/ 109728 h 466344"/>
                    <a:gd name="connsiteX7" fmla="*/ 59857 w 69001"/>
                    <a:gd name="connsiteY7" fmla="*/ 187452 h 466344"/>
                    <a:gd name="connsiteX8" fmla="*/ 64429 w 69001"/>
                    <a:gd name="connsiteY8" fmla="*/ 201168 h 466344"/>
                    <a:gd name="connsiteX9" fmla="*/ 69001 w 69001"/>
                    <a:gd name="connsiteY9" fmla="*/ 219456 h 466344"/>
                    <a:gd name="connsiteX10" fmla="*/ 50713 w 69001"/>
                    <a:gd name="connsiteY10" fmla="*/ 256032 h 466344"/>
                    <a:gd name="connsiteX11" fmla="*/ 36997 w 69001"/>
                    <a:gd name="connsiteY11" fmla="*/ 265176 h 466344"/>
                    <a:gd name="connsiteX12" fmla="*/ 32425 w 69001"/>
                    <a:gd name="connsiteY12" fmla="*/ 278892 h 466344"/>
                    <a:gd name="connsiteX13" fmla="*/ 46141 w 69001"/>
                    <a:gd name="connsiteY13" fmla="*/ 361188 h 466344"/>
                    <a:gd name="connsiteX14" fmla="*/ 32425 w 69001"/>
                    <a:gd name="connsiteY14" fmla="*/ 438912 h 466344"/>
                    <a:gd name="connsiteX15" fmla="*/ 36997 w 69001"/>
                    <a:gd name="connsiteY15" fmla="*/ 452628 h 466344"/>
                    <a:gd name="connsiteX16" fmla="*/ 46141 w 69001"/>
                    <a:gd name="connsiteY16" fmla="*/ 466344 h 46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001" h="466344">
                      <a:moveTo>
                        <a:pt x="9565" y="0"/>
                      </a:moveTo>
                      <a:cubicBezTo>
                        <a:pt x="14137" y="15240"/>
                        <a:pt x="13734" y="32991"/>
                        <a:pt x="23281" y="45720"/>
                      </a:cubicBezTo>
                      <a:cubicBezTo>
                        <a:pt x="26578" y="50116"/>
                        <a:pt x="36997" y="42071"/>
                        <a:pt x="36997" y="36576"/>
                      </a:cubicBezTo>
                      <a:cubicBezTo>
                        <a:pt x="36997" y="31081"/>
                        <a:pt x="27853" y="30480"/>
                        <a:pt x="23281" y="27432"/>
                      </a:cubicBezTo>
                      <a:cubicBezTo>
                        <a:pt x="26329" y="35052"/>
                        <a:pt x="28755" y="42951"/>
                        <a:pt x="32425" y="50292"/>
                      </a:cubicBezTo>
                      <a:cubicBezTo>
                        <a:pt x="34882" y="55207"/>
                        <a:pt x="39337" y="58987"/>
                        <a:pt x="41569" y="64008"/>
                      </a:cubicBezTo>
                      <a:cubicBezTo>
                        <a:pt x="47930" y="78319"/>
                        <a:pt x="51485" y="94529"/>
                        <a:pt x="55285" y="109728"/>
                      </a:cubicBezTo>
                      <a:cubicBezTo>
                        <a:pt x="56809" y="135636"/>
                        <a:pt x="57275" y="161628"/>
                        <a:pt x="59857" y="187452"/>
                      </a:cubicBezTo>
                      <a:cubicBezTo>
                        <a:pt x="60337" y="192247"/>
                        <a:pt x="63105" y="196534"/>
                        <a:pt x="64429" y="201168"/>
                      </a:cubicBezTo>
                      <a:cubicBezTo>
                        <a:pt x="66155" y="207210"/>
                        <a:pt x="67477" y="213360"/>
                        <a:pt x="69001" y="219456"/>
                      </a:cubicBezTo>
                      <a:cubicBezTo>
                        <a:pt x="64635" y="230371"/>
                        <a:pt x="59844" y="246901"/>
                        <a:pt x="50713" y="256032"/>
                      </a:cubicBezTo>
                      <a:cubicBezTo>
                        <a:pt x="46828" y="259917"/>
                        <a:pt x="41569" y="262128"/>
                        <a:pt x="36997" y="265176"/>
                      </a:cubicBezTo>
                      <a:cubicBezTo>
                        <a:pt x="35473" y="269748"/>
                        <a:pt x="32158" y="274080"/>
                        <a:pt x="32425" y="278892"/>
                      </a:cubicBezTo>
                      <a:cubicBezTo>
                        <a:pt x="35359" y="331709"/>
                        <a:pt x="35707" y="329885"/>
                        <a:pt x="46141" y="361188"/>
                      </a:cubicBezTo>
                      <a:cubicBezTo>
                        <a:pt x="0" y="370416"/>
                        <a:pt x="19739" y="358565"/>
                        <a:pt x="32425" y="438912"/>
                      </a:cubicBezTo>
                      <a:cubicBezTo>
                        <a:pt x="33177" y="443672"/>
                        <a:pt x="34842" y="448317"/>
                        <a:pt x="36997" y="452628"/>
                      </a:cubicBezTo>
                      <a:cubicBezTo>
                        <a:pt x="39454" y="457543"/>
                        <a:pt x="46141" y="466344"/>
                        <a:pt x="46141" y="466344"/>
                      </a:cubicBezTo>
                    </a:path>
                  </a:pathLst>
                </a:cu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5DEA2E96-388D-D44C-9432-E51BF5749B35}"/>
                    </a:ext>
                  </a:extLst>
                </p:cNvPr>
                <p:cNvSpPr/>
                <p:nvPr/>
              </p:nvSpPr>
              <p:spPr>
                <a:xfrm rot="19440000" flipV="1">
                  <a:off x="1142575" y="3523955"/>
                  <a:ext cx="117340" cy="175324"/>
                </a:xfrm>
                <a:prstGeom prst="ellipse">
                  <a:avLst/>
                </a:prstGeom>
                <a:solidFill>
                  <a:srgbClr val="725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77884" name="Group 310">
                <a:extLst>
                  <a:ext uri="{FF2B5EF4-FFF2-40B4-BE49-F238E27FC236}">
                    <a16:creationId xmlns:a16="http://schemas.microsoft.com/office/drawing/2014/main" id="{5F0E3BAA-9AC4-1943-A4E0-192D44CE8C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9752" y="2708920"/>
                <a:ext cx="170469" cy="522840"/>
                <a:chOff x="2339752" y="2698520"/>
                <a:chExt cx="170469" cy="522840"/>
              </a:xfrm>
            </p:grpSpPr>
            <p:grpSp>
              <p:nvGrpSpPr>
                <p:cNvPr id="77895" name="Group 267">
                  <a:extLst>
                    <a:ext uri="{FF2B5EF4-FFF2-40B4-BE49-F238E27FC236}">
                      <a16:creationId xmlns:a16="http://schemas.microsoft.com/office/drawing/2014/main" id="{E50E9750-3746-B747-BA57-F7EA16DF1F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39752" y="2698520"/>
                  <a:ext cx="170469" cy="522840"/>
                  <a:chOff x="583911" y="2476392"/>
                  <a:chExt cx="170469" cy="522840"/>
                </a:xfrm>
              </p:grpSpPr>
              <p:sp>
                <p:nvSpPr>
                  <p:cNvPr id="269" name="Freeform 268">
                    <a:extLst>
                      <a:ext uri="{FF2B5EF4-FFF2-40B4-BE49-F238E27FC236}">
                        <a16:creationId xmlns:a16="http://schemas.microsoft.com/office/drawing/2014/main" id="{718CF5BB-CF5E-344E-8A8B-8436FDDA60D8}"/>
                      </a:ext>
                    </a:extLst>
                  </p:cNvPr>
                  <p:cNvSpPr/>
                  <p:nvPr/>
                </p:nvSpPr>
                <p:spPr>
                  <a:xfrm>
                    <a:off x="583578" y="2476583"/>
                    <a:ext cx="92492" cy="523209"/>
                  </a:xfrm>
                  <a:custGeom>
                    <a:avLst/>
                    <a:gdLst>
                      <a:gd name="connsiteX0" fmla="*/ 83601 w 92484"/>
                      <a:gd name="connsiteY0" fmla="*/ 24492 h 522840"/>
                      <a:gd name="connsiteX1" fmla="*/ 69885 w 92484"/>
                      <a:gd name="connsiteY1" fmla="*/ 56496 h 522840"/>
                      <a:gd name="connsiteX2" fmla="*/ 60741 w 92484"/>
                      <a:gd name="connsiteY2" fmla="*/ 83928 h 522840"/>
                      <a:gd name="connsiteX3" fmla="*/ 56169 w 92484"/>
                      <a:gd name="connsiteY3" fmla="*/ 97644 h 522840"/>
                      <a:gd name="connsiteX4" fmla="*/ 51597 w 92484"/>
                      <a:gd name="connsiteY4" fmla="*/ 111360 h 522840"/>
                      <a:gd name="connsiteX5" fmla="*/ 65313 w 92484"/>
                      <a:gd name="connsiteY5" fmla="*/ 125076 h 522840"/>
                      <a:gd name="connsiteX6" fmla="*/ 79029 w 92484"/>
                      <a:gd name="connsiteY6" fmla="*/ 134220 h 522840"/>
                      <a:gd name="connsiteX7" fmla="*/ 69885 w 92484"/>
                      <a:gd name="connsiteY7" fmla="*/ 115932 h 522840"/>
                      <a:gd name="connsiteX8" fmla="*/ 60741 w 92484"/>
                      <a:gd name="connsiteY8" fmla="*/ 88500 h 522840"/>
                      <a:gd name="connsiteX9" fmla="*/ 51597 w 92484"/>
                      <a:gd name="connsiteY9" fmla="*/ 111360 h 522840"/>
                      <a:gd name="connsiteX10" fmla="*/ 37881 w 92484"/>
                      <a:gd name="connsiteY10" fmla="*/ 120504 h 522840"/>
                      <a:gd name="connsiteX11" fmla="*/ 28737 w 92484"/>
                      <a:gd name="connsiteY11" fmla="*/ 134220 h 522840"/>
                      <a:gd name="connsiteX12" fmla="*/ 37881 w 92484"/>
                      <a:gd name="connsiteY12" fmla="*/ 166224 h 522840"/>
                      <a:gd name="connsiteX13" fmla="*/ 47025 w 92484"/>
                      <a:gd name="connsiteY13" fmla="*/ 198228 h 522840"/>
                      <a:gd name="connsiteX14" fmla="*/ 51597 w 92484"/>
                      <a:gd name="connsiteY14" fmla="*/ 234804 h 522840"/>
                      <a:gd name="connsiteX15" fmla="*/ 42453 w 92484"/>
                      <a:gd name="connsiteY15" fmla="*/ 271380 h 522840"/>
                      <a:gd name="connsiteX16" fmla="*/ 28737 w 92484"/>
                      <a:gd name="connsiteY16" fmla="*/ 275952 h 522840"/>
                      <a:gd name="connsiteX17" fmla="*/ 15021 w 92484"/>
                      <a:gd name="connsiteY17" fmla="*/ 285096 h 522840"/>
                      <a:gd name="connsiteX18" fmla="*/ 15021 w 92484"/>
                      <a:gd name="connsiteY18" fmla="*/ 330816 h 522840"/>
                      <a:gd name="connsiteX19" fmla="*/ 24165 w 92484"/>
                      <a:gd name="connsiteY19" fmla="*/ 358248 h 522840"/>
                      <a:gd name="connsiteX20" fmla="*/ 47025 w 92484"/>
                      <a:gd name="connsiteY20" fmla="*/ 399396 h 522840"/>
                      <a:gd name="connsiteX21" fmla="*/ 37881 w 92484"/>
                      <a:gd name="connsiteY21" fmla="*/ 431400 h 522840"/>
                      <a:gd name="connsiteX22" fmla="*/ 33309 w 92484"/>
                      <a:gd name="connsiteY22" fmla="*/ 463404 h 522840"/>
                      <a:gd name="connsiteX23" fmla="*/ 28737 w 92484"/>
                      <a:gd name="connsiteY23" fmla="*/ 477120 h 522840"/>
                      <a:gd name="connsiteX24" fmla="*/ 15021 w 92484"/>
                      <a:gd name="connsiteY24" fmla="*/ 486264 h 522840"/>
                      <a:gd name="connsiteX25" fmla="*/ 10449 w 92484"/>
                      <a:gd name="connsiteY25" fmla="*/ 522840 h 522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92484" h="522840">
                        <a:moveTo>
                          <a:pt x="83601" y="24492"/>
                        </a:moveTo>
                        <a:cubicBezTo>
                          <a:pt x="68884" y="68643"/>
                          <a:pt x="92484" y="0"/>
                          <a:pt x="69885" y="56496"/>
                        </a:cubicBezTo>
                        <a:cubicBezTo>
                          <a:pt x="66305" y="65445"/>
                          <a:pt x="63789" y="74784"/>
                          <a:pt x="60741" y="83928"/>
                        </a:cubicBezTo>
                        <a:lnTo>
                          <a:pt x="56169" y="97644"/>
                        </a:lnTo>
                        <a:lnTo>
                          <a:pt x="51597" y="111360"/>
                        </a:lnTo>
                        <a:cubicBezTo>
                          <a:pt x="56169" y="115932"/>
                          <a:pt x="60346" y="120937"/>
                          <a:pt x="65313" y="125076"/>
                        </a:cubicBezTo>
                        <a:cubicBezTo>
                          <a:pt x="69534" y="128594"/>
                          <a:pt x="76572" y="139135"/>
                          <a:pt x="79029" y="134220"/>
                        </a:cubicBezTo>
                        <a:cubicBezTo>
                          <a:pt x="82077" y="128124"/>
                          <a:pt x="72416" y="122260"/>
                          <a:pt x="69885" y="115932"/>
                        </a:cubicBezTo>
                        <a:cubicBezTo>
                          <a:pt x="66305" y="106983"/>
                          <a:pt x="60741" y="88500"/>
                          <a:pt x="60741" y="88500"/>
                        </a:cubicBezTo>
                        <a:cubicBezTo>
                          <a:pt x="57693" y="96120"/>
                          <a:pt x="56367" y="104682"/>
                          <a:pt x="51597" y="111360"/>
                        </a:cubicBezTo>
                        <a:cubicBezTo>
                          <a:pt x="48403" y="115831"/>
                          <a:pt x="41766" y="116619"/>
                          <a:pt x="37881" y="120504"/>
                        </a:cubicBezTo>
                        <a:cubicBezTo>
                          <a:pt x="33996" y="124389"/>
                          <a:pt x="31785" y="129648"/>
                          <a:pt x="28737" y="134220"/>
                        </a:cubicBezTo>
                        <a:cubicBezTo>
                          <a:pt x="31785" y="144888"/>
                          <a:pt x="34693" y="155597"/>
                          <a:pt x="37881" y="166224"/>
                        </a:cubicBezTo>
                        <a:cubicBezTo>
                          <a:pt x="41958" y="179813"/>
                          <a:pt x="44521" y="183203"/>
                          <a:pt x="47025" y="198228"/>
                        </a:cubicBezTo>
                        <a:cubicBezTo>
                          <a:pt x="49045" y="210348"/>
                          <a:pt x="50073" y="222612"/>
                          <a:pt x="51597" y="234804"/>
                        </a:cubicBezTo>
                        <a:cubicBezTo>
                          <a:pt x="48549" y="246996"/>
                          <a:pt x="48556" y="260394"/>
                          <a:pt x="42453" y="271380"/>
                        </a:cubicBezTo>
                        <a:cubicBezTo>
                          <a:pt x="40113" y="275593"/>
                          <a:pt x="33048" y="273797"/>
                          <a:pt x="28737" y="275952"/>
                        </a:cubicBezTo>
                        <a:cubicBezTo>
                          <a:pt x="23822" y="278409"/>
                          <a:pt x="19593" y="282048"/>
                          <a:pt x="15021" y="285096"/>
                        </a:cubicBezTo>
                        <a:cubicBezTo>
                          <a:pt x="0" y="307627"/>
                          <a:pt x="3807" y="294370"/>
                          <a:pt x="15021" y="330816"/>
                        </a:cubicBezTo>
                        <a:cubicBezTo>
                          <a:pt x="17856" y="340028"/>
                          <a:pt x="18818" y="350228"/>
                          <a:pt x="24165" y="358248"/>
                        </a:cubicBezTo>
                        <a:cubicBezTo>
                          <a:pt x="45126" y="389690"/>
                          <a:pt x="38978" y="375254"/>
                          <a:pt x="47025" y="399396"/>
                        </a:cubicBezTo>
                        <a:cubicBezTo>
                          <a:pt x="43977" y="410064"/>
                          <a:pt x="40206" y="420551"/>
                          <a:pt x="37881" y="431400"/>
                        </a:cubicBezTo>
                        <a:cubicBezTo>
                          <a:pt x="35623" y="441937"/>
                          <a:pt x="35422" y="452837"/>
                          <a:pt x="33309" y="463404"/>
                        </a:cubicBezTo>
                        <a:cubicBezTo>
                          <a:pt x="32364" y="468130"/>
                          <a:pt x="31748" y="473357"/>
                          <a:pt x="28737" y="477120"/>
                        </a:cubicBezTo>
                        <a:cubicBezTo>
                          <a:pt x="25304" y="481411"/>
                          <a:pt x="19593" y="483216"/>
                          <a:pt x="15021" y="486264"/>
                        </a:cubicBezTo>
                        <a:cubicBezTo>
                          <a:pt x="8039" y="507209"/>
                          <a:pt x="10449" y="495161"/>
                          <a:pt x="10449" y="522840"/>
                        </a:cubicBezTo>
                      </a:path>
                    </a:pathLst>
                  </a:cu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270" name="Freeform 269">
                    <a:extLst>
                      <a:ext uri="{FF2B5EF4-FFF2-40B4-BE49-F238E27FC236}">
                        <a16:creationId xmlns:a16="http://schemas.microsoft.com/office/drawing/2014/main" id="{D5AAE830-5F91-5742-9CBB-61511CDEA241}"/>
                      </a:ext>
                    </a:extLst>
                  </p:cNvPr>
                  <p:cNvSpPr/>
                  <p:nvPr/>
                </p:nvSpPr>
                <p:spPr>
                  <a:xfrm>
                    <a:off x="685733" y="2519378"/>
                    <a:ext cx="69024" cy="466609"/>
                  </a:xfrm>
                  <a:custGeom>
                    <a:avLst/>
                    <a:gdLst>
                      <a:gd name="connsiteX0" fmla="*/ 9565 w 69001"/>
                      <a:gd name="connsiteY0" fmla="*/ 0 h 466344"/>
                      <a:gd name="connsiteX1" fmla="*/ 23281 w 69001"/>
                      <a:gd name="connsiteY1" fmla="*/ 45720 h 466344"/>
                      <a:gd name="connsiteX2" fmla="*/ 36997 w 69001"/>
                      <a:gd name="connsiteY2" fmla="*/ 36576 h 466344"/>
                      <a:gd name="connsiteX3" fmla="*/ 23281 w 69001"/>
                      <a:gd name="connsiteY3" fmla="*/ 27432 h 466344"/>
                      <a:gd name="connsiteX4" fmla="*/ 32425 w 69001"/>
                      <a:gd name="connsiteY4" fmla="*/ 50292 h 466344"/>
                      <a:gd name="connsiteX5" fmla="*/ 41569 w 69001"/>
                      <a:gd name="connsiteY5" fmla="*/ 64008 h 466344"/>
                      <a:gd name="connsiteX6" fmla="*/ 55285 w 69001"/>
                      <a:gd name="connsiteY6" fmla="*/ 109728 h 466344"/>
                      <a:gd name="connsiteX7" fmla="*/ 59857 w 69001"/>
                      <a:gd name="connsiteY7" fmla="*/ 187452 h 466344"/>
                      <a:gd name="connsiteX8" fmla="*/ 64429 w 69001"/>
                      <a:gd name="connsiteY8" fmla="*/ 201168 h 466344"/>
                      <a:gd name="connsiteX9" fmla="*/ 69001 w 69001"/>
                      <a:gd name="connsiteY9" fmla="*/ 219456 h 466344"/>
                      <a:gd name="connsiteX10" fmla="*/ 50713 w 69001"/>
                      <a:gd name="connsiteY10" fmla="*/ 256032 h 466344"/>
                      <a:gd name="connsiteX11" fmla="*/ 36997 w 69001"/>
                      <a:gd name="connsiteY11" fmla="*/ 265176 h 466344"/>
                      <a:gd name="connsiteX12" fmla="*/ 32425 w 69001"/>
                      <a:gd name="connsiteY12" fmla="*/ 278892 h 466344"/>
                      <a:gd name="connsiteX13" fmla="*/ 46141 w 69001"/>
                      <a:gd name="connsiteY13" fmla="*/ 361188 h 466344"/>
                      <a:gd name="connsiteX14" fmla="*/ 32425 w 69001"/>
                      <a:gd name="connsiteY14" fmla="*/ 438912 h 466344"/>
                      <a:gd name="connsiteX15" fmla="*/ 36997 w 69001"/>
                      <a:gd name="connsiteY15" fmla="*/ 452628 h 466344"/>
                      <a:gd name="connsiteX16" fmla="*/ 46141 w 69001"/>
                      <a:gd name="connsiteY16" fmla="*/ 466344 h 466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9001" h="466344">
                        <a:moveTo>
                          <a:pt x="9565" y="0"/>
                        </a:moveTo>
                        <a:cubicBezTo>
                          <a:pt x="14137" y="15240"/>
                          <a:pt x="13734" y="32991"/>
                          <a:pt x="23281" y="45720"/>
                        </a:cubicBezTo>
                        <a:cubicBezTo>
                          <a:pt x="26578" y="50116"/>
                          <a:pt x="36997" y="42071"/>
                          <a:pt x="36997" y="36576"/>
                        </a:cubicBezTo>
                        <a:cubicBezTo>
                          <a:pt x="36997" y="31081"/>
                          <a:pt x="27853" y="30480"/>
                          <a:pt x="23281" y="27432"/>
                        </a:cubicBezTo>
                        <a:cubicBezTo>
                          <a:pt x="26329" y="35052"/>
                          <a:pt x="28755" y="42951"/>
                          <a:pt x="32425" y="50292"/>
                        </a:cubicBezTo>
                        <a:cubicBezTo>
                          <a:pt x="34882" y="55207"/>
                          <a:pt x="39337" y="58987"/>
                          <a:pt x="41569" y="64008"/>
                        </a:cubicBezTo>
                        <a:cubicBezTo>
                          <a:pt x="47930" y="78319"/>
                          <a:pt x="51485" y="94529"/>
                          <a:pt x="55285" y="109728"/>
                        </a:cubicBezTo>
                        <a:cubicBezTo>
                          <a:pt x="56809" y="135636"/>
                          <a:pt x="57275" y="161628"/>
                          <a:pt x="59857" y="187452"/>
                        </a:cubicBezTo>
                        <a:cubicBezTo>
                          <a:pt x="60337" y="192247"/>
                          <a:pt x="63105" y="196534"/>
                          <a:pt x="64429" y="201168"/>
                        </a:cubicBezTo>
                        <a:cubicBezTo>
                          <a:pt x="66155" y="207210"/>
                          <a:pt x="67477" y="213360"/>
                          <a:pt x="69001" y="219456"/>
                        </a:cubicBezTo>
                        <a:cubicBezTo>
                          <a:pt x="64635" y="230371"/>
                          <a:pt x="59844" y="246901"/>
                          <a:pt x="50713" y="256032"/>
                        </a:cubicBezTo>
                        <a:cubicBezTo>
                          <a:pt x="46828" y="259917"/>
                          <a:pt x="41569" y="262128"/>
                          <a:pt x="36997" y="265176"/>
                        </a:cubicBezTo>
                        <a:cubicBezTo>
                          <a:pt x="35473" y="269748"/>
                          <a:pt x="32158" y="274080"/>
                          <a:pt x="32425" y="278892"/>
                        </a:cubicBezTo>
                        <a:cubicBezTo>
                          <a:pt x="35359" y="331709"/>
                          <a:pt x="35707" y="329885"/>
                          <a:pt x="46141" y="361188"/>
                        </a:cubicBezTo>
                        <a:cubicBezTo>
                          <a:pt x="0" y="370416"/>
                          <a:pt x="19739" y="358565"/>
                          <a:pt x="32425" y="438912"/>
                        </a:cubicBezTo>
                        <a:cubicBezTo>
                          <a:pt x="33177" y="443672"/>
                          <a:pt x="34842" y="448317"/>
                          <a:pt x="36997" y="452628"/>
                        </a:cubicBezTo>
                        <a:cubicBezTo>
                          <a:pt x="39454" y="457543"/>
                          <a:pt x="46141" y="466344"/>
                          <a:pt x="46141" y="466344"/>
                        </a:cubicBezTo>
                      </a:path>
                    </a:pathLst>
                  </a:cu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</p:grp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F5D3B969-BB54-F94D-88C7-81139DEF4EE7}"/>
                    </a:ext>
                  </a:extLst>
                </p:cNvPr>
                <p:cNvCxnSpPr>
                  <a:endCxn id="270" idx="3"/>
                </p:cNvCxnSpPr>
                <p:nvPr/>
              </p:nvCxnSpPr>
              <p:spPr>
                <a:xfrm>
                  <a:off x="2411204" y="2709755"/>
                  <a:ext cx="53839" cy="5936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85" name="Group 309">
                <a:extLst>
                  <a:ext uri="{FF2B5EF4-FFF2-40B4-BE49-F238E27FC236}">
                    <a16:creationId xmlns:a16="http://schemas.microsoft.com/office/drawing/2014/main" id="{A9BA4564-1DED-6D4B-9060-7438C81A89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0000">
                <a:off x="2529323" y="2762144"/>
                <a:ext cx="170469" cy="522840"/>
                <a:chOff x="2519973" y="2685704"/>
                <a:chExt cx="170469" cy="522840"/>
              </a:xfrm>
            </p:grpSpPr>
            <p:grpSp>
              <p:nvGrpSpPr>
                <p:cNvPr id="77891" name="Group 271">
                  <a:extLst>
                    <a:ext uri="{FF2B5EF4-FFF2-40B4-BE49-F238E27FC236}">
                      <a16:creationId xmlns:a16="http://schemas.microsoft.com/office/drawing/2014/main" id="{7CC4F5F5-DBBF-6B4B-BD64-FBAA6414DF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19973" y="2685704"/>
                  <a:ext cx="170469" cy="522840"/>
                  <a:chOff x="583911" y="2476392"/>
                  <a:chExt cx="170469" cy="522840"/>
                </a:xfrm>
              </p:grpSpPr>
              <p:sp>
                <p:nvSpPr>
                  <p:cNvPr id="273" name="Freeform 272">
                    <a:extLst>
                      <a:ext uri="{FF2B5EF4-FFF2-40B4-BE49-F238E27FC236}">
                        <a16:creationId xmlns:a16="http://schemas.microsoft.com/office/drawing/2014/main" id="{F3900CF0-3EFF-F741-9BE2-73F0B3D5D598}"/>
                      </a:ext>
                    </a:extLst>
                  </p:cNvPr>
                  <p:cNvSpPr/>
                  <p:nvPr/>
                </p:nvSpPr>
                <p:spPr>
                  <a:xfrm>
                    <a:off x="584498" y="2477159"/>
                    <a:ext cx="92492" cy="521829"/>
                  </a:xfrm>
                  <a:custGeom>
                    <a:avLst/>
                    <a:gdLst>
                      <a:gd name="connsiteX0" fmla="*/ 83601 w 92484"/>
                      <a:gd name="connsiteY0" fmla="*/ 24492 h 522840"/>
                      <a:gd name="connsiteX1" fmla="*/ 69885 w 92484"/>
                      <a:gd name="connsiteY1" fmla="*/ 56496 h 522840"/>
                      <a:gd name="connsiteX2" fmla="*/ 60741 w 92484"/>
                      <a:gd name="connsiteY2" fmla="*/ 83928 h 522840"/>
                      <a:gd name="connsiteX3" fmla="*/ 56169 w 92484"/>
                      <a:gd name="connsiteY3" fmla="*/ 97644 h 522840"/>
                      <a:gd name="connsiteX4" fmla="*/ 51597 w 92484"/>
                      <a:gd name="connsiteY4" fmla="*/ 111360 h 522840"/>
                      <a:gd name="connsiteX5" fmla="*/ 65313 w 92484"/>
                      <a:gd name="connsiteY5" fmla="*/ 125076 h 522840"/>
                      <a:gd name="connsiteX6" fmla="*/ 79029 w 92484"/>
                      <a:gd name="connsiteY6" fmla="*/ 134220 h 522840"/>
                      <a:gd name="connsiteX7" fmla="*/ 69885 w 92484"/>
                      <a:gd name="connsiteY7" fmla="*/ 115932 h 522840"/>
                      <a:gd name="connsiteX8" fmla="*/ 60741 w 92484"/>
                      <a:gd name="connsiteY8" fmla="*/ 88500 h 522840"/>
                      <a:gd name="connsiteX9" fmla="*/ 51597 w 92484"/>
                      <a:gd name="connsiteY9" fmla="*/ 111360 h 522840"/>
                      <a:gd name="connsiteX10" fmla="*/ 37881 w 92484"/>
                      <a:gd name="connsiteY10" fmla="*/ 120504 h 522840"/>
                      <a:gd name="connsiteX11" fmla="*/ 28737 w 92484"/>
                      <a:gd name="connsiteY11" fmla="*/ 134220 h 522840"/>
                      <a:gd name="connsiteX12" fmla="*/ 37881 w 92484"/>
                      <a:gd name="connsiteY12" fmla="*/ 166224 h 522840"/>
                      <a:gd name="connsiteX13" fmla="*/ 47025 w 92484"/>
                      <a:gd name="connsiteY13" fmla="*/ 198228 h 522840"/>
                      <a:gd name="connsiteX14" fmla="*/ 51597 w 92484"/>
                      <a:gd name="connsiteY14" fmla="*/ 234804 h 522840"/>
                      <a:gd name="connsiteX15" fmla="*/ 42453 w 92484"/>
                      <a:gd name="connsiteY15" fmla="*/ 271380 h 522840"/>
                      <a:gd name="connsiteX16" fmla="*/ 28737 w 92484"/>
                      <a:gd name="connsiteY16" fmla="*/ 275952 h 522840"/>
                      <a:gd name="connsiteX17" fmla="*/ 15021 w 92484"/>
                      <a:gd name="connsiteY17" fmla="*/ 285096 h 522840"/>
                      <a:gd name="connsiteX18" fmla="*/ 15021 w 92484"/>
                      <a:gd name="connsiteY18" fmla="*/ 330816 h 522840"/>
                      <a:gd name="connsiteX19" fmla="*/ 24165 w 92484"/>
                      <a:gd name="connsiteY19" fmla="*/ 358248 h 522840"/>
                      <a:gd name="connsiteX20" fmla="*/ 47025 w 92484"/>
                      <a:gd name="connsiteY20" fmla="*/ 399396 h 522840"/>
                      <a:gd name="connsiteX21" fmla="*/ 37881 w 92484"/>
                      <a:gd name="connsiteY21" fmla="*/ 431400 h 522840"/>
                      <a:gd name="connsiteX22" fmla="*/ 33309 w 92484"/>
                      <a:gd name="connsiteY22" fmla="*/ 463404 h 522840"/>
                      <a:gd name="connsiteX23" fmla="*/ 28737 w 92484"/>
                      <a:gd name="connsiteY23" fmla="*/ 477120 h 522840"/>
                      <a:gd name="connsiteX24" fmla="*/ 15021 w 92484"/>
                      <a:gd name="connsiteY24" fmla="*/ 486264 h 522840"/>
                      <a:gd name="connsiteX25" fmla="*/ 10449 w 92484"/>
                      <a:gd name="connsiteY25" fmla="*/ 522840 h 522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92484" h="522840">
                        <a:moveTo>
                          <a:pt x="83601" y="24492"/>
                        </a:moveTo>
                        <a:cubicBezTo>
                          <a:pt x="68884" y="68643"/>
                          <a:pt x="92484" y="0"/>
                          <a:pt x="69885" y="56496"/>
                        </a:cubicBezTo>
                        <a:cubicBezTo>
                          <a:pt x="66305" y="65445"/>
                          <a:pt x="63789" y="74784"/>
                          <a:pt x="60741" y="83928"/>
                        </a:cubicBezTo>
                        <a:lnTo>
                          <a:pt x="56169" y="97644"/>
                        </a:lnTo>
                        <a:lnTo>
                          <a:pt x="51597" y="111360"/>
                        </a:lnTo>
                        <a:cubicBezTo>
                          <a:pt x="56169" y="115932"/>
                          <a:pt x="60346" y="120937"/>
                          <a:pt x="65313" y="125076"/>
                        </a:cubicBezTo>
                        <a:cubicBezTo>
                          <a:pt x="69534" y="128594"/>
                          <a:pt x="76572" y="139135"/>
                          <a:pt x="79029" y="134220"/>
                        </a:cubicBezTo>
                        <a:cubicBezTo>
                          <a:pt x="82077" y="128124"/>
                          <a:pt x="72416" y="122260"/>
                          <a:pt x="69885" y="115932"/>
                        </a:cubicBezTo>
                        <a:cubicBezTo>
                          <a:pt x="66305" y="106983"/>
                          <a:pt x="60741" y="88500"/>
                          <a:pt x="60741" y="88500"/>
                        </a:cubicBezTo>
                        <a:cubicBezTo>
                          <a:pt x="57693" y="96120"/>
                          <a:pt x="56367" y="104682"/>
                          <a:pt x="51597" y="111360"/>
                        </a:cubicBezTo>
                        <a:cubicBezTo>
                          <a:pt x="48403" y="115831"/>
                          <a:pt x="41766" y="116619"/>
                          <a:pt x="37881" y="120504"/>
                        </a:cubicBezTo>
                        <a:cubicBezTo>
                          <a:pt x="33996" y="124389"/>
                          <a:pt x="31785" y="129648"/>
                          <a:pt x="28737" y="134220"/>
                        </a:cubicBezTo>
                        <a:cubicBezTo>
                          <a:pt x="31785" y="144888"/>
                          <a:pt x="34693" y="155597"/>
                          <a:pt x="37881" y="166224"/>
                        </a:cubicBezTo>
                        <a:cubicBezTo>
                          <a:pt x="41958" y="179813"/>
                          <a:pt x="44521" y="183203"/>
                          <a:pt x="47025" y="198228"/>
                        </a:cubicBezTo>
                        <a:cubicBezTo>
                          <a:pt x="49045" y="210348"/>
                          <a:pt x="50073" y="222612"/>
                          <a:pt x="51597" y="234804"/>
                        </a:cubicBezTo>
                        <a:cubicBezTo>
                          <a:pt x="48549" y="246996"/>
                          <a:pt x="48556" y="260394"/>
                          <a:pt x="42453" y="271380"/>
                        </a:cubicBezTo>
                        <a:cubicBezTo>
                          <a:pt x="40113" y="275593"/>
                          <a:pt x="33048" y="273797"/>
                          <a:pt x="28737" y="275952"/>
                        </a:cubicBezTo>
                        <a:cubicBezTo>
                          <a:pt x="23822" y="278409"/>
                          <a:pt x="19593" y="282048"/>
                          <a:pt x="15021" y="285096"/>
                        </a:cubicBezTo>
                        <a:cubicBezTo>
                          <a:pt x="0" y="307627"/>
                          <a:pt x="3807" y="294370"/>
                          <a:pt x="15021" y="330816"/>
                        </a:cubicBezTo>
                        <a:cubicBezTo>
                          <a:pt x="17856" y="340028"/>
                          <a:pt x="18818" y="350228"/>
                          <a:pt x="24165" y="358248"/>
                        </a:cubicBezTo>
                        <a:cubicBezTo>
                          <a:pt x="45126" y="389690"/>
                          <a:pt x="38978" y="375254"/>
                          <a:pt x="47025" y="399396"/>
                        </a:cubicBezTo>
                        <a:cubicBezTo>
                          <a:pt x="43977" y="410064"/>
                          <a:pt x="40206" y="420551"/>
                          <a:pt x="37881" y="431400"/>
                        </a:cubicBezTo>
                        <a:cubicBezTo>
                          <a:pt x="35623" y="441937"/>
                          <a:pt x="35422" y="452837"/>
                          <a:pt x="33309" y="463404"/>
                        </a:cubicBezTo>
                        <a:cubicBezTo>
                          <a:pt x="32364" y="468130"/>
                          <a:pt x="31748" y="473357"/>
                          <a:pt x="28737" y="477120"/>
                        </a:cubicBezTo>
                        <a:cubicBezTo>
                          <a:pt x="25304" y="481411"/>
                          <a:pt x="19593" y="483216"/>
                          <a:pt x="15021" y="486264"/>
                        </a:cubicBezTo>
                        <a:cubicBezTo>
                          <a:pt x="8039" y="507209"/>
                          <a:pt x="10449" y="495161"/>
                          <a:pt x="10449" y="522840"/>
                        </a:cubicBezTo>
                      </a:path>
                    </a:pathLst>
                  </a:cu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274" name="Freeform 273">
                    <a:extLst>
                      <a:ext uri="{FF2B5EF4-FFF2-40B4-BE49-F238E27FC236}">
                        <a16:creationId xmlns:a16="http://schemas.microsoft.com/office/drawing/2014/main" id="{8B94EAEB-AC49-A846-85D2-49D8F9EFDBBA}"/>
                      </a:ext>
                    </a:extLst>
                  </p:cNvPr>
                  <p:cNvSpPr/>
                  <p:nvPr/>
                </p:nvSpPr>
                <p:spPr>
                  <a:xfrm>
                    <a:off x="646805" y="2505768"/>
                    <a:ext cx="69024" cy="473511"/>
                  </a:xfrm>
                  <a:custGeom>
                    <a:avLst/>
                    <a:gdLst>
                      <a:gd name="connsiteX0" fmla="*/ 9565 w 69001"/>
                      <a:gd name="connsiteY0" fmla="*/ 0 h 466344"/>
                      <a:gd name="connsiteX1" fmla="*/ 23281 w 69001"/>
                      <a:gd name="connsiteY1" fmla="*/ 45720 h 466344"/>
                      <a:gd name="connsiteX2" fmla="*/ 36997 w 69001"/>
                      <a:gd name="connsiteY2" fmla="*/ 36576 h 466344"/>
                      <a:gd name="connsiteX3" fmla="*/ 23281 w 69001"/>
                      <a:gd name="connsiteY3" fmla="*/ 27432 h 466344"/>
                      <a:gd name="connsiteX4" fmla="*/ 32425 w 69001"/>
                      <a:gd name="connsiteY4" fmla="*/ 50292 h 466344"/>
                      <a:gd name="connsiteX5" fmla="*/ 41569 w 69001"/>
                      <a:gd name="connsiteY5" fmla="*/ 64008 h 466344"/>
                      <a:gd name="connsiteX6" fmla="*/ 55285 w 69001"/>
                      <a:gd name="connsiteY6" fmla="*/ 109728 h 466344"/>
                      <a:gd name="connsiteX7" fmla="*/ 59857 w 69001"/>
                      <a:gd name="connsiteY7" fmla="*/ 187452 h 466344"/>
                      <a:gd name="connsiteX8" fmla="*/ 64429 w 69001"/>
                      <a:gd name="connsiteY8" fmla="*/ 201168 h 466344"/>
                      <a:gd name="connsiteX9" fmla="*/ 69001 w 69001"/>
                      <a:gd name="connsiteY9" fmla="*/ 219456 h 466344"/>
                      <a:gd name="connsiteX10" fmla="*/ 50713 w 69001"/>
                      <a:gd name="connsiteY10" fmla="*/ 256032 h 466344"/>
                      <a:gd name="connsiteX11" fmla="*/ 36997 w 69001"/>
                      <a:gd name="connsiteY11" fmla="*/ 265176 h 466344"/>
                      <a:gd name="connsiteX12" fmla="*/ 32425 w 69001"/>
                      <a:gd name="connsiteY12" fmla="*/ 278892 h 466344"/>
                      <a:gd name="connsiteX13" fmla="*/ 46141 w 69001"/>
                      <a:gd name="connsiteY13" fmla="*/ 361188 h 466344"/>
                      <a:gd name="connsiteX14" fmla="*/ 32425 w 69001"/>
                      <a:gd name="connsiteY14" fmla="*/ 438912 h 466344"/>
                      <a:gd name="connsiteX15" fmla="*/ 36997 w 69001"/>
                      <a:gd name="connsiteY15" fmla="*/ 452628 h 466344"/>
                      <a:gd name="connsiteX16" fmla="*/ 46141 w 69001"/>
                      <a:gd name="connsiteY16" fmla="*/ 466344 h 466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9001" h="466344">
                        <a:moveTo>
                          <a:pt x="9565" y="0"/>
                        </a:moveTo>
                        <a:cubicBezTo>
                          <a:pt x="14137" y="15240"/>
                          <a:pt x="13734" y="32991"/>
                          <a:pt x="23281" y="45720"/>
                        </a:cubicBezTo>
                        <a:cubicBezTo>
                          <a:pt x="26578" y="50116"/>
                          <a:pt x="36997" y="42071"/>
                          <a:pt x="36997" y="36576"/>
                        </a:cubicBezTo>
                        <a:cubicBezTo>
                          <a:pt x="36997" y="31081"/>
                          <a:pt x="27853" y="30480"/>
                          <a:pt x="23281" y="27432"/>
                        </a:cubicBezTo>
                        <a:cubicBezTo>
                          <a:pt x="26329" y="35052"/>
                          <a:pt x="28755" y="42951"/>
                          <a:pt x="32425" y="50292"/>
                        </a:cubicBezTo>
                        <a:cubicBezTo>
                          <a:pt x="34882" y="55207"/>
                          <a:pt x="39337" y="58987"/>
                          <a:pt x="41569" y="64008"/>
                        </a:cubicBezTo>
                        <a:cubicBezTo>
                          <a:pt x="47930" y="78319"/>
                          <a:pt x="51485" y="94529"/>
                          <a:pt x="55285" y="109728"/>
                        </a:cubicBezTo>
                        <a:cubicBezTo>
                          <a:pt x="56809" y="135636"/>
                          <a:pt x="57275" y="161628"/>
                          <a:pt x="59857" y="187452"/>
                        </a:cubicBezTo>
                        <a:cubicBezTo>
                          <a:pt x="60337" y="192247"/>
                          <a:pt x="63105" y="196534"/>
                          <a:pt x="64429" y="201168"/>
                        </a:cubicBezTo>
                        <a:cubicBezTo>
                          <a:pt x="66155" y="207210"/>
                          <a:pt x="67477" y="213360"/>
                          <a:pt x="69001" y="219456"/>
                        </a:cubicBezTo>
                        <a:cubicBezTo>
                          <a:pt x="64635" y="230371"/>
                          <a:pt x="59844" y="246901"/>
                          <a:pt x="50713" y="256032"/>
                        </a:cubicBezTo>
                        <a:cubicBezTo>
                          <a:pt x="46828" y="259917"/>
                          <a:pt x="41569" y="262128"/>
                          <a:pt x="36997" y="265176"/>
                        </a:cubicBezTo>
                        <a:cubicBezTo>
                          <a:pt x="35473" y="269748"/>
                          <a:pt x="32158" y="274080"/>
                          <a:pt x="32425" y="278892"/>
                        </a:cubicBezTo>
                        <a:cubicBezTo>
                          <a:pt x="35359" y="331709"/>
                          <a:pt x="35707" y="329885"/>
                          <a:pt x="46141" y="361188"/>
                        </a:cubicBezTo>
                        <a:cubicBezTo>
                          <a:pt x="0" y="370416"/>
                          <a:pt x="19739" y="358565"/>
                          <a:pt x="32425" y="438912"/>
                        </a:cubicBezTo>
                        <a:cubicBezTo>
                          <a:pt x="33177" y="443672"/>
                          <a:pt x="34842" y="448317"/>
                          <a:pt x="36997" y="452628"/>
                        </a:cubicBezTo>
                        <a:cubicBezTo>
                          <a:pt x="39454" y="457543"/>
                          <a:pt x="46141" y="466344"/>
                          <a:pt x="46141" y="466344"/>
                        </a:cubicBezTo>
                      </a:path>
                    </a:pathLst>
                  </a:cu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</p:grp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261ABBCD-D7D8-4A4C-95D7-D385F3BB51F3}"/>
                    </a:ext>
                  </a:extLst>
                </p:cNvPr>
                <p:cNvCxnSpPr/>
                <p:nvPr/>
              </p:nvCxnSpPr>
              <p:spPr>
                <a:xfrm>
                  <a:off x="2587374" y="2694944"/>
                  <a:ext cx="19327" cy="6074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86" name="Group 308">
                <a:extLst>
                  <a:ext uri="{FF2B5EF4-FFF2-40B4-BE49-F238E27FC236}">
                    <a16:creationId xmlns:a16="http://schemas.microsoft.com/office/drawing/2014/main" id="{95133418-4DF5-534E-A231-557B4B40E5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00000">
                <a:off x="2650244" y="2755710"/>
                <a:ext cx="170469" cy="522840"/>
                <a:chOff x="2699792" y="2683424"/>
                <a:chExt cx="170469" cy="522840"/>
              </a:xfrm>
            </p:grpSpPr>
            <p:grpSp>
              <p:nvGrpSpPr>
                <p:cNvPr id="77887" name="Group 275">
                  <a:extLst>
                    <a:ext uri="{FF2B5EF4-FFF2-40B4-BE49-F238E27FC236}">
                      <a16:creationId xmlns:a16="http://schemas.microsoft.com/office/drawing/2014/main" id="{9110272F-781A-0443-8BE7-AF96DA406B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99792" y="2683424"/>
                  <a:ext cx="170469" cy="522840"/>
                  <a:chOff x="583911" y="2476392"/>
                  <a:chExt cx="170469" cy="522840"/>
                </a:xfrm>
              </p:grpSpPr>
              <p:sp>
                <p:nvSpPr>
                  <p:cNvPr id="277" name="Freeform 276">
                    <a:extLst>
                      <a:ext uri="{FF2B5EF4-FFF2-40B4-BE49-F238E27FC236}">
                        <a16:creationId xmlns:a16="http://schemas.microsoft.com/office/drawing/2014/main" id="{1377F3CA-0BCD-954A-8E44-249D82F117B3}"/>
                      </a:ext>
                    </a:extLst>
                  </p:cNvPr>
                  <p:cNvSpPr/>
                  <p:nvPr/>
                </p:nvSpPr>
                <p:spPr>
                  <a:xfrm>
                    <a:off x="549937" y="2446080"/>
                    <a:ext cx="107677" cy="528731"/>
                  </a:xfrm>
                  <a:custGeom>
                    <a:avLst/>
                    <a:gdLst>
                      <a:gd name="connsiteX0" fmla="*/ 83601 w 92484"/>
                      <a:gd name="connsiteY0" fmla="*/ 24492 h 522840"/>
                      <a:gd name="connsiteX1" fmla="*/ 69885 w 92484"/>
                      <a:gd name="connsiteY1" fmla="*/ 56496 h 522840"/>
                      <a:gd name="connsiteX2" fmla="*/ 60741 w 92484"/>
                      <a:gd name="connsiteY2" fmla="*/ 83928 h 522840"/>
                      <a:gd name="connsiteX3" fmla="*/ 56169 w 92484"/>
                      <a:gd name="connsiteY3" fmla="*/ 97644 h 522840"/>
                      <a:gd name="connsiteX4" fmla="*/ 51597 w 92484"/>
                      <a:gd name="connsiteY4" fmla="*/ 111360 h 522840"/>
                      <a:gd name="connsiteX5" fmla="*/ 65313 w 92484"/>
                      <a:gd name="connsiteY5" fmla="*/ 125076 h 522840"/>
                      <a:gd name="connsiteX6" fmla="*/ 79029 w 92484"/>
                      <a:gd name="connsiteY6" fmla="*/ 134220 h 522840"/>
                      <a:gd name="connsiteX7" fmla="*/ 69885 w 92484"/>
                      <a:gd name="connsiteY7" fmla="*/ 115932 h 522840"/>
                      <a:gd name="connsiteX8" fmla="*/ 60741 w 92484"/>
                      <a:gd name="connsiteY8" fmla="*/ 88500 h 522840"/>
                      <a:gd name="connsiteX9" fmla="*/ 51597 w 92484"/>
                      <a:gd name="connsiteY9" fmla="*/ 111360 h 522840"/>
                      <a:gd name="connsiteX10" fmla="*/ 37881 w 92484"/>
                      <a:gd name="connsiteY10" fmla="*/ 120504 h 522840"/>
                      <a:gd name="connsiteX11" fmla="*/ 28737 w 92484"/>
                      <a:gd name="connsiteY11" fmla="*/ 134220 h 522840"/>
                      <a:gd name="connsiteX12" fmla="*/ 37881 w 92484"/>
                      <a:gd name="connsiteY12" fmla="*/ 166224 h 522840"/>
                      <a:gd name="connsiteX13" fmla="*/ 47025 w 92484"/>
                      <a:gd name="connsiteY13" fmla="*/ 198228 h 522840"/>
                      <a:gd name="connsiteX14" fmla="*/ 51597 w 92484"/>
                      <a:gd name="connsiteY14" fmla="*/ 234804 h 522840"/>
                      <a:gd name="connsiteX15" fmla="*/ 42453 w 92484"/>
                      <a:gd name="connsiteY15" fmla="*/ 271380 h 522840"/>
                      <a:gd name="connsiteX16" fmla="*/ 28737 w 92484"/>
                      <a:gd name="connsiteY16" fmla="*/ 275952 h 522840"/>
                      <a:gd name="connsiteX17" fmla="*/ 15021 w 92484"/>
                      <a:gd name="connsiteY17" fmla="*/ 285096 h 522840"/>
                      <a:gd name="connsiteX18" fmla="*/ 15021 w 92484"/>
                      <a:gd name="connsiteY18" fmla="*/ 330816 h 522840"/>
                      <a:gd name="connsiteX19" fmla="*/ 24165 w 92484"/>
                      <a:gd name="connsiteY19" fmla="*/ 358248 h 522840"/>
                      <a:gd name="connsiteX20" fmla="*/ 47025 w 92484"/>
                      <a:gd name="connsiteY20" fmla="*/ 399396 h 522840"/>
                      <a:gd name="connsiteX21" fmla="*/ 37881 w 92484"/>
                      <a:gd name="connsiteY21" fmla="*/ 431400 h 522840"/>
                      <a:gd name="connsiteX22" fmla="*/ 33309 w 92484"/>
                      <a:gd name="connsiteY22" fmla="*/ 463404 h 522840"/>
                      <a:gd name="connsiteX23" fmla="*/ 28737 w 92484"/>
                      <a:gd name="connsiteY23" fmla="*/ 477120 h 522840"/>
                      <a:gd name="connsiteX24" fmla="*/ 15021 w 92484"/>
                      <a:gd name="connsiteY24" fmla="*/ 486264 h 522840"/>
                      <a:gd name="connsiteX25" fmla="*/ 10449 w 92484"/>
                      <a:gd name="connsiteY25" fmla="*/ 522840 h 522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92484" h="522840">
                        <a:moveTo>
                          <a:pt x="83601" y="24492"/>
                        </a:moveTo>
                        <a:cubicBezTo>
                          <a:pt x="68884" y="68643"/>
                          <a:pt x="92484" y="0"/>
                          <a:pt x="69885" y="56496"/>
                        </a:cubicBezTo>
                        <a:cubicBezTo>
                          <a:pt x="66305" y="65445"/>
                          <a:pt x="63789" y="74784"/>
                          <a:pt x="60741" y="83928"/>
                        </a:cubicBezTo>
                        <a:lnTo>
                          <a:pt x="56169" y="97644"/>
                        </a:lnTo>
                        <a:lnTo>
                          <a:pt x="51597" y="111360"/>
                        </a:lnTo>
                        <a:cubicBezTo>
                          <a:pt x="56169" y="115932"/>
                          <a:pt x="60346" y="120937"/>
                          <a:pt x="65313" y="125076"/>
                        </a:cubicBezTo>
                        <a:cubicBezTo>
                          <a:pt x="69534" y="128594"/>
                          <a:pt x="76572" y="139135"/>
                          <a:pt x="79029" y="134220"/>
                        </a:cubicBezTo>
                        <a:cubicBezTo>
                          <a:pt x="82077" y="128124"/>
                          <a:pt x="72416" y="122260"/>
                          <a:pt x="69885" y="115932"/>
                        </a:cubicBezTo>
                        <a:cubicBezTo>
                          <a:pt x="66305" y="106983"/>
                          <a:pt x="60741" y="88500"/>
                          <a:pt x="60741" y="88500"/>
                        </a:cubicBezTo>
                        <a:cubicBezTo>
                          <a:pt x="57693" y="96120"/>
                          <a:pt x="56367" y="104682"/>
                          <a:pt x="51597" y="111360"/>
                        </a:cubicBezTo>
                        <a:cubicBezTo>
                          <a:pt x="48403" y="115831"/>
                          <a:pt x="41766" y="116619"/>
                          <a:pt x="37881" y="120504"/>
                        </a:cubicBezTo>
                        <a:cubicBezTo>
                          <a:pt x="33996" y="124389"/>
                          <a:pt x="31785" y="129648"/>
                          <a:pt x="28737" y="134220"/>
                        </a:cubicBezTo>
                        <a:cubicBezTo>
                          <a:pt x="31785" y="144888"/>
                          <a:pt x="34693" y="155597"/>
                          <a:pt x="37881" y="166224"/>
                        </a:cubicBezTo>
                        <a:cubicBezTo>
                          <a:pt x="41958" y="179813"/>
                          <a:pt x="44521" y="183203"/>
                          <a:pt x="47025" y="198228"/>
                        </a:cubicBezTo>
                        <a:cubicBezTo>
                          <a:pt x="49045" y="210348"/>
                          <a:pt x="50073" y="222612"/>
                          <a:pt x="51597" y="234804"/>
                        </a:cubicBezTo>
                        <a:cubicBezTo>
                          <a:pt x="48549" y="246996"/>
                          <a:pt x="48556" y="260394"/>
                          <a:pt x="42453" y="271380"/>
                        </a:cubicBezTo>
                        <a:cubicBezTo>
                          <a:pt x="40113" y="275593"/>
                          <a:pt x="33048" y="273797"/>
                          <a:pt x="28737" y="275952"/>
                        </a:cubicBezTo>
                        <a:cubicBezTo>
                          <a:pt x="23822" y="278409"/>
                          <a:pt x="19593" y="282048"/>
                          <a:pt x="15021" y="285096"/>
                        </a:cubicBezTo>
                        <a:cubicBezTo>
                          <a:pt x="0" y="307627"/>
                          <a:pt x="3807" y="294370"/>
                          <a:pt x="15021" y="330816"/>
                        </a:cubicBezTo>
                        <a:cubicBezTo>
                          <a:pt x="17856" y="340028"/>
                          <a:pt x="18818" y="350228"/>
                          <a:pt x="24165" y="358248"/>
                        </a:cubicBezTo>
                        <a:cubicBezTo>
                          <a:pt x="45126" y="389690"/>
                          <a:pt x="38978" y="375254"/>
                          <a:pt x="47025" y="399396"/>
                        </a:cubicBezTo>
                        <a:cubicBezTo>
                          <a:pt x="43977" y="410064"/>
                          <a:pt x="40206" y="420551"/>
                          <a:pt x="37881" y="431400"/>
                        </a:cubicBezTo>
                        <a:cubicBezTo>
                          <a:pt x="35623" y="441937"/>
                          <a:pt x="35422" y="452837"/>
                          <a:pt x="33309" y="463404"/>
                        </a:cubicBezTo>
                        <a:cubicBezTo>
                          <a:pt x="32364" y="468130"/>
                          <a:pt x="31748" y="473357"/>
                          <a:pt x="28737" y="477120"/>
                        </a:cubicBezTo>
                        <a:cubicBezTo>
                          <a:pt x="25304" y="481411"/>
                          <a:pt x="19593" y="483216"/>
                          <a:pt x="15021" y="486264"/>
                        </a:cubicBezTo>
                        <a:cubicBezTo>
                          <a:pt x="8039" y="507209"/>
                          <a:pt x="10449" y="495161"/>
                          <a:pt x="10449" y="522840"/>
                        </a:cubicBezTo>
                      </a:path>
                    </a:pathLst>
                  </a:cu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278" name="Freeform 277">
                    <a:extLst>
                      <a:ext uri="{FF2B5EF4-FFF2-40B4-BE49-F238E27FC236}">
                        <a16:creationId xmlns:a16="http://schemas.microsoft.com/office/drawing/2014/main" id="{E59FBE04-545C-B04F-A6EA-642CE6CD1FAE}"/>
                      </a:ext>
                    </a:extLst>
                  </p:cNvPr>
                  <p:cNvSpPr/>
                  <p:nvPr/>
                </p:nvSpPr>
                <p:spPr>
                  <a:xfrm>
                    <a:off x="661390" y="2484813"/>
                    <a:ext cx="75926" cy="467989"/>
                  </a:xfrm>
                  <a:custGeom>
                    <a:avLst/>
                    <a:gdLst>
                      <a:gd name="connsiteX0" fmla="*/ 9565 w 69001"/>
                      <a:gd name="connsiteY0" fmla="*/ 0 h 466344"/>
                      <a:gd name="connsiteX1" fmla="*/ 23281 w 69001"/>
                      <a:gd name="connsiteY1" fmla="*/ 45720 h 466344"/>
                      <a:gd name="connsiteX2" fmla="*/ 36997 w 69001"/>
                      <a:gd name="connsiteY2" fmla="*/ 36576 h 466344"/>
                      <a:gd name="connsiteX3" fmla="*/ 23281 w 69001"/>
                      <a:gd name="connsiteY3" fmla="*/ 27432 h 466344"/>
                      <a:gd name="connsiteX4" fmla="*/ 32425 w 69001"/>
                      <a:gd name="connsiteY4" fmla="*/ 50292 h 466344"/>
                      <a:gd name="connsiteX5" fmla="*/ 41569 w 69001"/>
                      <a:gd name="connsiteY5" fmla="*/ 64008 h 466344"/>
                      <a:gd name="connsiteX6" fmla="*/ 55285 w 69001"/>
                      <a:gd name="connsiteY6" fmla="*/ 109728 h 466344"/>
                      <a:gd name="connsiteX7" fmla="*/ 59857 w 69001"/>
                      <a:gd name="connsiteY7" fmla="*/ 187452 h 466344"/>
                      <a:gd name="connsiteX8" fmla="*/ 64429 w 69001"/>
                      <a:gd name="connsiteY8" fmla="*/ 201168 h 466344"/>
                      <a:gd name="connsiteX9" fmla="*/ 69001 w 69001"/>
                      <a:gd name="connsiteY9" fmla="*/ 219456 h 466344"/>
                      <a:gd name="connsiteX10" fmla="*/ 50713 w 69001"/>
                      <a:gd name="connsiteY10" fmla="*/ 256032 h 466344"/>
                      <a:gd name="connsiteX11" fmla="*/ 36997 w 69001"/>
                      <a:gd name="connsiteY11" fmla="*/ 265176 h 466344"/>
                      <a:gd name="connsiteX12" fmla="*/ 32425 w 69001"/>
                      <a:gd name="connsiteY12" fmla="*/ 278892 h 466344"/>
                      <a:gd name="connsiteX13" fmla="*/ 46141 w 69001"/>
                      <a:gd name="connsiteY13" fmla="*/ 361188 h 466344"/>
                      <a:gd name="connsiteX14" fmla="*/ 32425 w 69001"/>
                      <a:gd name="connsiteY14" fmla="*/ 438912 h 466344"/>
                      <a:gd name="connsiteX15" fmla="*/ 36997 w 69001"/>
                      <a:gd name="connsiteY15" fmla="*/ 452628 h 466344"/>
                      <a:gd name="connsiteX16" fmla="*/ 46141 w 69001"/>
                      <a:gd name="connsiteY16" fmla="*/ 466344 h 466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9001" h="466344">
                        <a:moveTo>
                          <a:pt x="9565" y="0"/>
                        </a:moveTo>
                        <a:cubicBezTo>
                          <a:pt x="14137" y="15240"/>
                          <a:pt x="13734" y="32991"/>
                          <a:pt x="23281" y="45720"/>
                        </a:cubicBezTo>
                        <a:cubicBezTo>
                          <a:pt x="26578" y="50116"/>
                          <a:pt x="36997" y="42071"/>
                          <a:pt x="36997" y="36576"/>
                        </a:cubicBezTo>
                        <a:cubicBezTo>
                          <a:pt x="36997" y="31081"/>
                          <a:pt x="27853" y="30480"/>
                          <a:pt x="23281" y="27432"/>
                        </a:cubicBezTo>
                        <a:cubicBezTo>
                          <a:pt x="26329" y="35052"/>
                          <a:pt x="28755" y="42951"/>
                          <a:pt x="32425" y="50292"/>
                        </a:cubicBezTo>
                        <a:cubicBezTo>
                          <a:pt x="34882" y="55207"/>
                          <a:pt x="39337" y="58987"/>
                          <a:pt x="41569" y="64008"/>
                        </a:cubicBezTo>
                        <a:cubicBezTo>
                          <a:pt x="47930" y="78319"/>
                          <a:pt x="51485" y="94529"/>
                          <a:pt x="55285" y="109728"/>
                        </a:cubicBezTo>
                        <a:cubicBezTo>
                          <a:pt x="56809" y="135636"/>
                          <a:pt x="57275" y="161628"/>
                          <a:pt x="59857" y="187452"/>
                        </a:cubicBezTo>
                        <a:cubicBezTo>
                          <a:pt x="60337" y="192247"/>
                          <a:pt x="63105" y="196534"/>
                          <a:pt x="64429" y="201168"/>
                        </a:cubicBezTo>
                        <a:cubicBezTo>
                          <a:pt x="66155" y="207210"/>
                          <a:pt x="67477" y="213360"/>
                          <a:pt x="69001" y="219456"/>
                        </a:cubicBezTo>
                        <a:cubicBezTo>
                          <a:pt x="64635" y="230371"/>
                          <a:pt x="59844" y="246901"/>
                          <a:pt x="50713" y="256032"/>
                        </a:cubicBezTo>
                        <a:cubicBezTo>
                          <a:pt x="46828" y="259917"/>
                          <a:pt x="41569" y="262128"/>
                          <a:pt x="36997" y="265176"/>
                        </a:cubicBezTo>
                        <a:cubicBezTo>
                          <a:pt x="35473" y="269748"/>
                          <a:pt x="32158" y="274080"/>
                          <a:pt x="32425" y="278892"/>
                        </a:cubicBezTo>
                        <a:cubicBezTo>
                          <a:pt x="35359" y="331709"/>
                          <a:pt x="35707" y="329885"/>
                          <a:pt x="46141" y="361188"/>
                        </a:cubicBezTo>
                        <a:cubicBezTo>
                          <a:pt x="0" y="370416"/>
                          <a:pt x="19739" y="358565"/>
                          <a:pt x="32425" y="438912"/>
                        </a:cubicBezTo>
                        <a:cubicBezTo>
                          <a:pt x="33177" y="443672"/>
                          <a:pt x="34842" y="448317"/>
                          <a:pt x="36997" y="452628"/>
                        </a:cubicBezTo>
                        <a:cubicBezTo>
                          <a:pt x="39454" y="457543"/>
                          <a:pt x="46141" y="466344"/>
                          <a:pt x="46141" y="466344"/>
                        </a:cubicBezTo>
                      </a:path>
                    </a:pathLst>
                  </a:cu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</p:grp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CC630D71-374D-9342-A05A-15CA2B736B9B}"/>
                    </a:ext>
                  </a:extLst>
                </p:cNvPr>
                <p:cNvCxnSpPr/>
                <p:nvPr/>
              </p:nvCxnSpPr>
              <p:spPr>
                <a:xfrm>
                  <a:off x="2766470" y="2685242"/>
                  <a:ext cx="59360" cy="62123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6" name="Pie 315">
              <a:extLst>
                <a:ext uri="{FF2B5EF4-FFF2-40B4-BE49-F238E27FC236}">
                  <a16:creationId xmlns:a16="http://schemas.microsoft.com/office/drawing/2014/main" id="{0B9FA5B6-52FB-8941-9202-B930F323A227}"/>
                </a:ext>
              </a:extLst>
            </p:cNvPr>
            <p:cNvSpPr>
              <a:spLocks noChangeAspect="1"/>
            </p:cNvSpPr>
            <p:nvPr/>
          </p:nvSpPr>
          <p:spPr bwMode="auto">
            <a:xfrm rot="5135706">
              <a:off x="1563477" y="2539934"/>
              <a:ext cx="452489" cy="450825"/>
            </a:xfrm>
            <a:prstGeom prst="pie">
              <a:avLst/>
            </a:prstGeom>
            <a:solidFill>
              <a:srgbClr val="AD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76816" name="TextBox 107">
              <a:extLst>
                <a:ext uri="{FF2B5EF4-FFF2-40B4-BE49-F238E27FC236}">
                  <a16:creationId xmlns:a16="http://schemas.microsoft.com/office/drawing/2014/main" id="{2ECC059E-3F50-1742-B29E-3B082DDBF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3139" y="3221804"/>
              <a:ext cx="2269997" cy="36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fr-FR" sz="1800" b="1">
                  <a:solidFill>
                    <a:srgbClr val="AD403D"/>
                  </a:solidFill>
                  <a:latin typeface="+mn-lt"/>
                </a:rPr>
                <a:t>Sphingomyelinase</a:t>
              </a:r>
              <a:endParaRPr lang="fr-CA" sz="1800" b="1">
                <a:solidFill>
                  <a:srgbClr val="AD403D"/>
                </a:solidFill>
                <a:latin typeface="+mn-lt"/>
              </a:endParaRPr>
            </a:p>
          </p:txBody>
        </p: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E18F8E0-4C81-2A4E-B0D7-FC1C9D572401}"/>
                </a:ext>
              </a:extLst>
            </p:cNvPr>
            <p:cNvCxnSpPr/>
            <p:nvPr/>
          </p:nvCxnSpPr>
          <p:spPr>
            <a:xfrm flipV="1">
              <a:off x="3351734" y="3644126"/>
              <a:ext cx="1612809" cy="9526"/>
            </a:xfrm>
            <a:prstGeom prst="straightConnector1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6A78729C-9727-7C49-B19D-993F8825E0A1}"/>
                </a:ext>
              </a:extLst>
            </p:cNvPr>
            <p:cNvSpPr txBox="1"/>
            <p:nvPr/>
          </p:nvSpPr>
          <p:spPr>
            <a:xfrm>
              <a:off x="5786822" y="2412088"/>
              <a:ext cx="1095313" cy="3683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+mn-ea"/>
                  <a:cs typeface="Arial" charset="0"/>
                </a:rPr>
                <a:t>ceramide</a:t>
              </a:r>
              <a:endParaRPr lang="fr-CA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6819" name="TextBox 321">
              <a:extLst>
                <a:ext uri="{FF2B5EF4-FFF2-40B4-BE49-F238E27FC236}">
                  <a16:creationId xmlns:a16="http://schemas.microsoft.com/office/drawing/2014/main" id="{52D7EA33-7292-2142-91B4-4C344CAA7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2204" y="2853462"/>
              <a:ext cx="530195" cy="36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fr-FR" sz="1800" b="1">
                  <a:solidFill>
                    <a:schemeClr val="tx2"/>
                  </a:solidFill>
                  <a:latin typeface="+mn-lt"/>
                </a:rPr>
                <a:t>SM</a:t>
              </a:r>
              <a:endParaRPr lang="fr-CA" sz="1800" b="1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6820" name="TextBox 322">
              <a:extLst>
                <a:ext uri="{FF2B5EF4-FFF2-40B4-BE49-F238E27FC236}">
                  <a16:creationId xmlns:a16="http://schemas.microsoft.com/office/drawing/2014/main" id="{8607F6FB-51A8-9B41-B0A9-A740B3A97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876" y="4010880"/>
              <a:ext cx="492097" cy="369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fr-FR" sz="1800" b="1">
                  <a:solidFill>
                    <a:srgbClr val="725991"/>
                  </a:solidFill>
                  <a:latin typeface="+mn-lt"/>
                </a:rPr>
                <a:t>PC</a:t>
              </a:r>
              <a:endParaRPr lang="fr-CA" sz="1800" b="1">
                <a:solidFill>
                  <a:srgbClr val="725991"/>
                </a:solidFill>
                <a:latin typeface="+mn-lt"/>
              </a:endParaRPr>
            </a:p>
          </p:txBody>
        </p:sp>
        <p:sp>
          <p:nvSpPr>
            <p:cNvPr id="328" name="Arc 327">
              <a:extLst>
                <a:ext uri="{FF2B5EF4-FFF2-40B4-BE49-F238E27FC236}">
                  <a16:creationId xmlns:a16="http://schemas.microsoft.com/office/drawing/2014/main" id="{F6E6141E-8AC1-B448-AE12-DAC207B54A0E}"/>
                </a:ext>
              </a:extLst>
            </p:cNvPr>
            <p:cNvSpPr/>
            <p:nvPr/>
          </p:nvSpPr>
          <p:spPr>
            <a:xfrm rot="7954794">
              <a:off x="5784350" y="3389394"/>
              <a:ext cx="1074859" cy="1076264"/>
            </a:xfrm>
            <a:prstGeom prst="arc">
              <a:avLst/>
            </a:prstGeom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grpSp>
          <p:nvGrpSpPr>
            <p:cNvPr id="77848" name="Group 220">
              <a:extLst>
                <a:ext uri="{FF2B5EF4-FFF2-40B4-BE49-F238E27FC236}">
                  <a16:creationId xmlns:a16="http://schemas.microsoft.com/office/drawing/2014/main" id="{E271D0BC-DCA8-CD48-9F57-CC2886B2FBD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63713" y="3084513"/>
              <a:ext cx="84137" cy="503237"/>
              <a:chOff x="4492625" y="4316413"/>
              <a:chExt cx="87313" cy="568325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3810A3B7-B822-B44D-A09E-7C55556C9CFF}"/>
                  </a:ext>
                </a:extLst>
              </p:cNvPr>
              <p:cNvSpPr/>
              <p:nvPr/>
            </p:nvSpPr>
            <p:spPr bwMode="auto">
              <a:xfrm>
                <a:off x="4506437" y="4394361"/>
                <a:ext cx="74129" cy="40163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A62646C-082F-0D4C-BE26-E4260518266E}"/>
                  </a:ext>
                </a:extLst>
              </p:cNvPr>
              <p:cNvSpPr/>
              <p:nvPr/>
            </p:nvSpPr>
            <p:spPr bwMode="auto">
              <a:xfrm>
                <a:off x="4493258" y="4317260"/>
                <a:ext cx="87308" cy="8965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EFA5B6D7-BC32-2E45-8160-DF19903D9BDC}"/>
                  </a:ext>
                </a:extLst>
              </p:cNvPr>
              <p:cNvCxnSpPr/>
              <p:nvPr/>
            </p:nvCxnSpPr>
            <p:spPr bwMode="auto">
              <a:xfrm>
                <a:off x="4542678" y="4781654"/>
                <a:ext cx="0" cy="102202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849" name="Group 224">
              <a:extLst>
                <a:ext uri="{FF2B5EF4-FFF2-40B4-BE49-F238E27FC236}">
                  <a16:creationId xmlns:a16="http://schemas.microsoft.com/office/drawing/2014/main" id="{AC9D93D6-D0B6-864A-B5A7-C50FDD78365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24075" y="3084513"/>
              <a:ext cx="84138" cy="503237"/>
              <a:chOff x="4492625" y="4316413"/>
              <a:chExt cx="87313" cy="568325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2273BA31-61F7-BA4D-9DF3-1799C70F2CE2}"/>
                  </a:ext>
                </a:extLst>
              </p:cNvPr>
              <p:cNvSpPr/>
              <p:nvPr/>
            </p:nvSpPr>
            <p:spPr bwMode="auto">
              <a:xfrm>
                <a:off x="4506416" y="4394361"/>
                <a:ext cx="74129" cy="40163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4644C268-31D4-C94B-ADB0-EAAB9FFD1D61}"/>
                  </a:ext>
                </a:extLst>
              </p:cNvPr>
              <p:cNvSpPr/>
              <p:nvPr/>
            </p:nvSpPr>
            <p:spPr bwMode="auto">
              <a:xfrm>
                <a:off x="4493237" y="4317260"/>
                <a:ext cx="87308" cy="8965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49B803F-CC47-7B49-8998-8661DC2FF467}"/>
                  </a:ext>
                </a:extLst>
              </p:cNvPr>
              <p:cNvCxnSpPr/>
              <p:nvPr/>
            </p:nvCxnSpPr>
            <p:spPr bwMode="auto">
              <a:xfrm>
                <a:off x="4542656" y="4781654"/>
                <a:ext cx="0" cy="102202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850" name="Group 228">
              <a:extLst>
                <a:ext uri="{FF2B5EF4-FFF2-40B4-BE49-F238E27FC236}">
                  <a16:creationId xmlns:a16="http://schemas.microsoft.com/office/drawing/2014/main" id="{352364A6-D760-E341-8875-0F9E3DEAFDF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9975" y="3068638"/>
              <a:ext cx="84138" cy="503237"/>
              <a:chOff x="4492625" y="4316413"/>
              <a:chExt cx="87313" cy="568325"/>
            </a:xfrm>
          </p:grpSpPr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90E023BF-8818-CD47-94DC-F0D4A6B0820A}"/>
                  </a:ext>
                </a:extLst>
              </p:cNvPr>
              <p:cNvSpPr/>
              <p:nvPr/>
            </p:nvSpPr>
            <p:spPr bwMode="auto">
              <a:xfrm>
                <a:off x="4506403" y="4394358"/>
                <a:ext cx="74129" cy="40163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517508B5-4811-3049-86AF-E72B987AFCC2}"/>
                  </a:ext>
                </a:extLst>
              </p:cNvPr>
              <p:cNvSpPr/>
              <p:nvPr/>
            </p:nvSpPr>
            <p:spPr bwMode="auto">
              <a:xfrm>
                <a:off x="4493225" y="4317258"/>
                <a:ext cx="87308" cy="8965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17B54946-07D0-4044-A41C-2EEB2C5AA205}"/>
                  </a:ext>
                </a:extLst>
              </p:cNvPr>
              <p:cNvCxnSpPr/>
              <p:nvPr/>
            </p:nvCxnSpPr>
            <p:spPr bwMode="auto">
              <a:xfrm>
                <a:off x="4542644" y="4781652"/>
                <a:ext cx="0" cy="102202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5B9BD07-4D59-D340-8A7F-2D7F12ECB82A}"/>
                </a:ext>
              </a:extLst>
            </p:cNvPr>
            <p:cNvSpPr txBox="1"/>
            <p:nvPr/>
          </p:nvSpPr>
          <p:spPr>
            <a:xfrm>
              <a:off x="972204" y="3221804"/>
              <a:ext cx="658776" cy="3683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 err="1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+mn-ea"/>
                  <a:cs typeface="Arial" charset="0"/>
                </a:rPr>
                <a:t>Chol</a:t>
              </a:r>
              <a:endParaRPr lang="fr-CA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77852" name="Group 220">
              <a:extLst>
                <a:ext uri="{FF2B5EF4-FFF2-40B4-BE49-F238E27FC236}">
                  <a16:creationId xmlns:a16="http://schemas.microsoft.com/office/drawing/2014/main" id="{BE08F1A5-B908-3C4D-9389-9FA67AF2371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56288" y="3084513"/>
              <a:ext cx="84137" cy="503237"/>
              <a:chOff x="4492625" y="4316413"/>
              <a:chExt cx="87313" cy="568325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1CBBA15-3C7D-3646-A3B5-FA7AB629A240}"/>
                  </a:ext>
                </a:extLst>
              </p:cNvPr>
              <p:cNvSpPr/>
              <p:nvPr/>
            </p:nvSpPr>
            <p:spPr bwMode="auto">
              <a:xfrm>
                <a:off x="4506198" y="4394361"/>
                <a:ext cx="74129" cy="40163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159D947-532E-684A-B0D1-EAE9DC7BD53C}"/>
                  </a:ext>
                </a:extLst>
              </p:cNvPr>
              <p:cNvSpPr/>
              <p:nvPr/>
            </p:nvSpPr>
            <p:spPr bwMode="auto">
              <a:xfrm>
                <a:off x="4493019" y="4317260"/>
                <a:ext cx="87308" cy="8965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7AAC74A-A82C-084F-ABAD-E83903E1869A}"/>
                  </a:ext>
                </a:extLst>
              </p:cNvPr>
              <p:cNvCxnSpPr/>
              <p:nvPr/>
            </p:nvCxnSpPr>
            <p:spPr bwMode="auto">
              <a:xfrm>
                <a:off x="4542439" y="4781654"/>
                <a:ext cx="0" cy="102202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853" name="Group 228">
              <a:extLst>
                <a:ext uri="{FF2B5EF4-FFF2-40B4-BE49-F238E27FC236}">
                  <a16:creationId xmlns:a16="http://schemas.microsoft.com/office/drawing/2014/main" id="{405854F0-A40D-C14A-93FD-920192B4A04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32588" y="3068638"/>
              <a:ext cx="84137" cy="503237"/>
              <a:chOff x="4492625" y="4316413"/>
              <a:chExt cx="87313" cy="568325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4249EFD-C9C9-4F43-B989-04ED4D5A3389}"/>
                  </a:ext>
                </a:extLst>
              </p:cNvPr>
              <p:cNvSpPr/>
              <p:nvPr/>
            </p:nvSpPr>
            <p:spPr bwMode="auto">
              <a:xfrm>
                <a:off x="4506146" y="4394358"/>
                <a:ext cx="74129" cy="40163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08CE48CE-6B82-324C-A375-9D274582C92F}"/>
                  </a:ext>
                </a:extLst>
              </p:cNvPr>
              <p:cNvSpPr/>
              <p:nvPr/>
            </p:nvSpPr>
            <p:spPr bwMode="auto">
              <a:xfrm>
                <a:off x="4492967" y="4317258"/>
                <a:ext cx="87308" cy="8965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A709193-0957-3043-996B-FF7D5047DD2B}"/>
                  </a:ext>
                </a:extLst>
              </p:cNvPr>
              <p:cNvCxnSpPr/>
              <p:nvPr/>
            </p:nvCxnSpPr>
            <p:spPr bwMode="auto">
              <a:xfrm>
                <a:off x="4542387" y="4781652"/>
                <a:ext cx="0" cy="102202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Right Arrow 129">
              <a:extLst>
                <a:ext uri="{FF2B5EF4-FFF2-40B4-BE49-F238E27FC236}">
                  <a16:creationId xmlns:a16="http://schemas.microsoft.com/office/drawing/2014/main" id="{814C9C16-6852-DA4D-897E-EE1DB834D818}"/>
                </a:ext>
              </a:extLst>
            </p:cNvPr>
            <p:cNvSpPr/>
            <p:nvPr/>
          </p:nvSpPr>
          <p:spPr>
            <a:xfrm>
              <a:off x="6588464" y="4507823"/>
              <a:ext cx="576231" cy="215924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131" name="Right Arrow 130">
              <a:extLst>
                <a:ext uri="{FF2B5EF4-FFF2-40B4-BE49-F238E27FC236}">
                  <a16:creationId xmlns:a16="http://schemas.microsoft.com/office/drawing/2014/main" id="{7DB6492C-080B-0A48-9699-1591C3264AA0}"/>
                </a:ext>
              </a:extLst>
            </p:cNvPr>
            <p:cNvSpPr/>
            <p:nvPr/>
          </p:nvSpPr>
          <p:spPr>
            <a:xfrm rot="10800000">
              <a:off x="5580458" y="4507823"/>
              <a:ext cx="576230" cy="215924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9E2EAEB-5E3E-FE4E-8BFA-6687D6175BDB}"/>
                </a:ext>
              </a:extLst>
            </p:cNvPr>
            <p:cNvSpPr txBox="1"/>
            <p:nvPr/>
          </p:nvSpPr>
          <p:spPr>
            <a:xfrm>
              <a:off x="4961368" y="4868226"/>
              <a:ext cx="2517633" cy="3699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+mn-ea"/>
                  <a:cs typeface="Arial" charset="0"/>
                </a:rPr>
                <a:t>Exclusion of </a:t>
              </a:r>
              <a:r>
                <a:rPr lang="fr-FR" b="1" dirty="0" err="1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+mn-ea"/>
                  <a:cs typeface="Arial" charset="0"/>
                </a:rPr>
                <a:t>cholesterol</a:t>
              </a:r>
              <a:endParaRPr lang="fr-CA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3518841-D8E7-FD45-980C-AB76BC74697F}"/>
                </a:ext>
              </a:extLst>
            </p:cNvPr>
            <p:cNvSpPr/>
            <p:nvPr/>
          </p:nvSpPr>
          <p:spPr>
            <a:xfrm>
              <a:off x="1983386" y="1958012"/>
              <a:ext cx="379391" cy="2676825"/>
            </a:xfrm>
            <a:custGeom>
              <a:avLst/>
              <a:gdLst>
                <a:gd name="connsiteX0" fmla="*/ 23283 w 378883"/>
                <a:gd name="connsiteY0" fmla="*/ 213783 h 2677583"/>
                <a:gd name="connsiteX1" fmla="*/ 226483 w 378883"/>
                <a:gd name="connsiteY1" fmla="*/ 35983 h 2677583"/>
                <a:gd name="connsiteX2" fmla="*/ 137583 w 378883"/>
                <a:gd name="connsiteY2" fmla="*/ 429683 h 2677583"/>
                <a:gd name="connsiteX3" fmla="*/ 366183 w 378883"/>
                <a:gd name="connsiteY3" fmla="*/ 518583 h 2677583"/>
                <a:gd name="connsiteX4" fmla="*/ 162983 w 378883"/>
                <a:gd name="connsiteY4" fmla="*/ 823383 h 2677583"/>
                <a:gd name="connsiteX5" fmla="*/ 239183 w 378883"/>
                <a:gd name="connsiteY5" fmla="*/ 1128183 h 2677583"/>
                <a:gd name="connsiteX6" fmla="*/ 23283 w 378883"/>
                <a:gd name="connsiteY6" fmla="*/ 2004483 h 2677583"/>
                <a:gd name="connsiteX7" fmla="*/ 378883 w 378883"/>
                <a:gd name="connsiteY7" fmla="*/ 2677583 h 267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883" h="2677583">
                  <a:moveTo>
                    <a:pt x="23283" y="213783"/>
                  </a:moveTo>
                  <a:cubicBezTo>
                    <a:pt x="115358" y="106891"/>
                    <a:pt x="207433" y="0"/>
                    <a:pt x="226483" y="35983"/>
                  </a:cubicBezTo>
                  <a:cubicBezTo>
                    <a:pt x="245533" y="71966"/>
                    <a:pt x="114300" y="349250"/>
                    <a:pt x="137583" y="429683"/>
                  </a:cubicBezTo>
                  <a:cubicBezTo>
                    <a:pt x="160866" y="510116"/>
                    <a:pt x="361950" y="452966"/>
                    <a:pt x="366183" y="518583"/>
                  </a:cubicBezTo>
                  <a:cubicBezTo>
                    <a:pt x="370416" y="584200"/>
                    <a:pt x="184150" y="721783"/>
                    <a:pt x="162983" y="823383"/>
                  </a:cubicBezTo>
                  <a:cubicBezTo>
                    <a:pt x="141816" y="924983"/>
                    <a:pt x="262466" y="931333"/>
                    <a:pt x="239183" y="1128183"/>
                  </a:cubicBezTo>
                  <a:cubicBezTo>
                    <a:pt x="215900" y="1325033"/>
                    <a:pt x="0" y="1746250"/>
                    <a:pt x="23283" y="2004483"/>
                  </a:cubicBezTo>
                  <a:cubicBezTo>
                    <a:pt x="46566" y="2262716"/>
                    <a:pt x="212724" y="2470149"/>
                    <a:pt x="378883" y="2677583"/>
                  </a:cubicBezTo>
                </a:path>
              </a:pathLst>
            </a:custGeom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569350E-D3F9-D346-BF09-C60FCD71CF70}"/>
                </a:ext>
              </a:extLst>
            </p:cNvPr>
            <p:cNvSpPr txBox="1"/>
            <p:nvPr/>
          </p:nvSpPr>
          <p:spPr>
            <a:xfrm>
              <a:off x="4961368" y="5219103"/>
              <a:ext cx="3379597" cy="3699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  <a:ea typeface="+mn-ea"/>
                  <a:cs typeface="Arial" charset="0"/>
                </a:rPr>
                <a:t>Exclusion of membrane </a:t>
              </a:r>
              <a:r>
                <a:rPr lang="fr-FR" b="1" dirty="0" err="1">
                  <a:solidFill>
                    <a:schemeClr val="accent2">
                      <a:lumMod val="50000"/>
                    </a:schemeClr>
                  </a:solidFill>
                  <a:latin typeface="Arial" charset="0"/>
                  <a:ea typeface="+mn-ea"/>
                  <a:cs typeface="Arial" charset="0"/>
                </a:rPr>
                <a:t>proteins</a:t>
              </a:r>
              <a:endParaRPr lang="fr-CA" b="1" dirty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8164D65-B07F-F24E-90CA-CB10C16D94A0}"/>
                </a:ext>
              </a:extLst>
            </p:cNvPr>
            <p:cNvSpPr txBox="1"/>
            <p:nvPr/>
          </p:nvSpPr>
          <p:spPr>
            <a:xfrm>
              <a:off x="251520" y="1700808"/>
              <a:ext cx="1519153" cy="3699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i="1" dirty="0" err="1">
                  <a:solidFill>
                    <a:schemeClr val="accent2">
                      <a:lumMod val="50000"/>
                    </a:schemeClr>
                  </a:solidFill>
                  <a:latin typeface="Arial" charset="0"/>
                  <a:ea typeface="+mn-ea"/>
                  <a:cs typeface="Arial" charset="0"/>
                </a:rPr>
                <a:t>Proteoglycan</a:t>
              </a:r>
              <a:endParaRPr lang="fr-CA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0CDC972-7AFF-DC46-BAA1-3CF2DC6DE316}"/>
              </a:ext>
            </a:extLst>
          </p:cNvPr>
          <p:cNvSpPr/>
          <p:nvPr/>
        </p:nvSpPr>
        <p:spPr>
          <a:xfrm>
            <a:off x="1765300" y="1179513"/>
            <a:ext cx="1727200" cy="4318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76810" name="Espace réservé du numéro de diapositive 2">
            <a:extLst>
              <a:ext uri="{FF2B5EF4-FFF2-40B4-BE49-F238E27FC236}">
                <a16:creationId xmlns:a16="http://schemas.microsoft.com/office/drawing/2014/main" id="{E5BAC570-97CB-004D-81D3-4D8CF7E1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F1FDBB-45AA-9C44-BB26-7167A6A4387C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37" name="Rectangle 5">
            <a:extLst>
              <a:ext uri="{FF2B5EF4-FFF2-40B4-BE49-F238E27FC236}">
                <a16:creationId xmlns:a16="http://schemas.microsoft.com/office/drawing/2014/main" id="{6ED2D44C-C047-8249-A5C9-99BE4C1DE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GAGs and lateral heterogeneity of the lipid bilayer 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9903BB4-8370-1540-8615-475A1EC1DA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22500" y="2276475"/>
            <a:ext cx="952500" cy="0"/>
          </a:xfrm>
          <a:prstGeom prst="line">
            <a:avLst/>
          </a:prstGeom>
          <a:noFill/>
          <a:ln w="25400">
            <a:solidFill>
              <a:srgbClr val="953735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AC5EDA01-F316-E448-8664-064AD41AA8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49500" y="2636838"/>
            <a:ext cx="927100" cy="0"/>
          </a:xfrm>
          <a:prstGeom prst="line">
            <a:avLst/>
          </a:prstGeom>
          <a:noFill/>
          <a:ln w="25400">
            <a:solidFill>
              <a:srgbClr val="953735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0C43CEF9-B81D-FF46-A9C8-54382A6DE5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8888" y="2397125"/>
            <a:ext cx="865187" cy="0"/>
          </a:xfrm>
          <a:prstGeom prst="line">
            <a:avLst/>
          </a:prstGeom>
          <a:noFill/>
          <a:ln w="25400">
            <a:solidFill>
              <a:srgbClr val="953735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 1" descr="CMLS-Fig2.tiff">
            <a:extLst>
              <a:ext uri="{FF2B5EF4-FFF2-40B4-BE49-F238E27FC236}">
                <a16:creationId xmlns:a16="http://schemas.microsoft.com/office/drawing/2014/main" id="{5AA9BBD7-9DEE-B141-9AC9-D31897C1A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993775"/>
            <a:ext cx="9144001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50" name="Group 12">
            <a:extLst>
              <a:ext uri="{FF2B5EF4-FFF2-40B4-BE49-F238E27FC236}">
                <a16:creationId xmlns:a16="http://schemas.microsoft.com/office/drawing/2014/main" id="{9328ADC6-F491-8545-8428-8DA22A821B39}"/>
              </a:ext>
            </a:extLst>
          </p:cNvPr>
          <p:cNvGrpSpPr>
            <a:grpSpLocks/>
          </p:cNvGrpSpPr>
          <p:nvPr/>
        </p:nvGrpSpPr>
        <p:grpSpPr bwMode="auto">
          <a:xfrm>
            <a:off x="3027363" y="3811588"/>
            <a:ext cx="2905125" cy="2425700"/>
            <a:chOff x="628157" y="1196756"/>
            <a:chExt cx="3999350" cy="3147140"/>
          </a:xfrm>
        </p:grpSpPr>
        <p:pic>
          <p:nvPicPr>
            <p:cNvPr id="78864" name="Picture 3" descr="C:\Users\Cherine\Desktop\thèse 11 juillet\figures changées juillet\dextran foto 11042011\K1 dextran.tif">
              <a:extLst>
                <a:ext uri="{FF2B5EF4-FFF2-40B4-BE49-F238E27FC236}">
                  <a16:creationId xmlns:a16="http://schemas.microsoft.com/office/drawing/2014/main" id="{8FE76B76-1BB3-AA49-A3E4-3F2ABA30D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1196756"/>
              <a:ext cx="1999723" cy="149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5" name="Picture 10" descr="C:\Users\Cherine\Desktop\thèse 11 juillet\figures changées juillet\dextran foto 11042011\745 dextran-bis.tif">
              <a:extLst>
                <a:ext uri="{FF2B5EF4-FFF2-40B4-BE49-F238E27FC236}">
                  <a16:creationId xmlns:a16="http://schemas.microsoft.com/office/drawing/2014/main" id="{A695F510-584A-3D45-8B69-A3F13A081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852936"/>
              <a:ext cx="1999723" cy="149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6" name="Picture 14" descr="C:\Users\Cherine\Desktop\thèse 16 juillet\figures changées juillet\dextran foto 11042011\K1 dextran bright.jpg">
              <a:extLst>
                <a:ext uri="{FF2B5EF4-FFF2-40B4-BE49-F238E27FC236}">
                  <a16:creationId xmlns:a16="http://schemas.microsoft.com/office/drawing/2014/main" id="{24D18012-46B8-A641-BAAF-487342F40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57" y="1198065"/>
              <a:ext cx="1999627" cy="149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7" name="Picture 16" descr="C:\Users\Cherine\Desktop\thèse 16 juillet\figures changées juillet\dextran foto 11042011\745 dextran bright.jpg">
              <a:extLst>
                <a:ext uri="{FF2B5EF4-FFF2-40B4-BE49-F238E27FC236}">
                  <a16:creationId xmlns:a16="http://schemas.microsoft.com/office/drawing/2014/main" id="{4DB76943-6B1A-9F49-A253-597FE09BC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57" y="2852936"/>
              <a:ext cx="1999627" cy="149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851" name="Group 11">
            <a:extLst>
              <a:ext uri="{FF2B5EF4-FFF2-40B4-BE49-F238E27FC236}">
                <a16:creationId xmlns:a16="http://schemas.microsoft.com/office/drawing/2014/main" id="{5FE2A33B-0CEB-CB4E-BA5B-A175A9E5D72B}"/>
              </a:ext>
            </a:extLst>
          </p:cNvPr>
          <p:cNvGrpSpPr>
            <a:grpSpLocks/>
          </p:cNvGrpSpPr>
          <p:nvPr/>
        </p:nvGrpSpPr>
        <p:grpSpPr bwMode="auto">
          <a:xfrm>
            <a:off x="6156325" y="3810000"/>
            <a:ext cx="2897188" cy="2427288"/>
            <a:chOff x="4804621" y="1195360"/>
            <a:chExt cx="3987174" cy="3148536"/>
          </a:xfrm>
        </p:grpSpPr>
        <p:pic>
          <p:nvPicPr>
            <p:cNvPr id="78860" name="Picture 5" descr="C:\Users\Cherine\Desktop\thèse 11 juillet\figures changées juillet\dextran foto 11042011\K1 SMase dextran.tif">
              <a:extLst>
                <a:ext uri="{FF2B5EF4-FFF2-40B4-BE49-F238E27FC236}">
                  <a16:creationId xmlns:a16="http://schemas.microsoft.com/office/drawing/2014/main" id="{E572952B-0C78-3242-853B-FF381B0E7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072" y="1195360"/>
              <a:ext cx="1999723" cy="149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1" name="Picture 9" descr="C:\Users\Cherine\Desktop\thèse 11 juillet\figures changées juillet\dextran foto 11042011\745 SMase dextran.tif">
              <a:extLst>
                <a:ext uri="{FF2B5EF4-FFF2-40B4-BE49-F238E27FC236}">
                  <a16:creationId xmlns:a16="http://schemas.microsoft.com/office/drawing/2014/main" id="{D6D684A1-58B4-AC45-BABC-93CB5FB2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072" y="2852936"/>
              <a:ext cx="1999723" cy="149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2" name="Picture 15" descr="C:\Users\Cherine\Desktop\thèse 16 juillet\figures changées juillet\dextran foto 11042011\K1 SMASE DEXTRAN BRIGHT.jpg">
              <a:extLst>
                <a:ext uri="{FF2B5EF4-FFF2-40B4-BE49-F238E27FC236}">
                  <a16:creationId xmlns:a16="http://schemas.microsoft.com/office/drawing/2014/main" id="{415BB0CD-F0AA-2E40-AD13-2E3DCDE3D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21" y="1196753"/>
              <a:ext cx="1999627" cy="149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3" name="Picture 17" descr="C:\Users\Cherine\Desktop\thèse 16 juillet\figures changées juillet\dextran foto 11042011\745 SMASE DEXTRAN BRIGHT.jpg">
              <a:extLst>
                <a:ext uri="{FF2B5EF4-FFF2-40B4-BE49-F238E27FC236}">
                  <a16:creationId xmlns:a16="http://schemas.microsoft.com/office/drawing/2014/main" id="{2A4958B7-FE08-3F45-AD05-EC1E7703C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21" y="2852936"/>
              <a:ext cx="1999627" cy="149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1" name="TextBox 13">
            <a:extLst>
              <a:ext uri="{FF2B5EF4-FFF2-40B4-BE49-F238E27FC236}">
                <a16:creationId xmlns:a16="http://schemas.microsoft.com/office/drawing/2014/main" id="{F3F9DFB4-E9E4-D44C-8F6B-16EF57FCD8B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396332" y="4010819"/>
            <a:ext cx="957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 b="1">
                <a:latin typeface="+mn-lt"/>
              </a:rPr>
              <a:t>WT</a:t>
            </a:r>
            <a:endParaRPr lang="fr-CA" sz="1800" b="1">
              <a:latin typeface="+mn-lt"/>
            </a:endParaRPr>
          </a:p>
        </p:txBody>
      </p:sp>
      <p:sp>
        <p:nvSpPr>
          <p:cNvPr id="86022" name="TextBox 14">
            <a:extLst>
              <a:ext uri="{FF2B5EF4-FFF2-40B4-BE49-F238E27FC236}">
                <a16:creationId xmlns:a16="http://schemas.microsoft.com/office/drawing/2014/main" id="{056C1345-4341-494D-91CE-36A68628A5B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315369" y="5460207"/>
            <a:ext cx="1119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 b="1">
                <a:latin typeface="+mn-lt"/>
              </a:rPr>
              <a:t>GAG</a:t>
            </a:r>
            <a:r>
              <a:rPr lang="fr-FR" sz="1800" b="1" baseline="30000">
                <a:latin typeface="+mn-lt"/>
              </a:rPr>
              <a:t>neg</a:t>
            </a:r>
            <a:endParaRPr lang="fr-CA" sz="1800" b="1" baseline="30000">
              <a:latin typeface="+mn-lt"/>
            </a:endParaRPr>
          </a:p>
        </p:txBody>
      </p:sp>
      <p:sp>
        <p:nvSpPr>
          <p:cNvPr id="86023" name="TextBox 15">
            <a:extLst>
              <a:ext uri="{FF2B5EF4-FFF2-40B4-BE49-F238E27FC236}">
                <a16:creationId xmlns:a16="http://schemas.microsoft.com/office/drawing/2014/main" id="{0AD022A7-9ABB-5C49-B969-272A36D03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3500438"/>
            <a:ext cx="182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 b="1">
                <a:latin typeface="+mn-lt"/>
              </a:rPr>
              <a:t>Control</a:t>
            </a:r>
            <a:endParaRPr lang="fr-CA" sz="1800" b="1">
              <a:latin typeface="+mn-lt"/>
            </a:endParaRPr>
          </a:p>
        </p:txBody>
      </p:sp>
      <p:sp>
        <p:nvSpPr>
          <p:cNvPr id="86024" name="TextBox 16">
            <a:extLst>
              <a:ext uri="{FF2B5EF4-FFF2-40B4-BE49-F238E27FC236}">
                <a16:creationId xmlns:a16="http://schemas.microsoft.com/office/drawing/2014/main" id="{51DFCAD2-5682-3D49-A085-F73B19D4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5" y="3500438"/>
            <a:ext cx="1316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 b="1">
                <a:latin typeface="+mn-lt"/>
              </a:rPr>
              <a:t>+SMase</a:t>
            </a:r>
            <a:endParaRPr lang="fr-CA" sz="1800" b="1">
              <a:latin typeface="+mn-lt"/>
            </a:endParaRPr>
          </a:p>
        </p:txBody>
      </p:sp>
      <p:sp>
        <p:nvSpPr>
          <p:cNvPr id="86025" name="TextBox 20">
            <a:extLst>
              <a:ext uri="{FF2B5EF4-FFF2-40B4-BE49-F238E27FC236}">
                <a16:creationId xmlns:a16="http://schemas.microsoft.com/office/drawing/2014/main" id="{23208CD7-E3BA-5044-B898-A76DC85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581525"/>
            <a:ext cx="19446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400" i="1">
                <a:latin typeface="+mn-lt"/>
              </a:rPr>
              <a:t>4.4 KDa Dextran-FITC: fluid-phase endocytosis marker</a:t>
            </a:r>
            <a:endParaRPr lang="fr-CA" sz="1400" i="1">
              <a:latin typeface="+mn-lt"/>
            </a:endParaRPr>
          </a:p>
        </p:txBody>
      </p:sp>
      <p:sp>
        <p:nvSpPr>
          <p:cNvPr id="86026" name="ZoneTexte 5">
            <a:extLst>
              <a:ext uri="{FF2B5EF4-FFF2-40B4-BE49-F238E27FC236}">
                <a16:creationId xmlns:a16="http://schemas.microsoft.com/office/drawing/2014/main" id="{4EE9F71F-CA5F-AB4E-9C1E-311980FF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532563"/>
            <a:ext cx="2762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err="1">
                <a:solidFill>
                  <a:srgbClr val="0000FF"/>
                </a:solidFill>
                <a:latin typeface="+mn-lt"/>
              </a:rPr>
              <a:t>Bechara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, Cell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Mol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Life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Sci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(2015) 72:809</a:t>
            </a:r>
          </a:p>
        </p:txBody>
      </p:sp>
      <p:sp>
        <p:nvSpPr>
          <p:cNvPr id="86027" name="Espace réservé du numéro de diapositive 3">
            <a:extLst>
              <a:ext uri="{FF2B5EF4-FFF2-40B4-BE49-F238E27FC236}">
                <a16:creationId xmlns:a16="http://schemas.microsoft.com/office/drawing/2014/main" id="{1BCC5960-C67D-CA47-92CD-BB8BE1E8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297C28-19C7-1944-B849-3E5C71D8A571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02AD7BA-6925-1C48-BDB3-C9CB7A05A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5560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Detection of </a:t>
            </a:r>
            <a:r>
              <a:rPr lang="en-US" altLang="zh-TW" sz="2400" b="1" dirty="0" err="1">
                <a:solidFill>
                  <a:schemeClr val="bg1"/>
                </a:solidFill>
                <a:cs typeface="Times New Roman"/>
              </a:rPr>
              <a:t>sphingomyelin</a:t>
            </a: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 hydrolysis in the cell membrane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age 9" descr="K1 penetratine10 SMase 2.jpg">
            <a:extLst>
              <a:ext uri="{FF2B5EF4-FFF2-40B4-BE49-F238E27FC236}">
                <a16:creationId xmlns:a16="http://schemas.microsoft.com/office/drawing/2014/main" id="{F12A8CE5-5B4C-1040-824E-B96583FE6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66938"/>
            <a:ext cx="195103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Image 4" descr="K1 penetratine10 bis.jpg">
            <a:extLst>
              <a:ext uri="{FF2B5EF4-FFF2-40B4-BE49-F238E27FC236}">
                <a16:creationId xmlns:a16="http://schemas.microsoft.com/office/drawing/2014/main" id="{8FC03990-F66F-5F4F-8C45-5236EBB4A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66938"/>
            <a:ext cx="195103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Image 12" descr="K1 TAT10uM SMase.jpg">
            <a:extLst>
              <a:ext uri="{FF2B5EF4-FFF2-40B4-BE49-F238E27FC236}">
                <a16:creationId xmlns:a16="http://schemas.microsoft.com/office/drawing/2014/main" id="{022827A3-9AA8-C943-9C5F-35F0AAFAF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2166938"/>
            <a:ext cx="195103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Image 9" descr="K1 TAT10uM.jpg">
            <a:extLst>
              <a:ext uri="{FF2B5EF4-FFF2-40B4-BE49-F238E27FC236}">
                <a16:creationId xmlns:a16="http://schemas.microsoft.com/office/drawing/2014/main" id="{6420CB23-66F4-E541-82EB-EBC4F59EE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2166938"/>
            <a:ext cx="195103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1" descr="745 Pen10uM 2.jpg">
            <a:extLst>
              <a:ext uri="{FF2B5EF4-FFF2-40B4-BE49-F238E27FC236}">
                <a16:creationId xmlns:a16="http://schemas.microsoft.com/office/drawing/2014/main" id="{5D5864AF-34BD-0C42-8531-CEF9E8370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89413"/>
            <a:ext cx="195103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2" descr="745 Pen10uM SMase.jpg">
            <a:extLst>
              <a:ext uri="{FF2B5EF4-FFF2-40B4-BE49-F238E27FC236}">
                <a16:creationId xmlns:a16="http://schemas.microsoft.com/office/drawing/2014/main" id="{E9055511-85AF-904B-8D57-84A0089C7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189413"/>
            <a:ext cx="195103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Image 14" descr="745 TAT 10uM SMase.jpg">
            <a:extLst>
              <a:ext uri="{FF2B5EF4-FFF2-40B4-BE49-F238E27FC236}">
                <a16:creationId xmlns:a16="http://schemas.microsoft.com/office/drawing/2014/main" id="{0C6A1513-C521-DD42-A1CC-B5AADBD68C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189413"/>
            <a:ext cx="1949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Image 13" descr="745 TAT 10uM.jpg">
            <a:extLst>
              <a:ext uri="{FF2B5EF4-FFF2-40B4-BE49-F238E27FC236}">
                <a16:creationId xmlns:a16="http://schemas.microsoft.com/office/drawing/2014/main" id="{71EC6503-F17B-284C-AF36-601A81C60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189413"/>
            <a:ext cx="195103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2746B1-5F29-6747-A223-4A352C5A0B92}"/>
              </a:ext>
            </a:extLst>
          </p:cNvPr>
          <p:cNvSpPr/>
          <p:nvPr/>
        </p:nvSpPr>
        <p:spPr>
          <a:xfrm>
            <a:off x="395288" y="1052513"/>
            <a:ext cx="21447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Penetratin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 (2W; +7)</a:t>
            </a:r>
            <a:endParaRPr lang="fr-FR" b="1" i="1" baseline="30000" dirty="0">
              <a:solidFill>
                <a:schemeClr val="accent6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79586-7C79-164B-9495-053EDD3B23E9}"/>
              </a:ext>
            </a:extLst>
          </p:cNvPr>
          <p:cNvSpPr/>
          <p:nvPr/>
        </p:nvSpPr>
        <p:spPr>
          <a:xfrm>
            <a:off x="6851650" y="1052513"/>
            <a:ext cx="22923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TAT peptide (0W; +8)</a:t>
            </a:r>
            <a:endParaRPr lang="fr-FR" b="1" i="1" baseline="30000" dirty="0">
              <a:solidFill>
                <a:schemeClr val="accent6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5003" name="TextBox 14">
            <a:extLst>
              <a:ext uri="{FF2B5EF4-FFF2-40B4-BE49-F238E27FC236}">
                <a16:creationId xmlns:a16="http://schemas.microsoft.com/office/drawing/2014/main" id="{2780DDAB-16BE-A347-BB8E-F9989F1762B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5407" y="2940844"/>
            <a:ext cx="577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 b="1">
                <a:latin typeface="+mn-lt"/>
              </a:rPr>
              <a:t>WT</a:t>
            </a:r>
            <a:endParaRPr lang="fr-CA" sz="1800" b="1">
              <a:latin typeface="+mn-lt"/>
            </a:endParaRPr>
          </a:p>
        </p:txBody>
      </p:sp>
      <p:sp>
        <p:nvSpPr>
          <p:cNvPr id="85004" name="TextBox 15">
            <a:extLst>
              <a:ext uri="{FF2B5EF4-FFF2-40B4-BE49-F238E27FC236}">
                <a16:creationId xmlns:a16="http://schemas.microsoft.com/office/drawing/2014/main" id="{62B99900-77A5-EC49-8A5B-1B474E7F2D9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5887" y="4953000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 b="1">
                <a:latin typeface="+mn-lt"/>
              </a:rPr>
              <a:t>GAG</a:t>
            </a:r>
            <a:r>
              <a:rPr lang="fr-FR" sz="1800" b="1" baseline="30000">
                <a:latin typeface="+mn-lt"/>
              </a:rPr>
              <a:t>neg</a:t>
            </a:r>
            <a:endParaRPr lang="fr-CA" sz="1800" b="1" baseline="30000">
              <a:latin typeface="+mn-lt"/>
            </a:endParaRPr>
          </a:p>
        </p:txBody>
      </p:sp>
      <p:sp>
        <p:nvSpPr>
          <p:cNvPr id="85005" name="TextBox 16">
            <a:extLst>
              <a:ext uri="{FF2B5EF4-FFF2-40B4-BE49-F238E27FC236}">
                <a16:creationId xmlns:a16="http://schemas.microsoft.com/office/drawing/2014/main" id="{A49A7EE9-0113-6648-9588-2188AE08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857375"/>
            <a:ext cx="89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>
                <a:latin typeface="+mn-lt"/>
              </a:rPr>
              <a:t>Control</a:t>
            </a:r>
            <a:endParaRPr lang="fr-CA" sz="1800">
              <a:latin typeface="+mn-lt"/>
            </a:endParaRPr>
          </a:p>
        </p:txBody>
      </p:sp>
      <p:sp>
        <p:nvSpPr>
          <p:cNvPr id="85006" name="TextBox 17">
            <a:extLst>
              <a:ext uri="{FF2B5EF4-FFF2-40B4-BE49-F238E27FC236}">
                <a16:creationId xmlns:a16="http://schemas.microsoft.com/office/drawing/2014/main" id="{74318EBE-E35E-1A45-9FEC-7332C1AEB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1857375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>
                <a:latin typeface="+mn-lt"/>
              </a:rPr>
              <a:t>+SMase</a:t>
            </a:r>
            <a:endParaRPr lang="fr-CA" sz="1800">
              <a:latin typeface="+mn-lt"/>
            </a:endParaRPr>
          </a:p>
        </p:txBody>
      </p:sp>
      <p:sp>
        <p:nvSpPr>
          <p:cNvPr id="85007" name="TextBox 18">
            <a:extLst>
              <a:ext uri="{FF2B5EF4-FFF2-40B4-BE49-F238E27FC236}">
                <a16:creationId xmlns:a16="http://schemas.microsoft.com/office/drawing/2014/main" id="{8FDB1EDC-8982-5642-B60E-E9C18D74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1857375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>
                <a:latin typeface="+mn-lt"/>
              </a:rPr>
              <a:t>Control</a:t>
            </a:r>
            <a:endParaRPr lang="fr-CA" sz="1800">
              <a:latin typeface="+mn-lt"/>
            </a:endParaRPr>
          </a:p>
        </p:txBody>
      </p:sp>
      <p:sp>
        <p:nvSpPr>
          <p:cNvPr id="85008" name="TextBox 19">
            <a:extLst>
              <a:ext uri="{FF2B5EF4-FFF2-40B4-BE49-F238E27FC236}">
                <a16:creationId xmlns:a16="http://schemas.microsoft.com/office/drawing/2014/main" id="{F83C6B31-B36D-E446-8849-FF29E6A4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1857375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>
                <a:latin typeface="+mn-lt"/>
              </a:rPr>
              <a:t>+SMase</a:t>
            </a:r>
            <a:endParaRPr lang="fr-CA" sz="1800">
              <a:latin typeface="+mn-lt"/>
            </a:endParaRPr>
          </a:p>
        </p:txBody>
      </p:sp>
      <p:sp>
        <p:nvSpPr>
          <p:cNvPr id="85009" name="TextBox 20">
            <a:extLst>
              <a:ext uri="{FF2B5EF4-FFF2-40B4-BE49-F238E27FC236}">
                <a16:creationId xmlns:a16="http://schemas.microsoft.com/office/drawing/2014/main" id="{47B79C58-E1B6-CF47-8861-A02EF407C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238" y="6205538"/>
            <a:ext cx="140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400" dirty="0" err="1">
                <a:latin typeface="+mn-lt"/>
              </a:rPr>
              <a:t>Scale</a:t>
            </a:r>
            <a:r>
              <a:rPr lang="fr-FR" sz="1400" dirty="0">
                <a:latin typeface="+mn-lt"/>
              </a:rPr>
              <a:t> bar: 10</a:t>
            </a:r>
            <a:r>
              <a:rPr lang="fr-FR" sz="1400" dirty="0">
                <a:latin typeface="Symbol" charset="2"/>
                <a:cs typeface="Symbol" charset="2"/>
              </a:rPr>
              <a:t>m</a:t>
            </a:r>
            <a:r>
              <a:rPr lang="fr-FR" sz="1400" dirty="0">
                <a:latin typeface="+mn-lt"/>
              </a:rPr>
              <a:t>m</a:t>
            </a:r>
            <a:endParaRPr lang="fr-CA" sz="1400" dirty="0">
              <a:latin typeface="+mn-lt"/>
            </a:endParaRPr>
          </a:p>
        </p:txBody>
      </p:sp>
      <p:sp>
        <p:nvSpPr>
          <p:cNvPr id="85011" name="TextBox 22">
            <a:extLst>
              <a:ext uri="{FF2B5EF4-FFF2-40B4-BE49-F238E27FC236}">
                <a16:creationId xmlns:a16="http://schemas.microsoft.com/office/drawing/2014/main" id="{4C9F22F0-0E5F-8C43-9ABC-0CBA2C65B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388" y="6176963"/>
            <a:ext cx="4332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600" i="1">
                <a:solidFill>
                  <a:srgbClr val="FF0000"/>
                </a:solidFill>
                <a:latin typeface="+mn-lt"/>
              </a:rPr>
              <a:t>Red: CPP</a:t>
            </a:r>
            <a:r>
              <a:rPr lang="fr-FR" sz="1600" i="1">
                <a:latin typeface="+mn-lt"/>
              </a:rPr>
              <a:t>; </a:t>
            </a:r>
            <a:r>
              <a:rPr lang="fr-FR" sz="1600" i="1">
                <a:solidFill>
                  <a:srgbClr val="66FF66"/>
                </a:solidFill>
                <a:latin typeface="+mn-lt"/>
              </a:rPr>
              <a:t>Green: Actin filaments</a:t>
            </a:r>
            <a:r>
              <a:rPr lang="fr-FR" sz="1600" i="1">
                <a:latin typeface="+mn-lt"/>
              </a:rPr>
              <a:t>; </a:t>
            </a:r>
            <a:r>
              <a:rPr lang="fr-FR" sz="1600" i="1">
                <a:solidFill>
                  <a:srgbClr val="0000FF"/>
                </a:solidFill>
                <a:latin typeface="+mn-lt"/>
              </a:rPr>
              <a:t>Blue: Nucleus</a:t>
            </a:r>
            <a:endParaRPr lang="fr-CA" sz="1600" i="1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1FF5DA-60B3-214E-BB16-C3C7DD9592A7}"/>
              </a:ext>
            </a:extLst>
          </p:cNvPr>
          <p:cNvSpPr txBox="1"/>
          <p:nvPr/>
        </p:nvSpPr>
        <p:spPr>
          <a:xfrm>
            <a:off x="684213" y="1484313"/>
            <a:ext cx="18065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GAG-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aggregates</a:t>
            </a:r>
            <a:endParaRPr lang="fr-CA" sz="1600" i="1" dirty="0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1C4AEC-00DD-304F-AC30-8A2EAC688E86}"/>
              </a:ext>
            </a:extLst>
          </p:cNvPr>
          <p:cNvSpPr txBox="1"/>
          <p:nvPr/>
        </p:nvSpPr>
        <p:spPr>
          <a:xfrm>
            <a:off x="6948488" y="1506538"/>
            <a:ext cx="20510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No GAG-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aggregates</a:t>
            </a:r>
            <a:endParaRPr lang="fr-CA" sz="1600" i="1" dirty="0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5015" name="Espace réservé du numéro de diapositive 2">
            <a:extLst>
              <a:ext uri="{FF2B5EF4-FFF2-40B4-BE49-F238E27FC236}">
                <a16:creationId xmlns:a16="http://schemas.microsoft.com/office/drawing/2014/main" id="{F1418480-FBDA-6E40-ABF9-3C8F2FAA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9EA672-C789-924D-BFDF-96273F5C85C8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429B868A-D6DD-354C-BA41-753AAE8C8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 err="1">
                <a:solidFill>
                  <a:schemeClr val="bg1"/>
                </a:solidFill>
                <a:cs typeface="Times New Roman"/>
              </a:rPr>
              <a:t>Sphingomyelin</a:t>
            </a: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 hydrolysis: impact on CPP uptake</a:t>
            </a:r>
          </a:p>
        </p:txBody>
      </p:sp>
      <p:sp>
        <p:nvSpPr>
          <p:cNvPr id="28" name="ZoneTexte 5">
            <a:extLst>
              <a:ext uri="{FF2B5EF4-FFF2-40B4-BE49-F238E27FC236}">
                <a16:creationId xmlns:a16="http://schemas.microsoft.com/office/drawing/2014/main" id="{D301AF00-F9CB-DC4B-9DE6-433F162F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519863"/>
            <a:ext cx="2762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err="1">
                <a:solidFill>
                  <a:srgbClr val="0000FF"/>
                </a:solidFill>
                <a:latin typeface="+mn-lt"/>
              </a:rPr>
              <a:t>Bechara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, Cell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Mol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Life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Sci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(2015) 72:809</a:t>
            </a:r>
          </a:p>
        </p:txBody>
      </p:sp>
      <p:pic>
        <p:nvPicPr>
          <p:cNvPr id="79896" name="Picture 4" descr="C:\Users\Cherine\Desktop\100uMTAT-15UMCSC 3.jpg">
            <a:extLst>
              <a:ext uri="{FF2B5EF4-FFF2-40B4-BE49-F238E27FC236}">
                <a16:creationId xmlns:a16="http://schemas.microsoft.com/office/drawing/2014/main" id="{AAE1DD67-43E8-964A-9753-6C6CB5E9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2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28700"/>
            <a:ext cx="12827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7" name="Picture 2" descr="C:\Users\Cherine\Desktop\150uMPEN-20UMCSC 2.jpg">
            <a:extLst>
              <a:ext uri="{FF2B5EF4-FFF2-40B4-BE49-F238E27FC236}">
                <a16:creationId xmlns:a16="http://schemas.microsoft.com/office/drawing/2014/main" id="{570F8C4F-9A85-7045-B04E-ADF71DDB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1079500"/>
            <a:ext cx="107315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2" descr="C:\Users\Cherine\Desktop\20UM CSC 1.jpg">
            <a:extLst>
              <a:ext uri="{FF2B5EF4-FFF2-40B4-BE49-F238E27FC236}">
                <a16:creationId xmlns:a16="http://schemas.microsoft.com/office/drawing/2014/main" id="{E71A9C75-870F-B344-8975-72085BE3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2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033463"/>
            <a:ext cx="12700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9" name="ZoneTexte 2">
            <a:extLst>
              <a:ext uri="{FF2B5EF4-FFF2-40B4-BE49-F238E27FC236}">
                <a16:creationId xmlns:a16="http://schemas.microsoft.com/office/drawing/2014/main" id="{30B91695-8F10-6348-9F48-EF5313062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1033463"/>
            <a:ext cx="663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FFC000"/>
                </a:solidFill>
              </a:rPr>
              <a:t>CS C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5">
            <a:extLst>
              <a:ext uri="{FF2B5EF4-FFF2-40B4-BE49-F238E27FC236}">
                <a16:creationId xmlns:a16="http://schemas.microsoft.com/office/drawing/2014/main" id="{6A6B948C-7713-F44F-8DE7-19C83118B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50" y="705769"/>
            <a:ext cx="2068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b="1" dirty="0">
                <a:latin typeface="+mn-lt"/>
              </a:rPr>
              <a:t>SM </a:t>
            </a:r>
            <a:r>
              <a:rPr lang="fr-FR" b="1" dirty="0" err="1">
                <a:latin typeface="+mn-lt"/>
              </a:rPr>
              <a:t>hydrolysis</a:t>
            </a:r>
            <a:endParaRPr lang="fr-CA" b="1" dirty="0">
              <a:latin typeface="+mn-lt"/>
            </a:endParaRPr>
          </a:p>
        </p:txBody>
      </p:sp>
      <p:pic>
        <p:nvPicPr>
          <p:cNvPr id="80898" name="Picture 4">
            <a:extLst>
              <a:ext uri="{FF2B5EF4-FFF2-40B4-BE49-F238E27FC236}">
                <a16:creationId xmlns:a16="http://schemas.microsoft.com/office/drawing/2014/main" id="{E097D651-91C4-6548-8FBD-5474BD69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130300"/>
            <a:ext cx="4992687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8818647-864C-6043-B828-E97A8C7CF548}"/>
              </a:ext>
            </a:extLst>
          </p:cNvPr>
          <p:cNvSpPr/>
          <p:nvPr/>
        </p:nvSpPr>
        <p:spPr>
          <a:xfrm>
            <a:off x="2247900" y="4608513"/>
            <a:ext cx="574675" cy="431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6FB99D-5872-074A-B320-3C0599E897C0}"/>
              </a:ext>
            </a:extLst>
          </p:cNvPr>
          <p:cNvSpPr/>
          <p:nvPr/>
        </p:nvSpPr>
        <p:spPr>
          <a:xfrm>
            <a:off x="3022944" y="2785269"/>
            <a:ext cx="1944688" cy="302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81926" name="ZoneTexte 9">
            <a:extLst>
              <a:ext uri="{FF2B5EF4-FFF2-40B4-BE49-F238E27FC236}">
                <a16:creationId xmlns:a16="http://schemas.microsoft.com/office/drawing/2014/main" id="{F215D4C1-B6CF-4048-9BA4-C2997A1D7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73775"/>
            <a:ext cx="2740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i="1">
                <a:solidFill>
                  <a:srgbClr val="984807"/>
                </a:solidFill>
                <a:latin typeface="Calibri" panose="020F0502020204030204" pitchFamily="34" charset="0"/>
              </a:rPr>
              <a:t>10</a:t>
            </a:r>
            <a:r>
              <a:rPr lang="fr-FR" altLang="fr-FR" sz="1400" i="1" baseline="30000">
                <a:solidFill>
                  <a:srgbClr val="984807"/>
                </a:solidFill>
                <a:latin typeface="Calibri" panose="020F0502020204030204" pitchFamily="34" charset="0"/>
              </a:rPr>
              <a:t>6</a:t>
            </a:r>
            <a:r>
              <a:rPr lang="fr-FR" altLang="fr-FR" sz="1400" i="1">
                <a:solidFill>
                  <a:srgbClr val="984807"/>
                </a:solidFill>
                <a:latin typeface="Calibri" panose="020F0502020204030204" pitchFamily="34" charset="0"/>
              </a:rPr>
              <a:t> cells, 1 hour incubation, 37 °C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5E3A879-1307-CE49-808F-882C78577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57875"/>
            <a:ext cx="1663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+mn-ea"/>
                <a:cs typeface="Arial" charset="0"/>
                <a:sym typeface="Symbol" pitchFamily="18" charset="2"/>
              </a:rPr>
              <a:t>n  </a:t>
            </a:r>
            <a:r>
              <a:rPr lang="fr-FR" sz="1400" i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Symbol" pitchFamily="18" charset="2"/>
              </a:rPr>
              <a:t>6 </a:t>
            </a:r>
            <a:r>
              <a:rPr lang="fr-FR" sz="1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Symbol" pitchFamily="18" charset="2"/>
              </a:rPr>
              <a:t>independent</a:t>
            </a:r>
            <a:endParaRPr lang="fr-FR" sz="1400" i="1" dirty="0">
              <a:solidFill>
                <a:schemeClr val="accent6">
                  <a:lumMod val="50000"/>
                </a:schemeClr>
              </a:solidFill>
              <a:latin typeface="Arial" charset="0"/>
              <a:ea typeface="+mn-ea"/>
              <a:cs typeface="Arial" charset="0"/>
              <a:sym typeface="Symbol" pitchFamily="18" charset="2"/>
            </a:endParaRPr>
          </a:p>
        </p:txBody>
      </p:sp>
      <p:sp>
        <p:nvSpPr>
          <p:cNvPr id="81929" name="TextBox 20">
            <a:extLst>
              <a:ext uri="{FF2B5EF4-FFF2-40B4-BE49-F238E27FC236}">
                <a16:creationId xmlns:a16="http://schemas.microsoft.com/office/drawing/2014/main" id="{2FA94596-EB1E-114C-9D07-DFB29B8D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744538"/>
            <a:ext cx="4498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increases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uptake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mainly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driven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by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GAGs</a:t>
            </a:r>
            <a:endParaRPr lang="fr-CA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932" name="Espace réservé du numéro de diapositive 2">
            <a:extLst>
              <a:ext uri="{FF2B5EF4-FFF2-40B4-BE49-F238E27FC236}">
                <a16:creationId xmlns:a16="http://schemas.microsoft.com/office/drawing/2014/main" id="{8B58BACD-D3D1-F545-9DC7-392BD133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63D0EE9-81D0-A046-B4D6-F65081E994B6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E400399-5FF2-A14F-B396-D90117C5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5560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 err="1">
                <a:solidFill>
                  <a:schemeClr val="bg1"/>
                </a:solidFill>
                <a:cs typeface="Times New Roman"/>
              </a:rPr>
              <a:t>Sphingomyelin</a:t>
            </a: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 hydrolysis: quantification of CPP uptake</a:t>
            </a: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F354F1E1-72E0-8A4C-9F68-D4D77FC89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519863"/>
            <a:ext cx="2762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err="1">
                <a:solidFill>
                  <a:srgbClr val="0000FF"/>
                </a:solidFill>
                <a:latin typeface="+mn-lt"/>
              </a:rPr>
              <a:t>Bechara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, Cell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Mol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Life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Sci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(2015) 72:809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30FA10-8865-854C-8E17-B280E849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982751"/>
            <a:ext cx="4595004" cy="30241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2746B1-5F29-6747-A223-4A352C5A0B92}"/>
              </a:ext>
            </a:extLst>
          </p:cNvPr>
          <p:cNvSpPr/>
          <p:nvPr/>
        </p:nvSpPr>
        <p:spPr>
          <a:xfrm>
            <a:off x="1574088" y="5663138"/>
            <a:ext cx="21447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Penetratin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 (2W; +7)</a:t>
            </a:r>
            <a:endParaRPr lang="fr-FR" b="1" i="1" baseline="30000" dirty="0">
              <a:solidFill>
                <a:schemeClr val="accent6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79586-7C79-164B-9495-053EDD3B23E9}"/>
              </a:ext>
            </a:extLst>
          </p:cNvPr>
          <p:cNvSpPr/>
          <p:nvPr/>
        </p:nvSpPr>
        <p:spPr>
          <a:xfrm>
            <a:off x="5946775" y="5740231"/>
            <a:ext cx="22923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TAT peptide (0W; +8)</a:t>
            </a:r>
            <a:endParaRPr lang="fr-FR" b="1" i="1" baseline="30000" dirty="0">
              <a:solidFill>
                <a:schemeClr val="accent6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5009" name="TextBox 20">
            <a:extLst>
              <a:ext uri="{FF2B5EF4-FFF2-40B4-BE49-F238E27FC236}">
                <a16:creationId xmlns:a16="http://schemas.microsoft.com/office/drawing/2014/main" id="{47B79C58-E1B6-CF47-8861-A02EF407C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66" y="6048375"/>
            <a:ext cx="140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400" dirty="0" err="1">
                <a:latin typeface="+mn-lt"/>
              </a:rPr>
              <a:t>Scale</a:t>
            </a:r>
            <a:r>
              <a:rPr lang="fr-FR" sz="1400" dirty="0">
                <a:latin typeface="+mn-lt"/>
              </a:rPr>
              <a:t> bar: 10</a:t>
            </a:r>
            <a:r>
              <a:rPr lang="fr-FR" sz="1400" dirty="0">
                <a:latin typeface="Symbol" charset="2"/>
                <a:cs typeface="Symbol" charset="2"/>
              </a:rPr>
              <a:t>m</a:t>
            </a:r>
            <a:r>
              <a:rPr lang="fr-FR" sz="1400" dirty="0">
                <a:latin typeface="+mn-lt"/>
              </a:rPr>
              <a:t>m</a:t>
            </a:r>
            <a:endParaRPr lang="fr-CA" sz="14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1FF5DA-60B3-214E-BB16-C3C7DD9592A7}"/>
              </a:ext>
            </a:extLst>
          </p:cNvPr>
          <p:cNvSpPr txBox="1"/>
          <p:nvPr/>
        </p:nvSpPr>
        <p:spPr>
          <a:xfrm>
            <a:off x="1504156" y="3401595"/>
            <a:ext cx="18065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GAG-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aggregates</a:t>
            </a:r>
            <a:endParaRPr lang="fr-CA" sz="1600" i="1" dirty="0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1C4AEC-00DD-304F-AC30-8A2EAC688E86}"/>
              </a:ext>
            </a:extLst>
          </p:cNvPr>
          <p:cNvSpPr txBox="1"/>
          <p:nvPr/>
        </p:nvSpPr>
        <p:spPr>
          <a:xfrm>
            <a:off x="5946775" y="3450903"/>
            <a:ext cx="20510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No GAG-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aggregates</a:t>
            </a:r>
            <a:endParaRPr lang="fr-CA" sz="1600" i="1" dirty="0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5015" name="Espace réservé du numéro de diapositive 2">
            <a:extLst>
              <a:ext uri="{FF2B5EF4-FFF2-40B4-BE49-F238E27FC236}">
                <a16:creationId xmlns:a16="http://schemas.microsoft.com/office/drawing/2014/main" id="{F1418480-FBDA-6E40-ABF9-3C8F2FAA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9EA672-C789-924D-BFDF-96273F5C85C8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429B868A-D6DD-354C-BA41-753AAE8C8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Role of </a:t>
            </a:r>
            <a:r>
              <a:rPr lang="en-US" altLang="zh-TW" sz="2400" b="1" dirty="0" err="1">
                <a:solidFill>
                  <a:schemeClr val="bg1"/>
                </a:solidFill>
                <a:cs typeface="Times New Roman"/>
              </a:rPr>
              <a:t>Trp</a:t>
            </a: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 in peptide internalization</a:t>
            </a:r>
          </a:p>
        </p:txBody>
      </p:sp>
      <p:sp>
        <p:nvSpPr>
          <p:cNvPr id="28" name="ZoneTexte 5">
            <a:extLst>
              <a:ext uri="{FF2B5EF4-FFF2-40B4-BE49-F238E27FC236}">
                <a16:creationId xmlns:a16="http://schemas.microsoft.com/office/drawing/2014/main" id="{D301AF00-F9CB-DC4B-9DE6-433F162F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519863"/>
            <a:ext cx="2762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err="1">
                <a:solidFill>
                  <a:srgbClr val="0000FF"/>
                </a:solidFill>
                <a:latin typeface="+mn-lt"/>
              </a:rPr>
              <a:t>Bechara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, Cell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Mol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Life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Sci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(2015) 72:809</a:t>
            </a:r>
          </a:p>
        </p:txBody>
      </p:sp>
      <p:pic>
        <p:nvPicPr>
          <p:cNvPr id="79896" name="Picture 4" descr="C:\Users\Cherine\Desktop\100uMTAT-15UMCSC 3.jpg">
            <a:extLst>
              <a:ext uri="{FF2B5EF4-FFF2-40B4-BE49-F238E27FC236}">
                <a16:creationId xmlns:a16="http://schemas.microsoft.com/office/drawing/2014/main" id="{AAE1DD67-43E8-964A-9753-6C6CB5E9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97" y="3809494"/>
            <a:ext cx="2500116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7" name="Picture 2" descr="C:\Users\Cherine\Desktop\150uMPEN-20UMCSC 2.jpg">
            <a:extLst>
              <a:ext uri="{FF2B5EF4-FFF2-40B4-BE49-F238E27FC236}">
                <a16:creationId xmlns:a16="http://schemas.microsoft.com/office/drawing/2014/main" id="{570F8C4F-9A85-7045-B04E-ADF71DDB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13480"/>
            <a:ext cx="2505883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2" descr="C:\Users\Cherine\Desktop\20UM CSC 1.jpg">
            <a:extLst>
              <a:ext uri="{FF2B5EF4-FFF2-40B4-BE49-F238E27FC236}">
                <a16:creationId xmlns:a16="http://schemas.microsoft.com/office/drawing/2014/main" id="{E71A9C75-870F-B344-8975-72085BE3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85" y="1033462"/>
            <a:ext cx="2504359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9" name="ZoneTexte 2">
            <a:extLst>
              <a:ext uri="{FF2B5EF4-FFF2-40B4-BE49-F238E27FC236}">
                <a16:creationId xmlns:a16="http://schemas.microsoft.com/office/drawing/2014/main" id="{30B91695-8F10-6348-9F48-EF5313062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1033463"/>
            <a:ext cx="663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FFC000"/>
                </a:solidFill>
              </a:rPr>
              <a:t>CS C </a:t>
            </a:r>
          </a:p>
        </p:txBody>
      </p:sp>
      <p:pic>
        <p:nvPicPr>
          <p:cNvPr id="29" name="Image 3" descr="Figure4.HS&amp;CS-structure.jpg">
            <a:extLst>
              <a:ext uri="{FF2B5EF4-FFF2-40B4-BE49-F238E27FC236}">
                <a16:creationId xmlns:a16="http://schemas.microsoft.com/office/drawing/2014/main" id="{281F2048-7D3F-7841-838B-59091E9155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5" t="24869" b="49306"/>
          <a:stretch/>
        </p:blipFill>
        <p:spPr bwMode="auto">
          <a:xfrm>
            <a:off x="6084168" y="1500003"/>
            <a:ext cx="278896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20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>
            <a:extLst>
              <a:ext uri="{FF2B5EF4-FFF2-40B4-BE49-F238E27FC236}">
                <a16:creationId xmlns:a16="http://schemas.microsoft.com/office/drawing/2014/main" id="{F46C6CC4-290D-9A4C-B9F1-676E6C733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Lipid bilayer permeability</a:t>
            </a:r>
          </a:p>
        </p:txBody>
      </p:sp>
      <p:pic>
        <p:nvPicPr>
          <p:cNvPr id="19458" name="Image 1">
            <a:extLst>
              <a:ext uri="{FF2B5EF4-FFF2-40B4-BE49-F238E27FC236}">
                <a16:creationId xmlns:a16="http://schemas.microsoft.com/office/drawing/2014/main" id="{A48F8B0D-5C56-9547-87F0-7721890C7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"/>
          <a:stretch>
            <a:fillRect/>
          </a:stretch>
        </p:blipFill>
        <p:spPr bwMode="auto">
          <a:xfrm>
            <a:off x="3203203" y="2468463"/>
            <a:ext cx="5329237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ZoneTexte 3">
            <a:extLst>
              <a:ext uri="{FF2B5EF4-FFF2-40B4-BE49-F238E27FC236}">
                <a16:creationId xmlns:a16="http://schemas.microsoft.com/office/drawing/2014/main" id="{0B8A5FDD-F873-6242-B23B-389469EB7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57338"/>
            <a:ext cx="1912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90"/>
                </a:solidFill>
              </a:rPr>
              <a:t>Passive diffusion</a:t>
            </a:r>
          </a:p>
        </p:txBody>
      </p:sp>
      <p:sp>
        <p:nvSpPr>
          <p:cNvPr id="19460" name="ZoneTexte 4">
            <a:extLst>
              <a:ext uri="{FF2B5EF4-FFF2-40B4-BE49-F238E27FC236}">
                <a16:creationId xmlns:a16="http://schemas.microsoft.com/office/drawing/2014/main" id="{B40A168E-E499-3544-9F15-ACA98F735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229052"/>
            <a:ext cx="136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 err="1">
                <a:solidFill>
                  <a:srgbClr val="000090"/>
                </a:solidFill>
              </a:rPr>
              <a:t>intracellular</a:t>
            </a:r>
            <a:endParaRPr lang="fr-FR" altLang="fr-FR" sz="1800" dirty="0">
              <a:solidFill>
                <a:srgbClr val="000090"/>
              </a:solidFill>
            </a:endParaRPr>
          </a:p>
        </p:txBody>
      </p:sp>
      <p:sp>
        <p:nvSpPr>
          <p:cNvPr id="19461" name="ZoneTexte 24">
            <a:extLst>
              <a:ext uri="{FF2B5EF4-FFF2-40B4-BE49-F238E27FC236}">
                <a16:creationId xmlns:a16="http://schemas.microsoft.com/office/drawing/2014/main" id="{BB500805-6806-F844-9FEF-5A81A8DDF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3573463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90"/>
                </a:solidFill>
              </a:rPr>
              <a:t>extracellular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A10F1BA-7098-CA40-9017-729FEEA3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009" y="1188634"/>
            <a:ext cx="2027981" cy="1232254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B21D412-AAA2-FC49-BA21-BC1E78CF17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15816" y="4797152"/>
            <a:ext cx="0" cy="775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ZoneTexte 17">
            <a:extLst>
              <a:ext uri="{FF2B5EF4-FFF2-40B4-BE49-F238E27FC236}">
                <a16:creationId xmlns:a16="http://schemas.microsoft.com/office/drawing/2014/main" id="{17D97F2B-836B-8546-AAF1-E5837210B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498" y="4977829"/>
            <a:ext cx="55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dirty="0">
                <a:latin typeface="Times" pitchFamily="2" charset="0"/>
              </a:rPr>
              <a:t>4 nm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F2D6FA2B-62F3-004A-B603-C21D963E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In vitro binding to GAGs: Thermodynamics </a:t>
            </a:r>
          </a:p>
        </p:txBody>
      </p:sp>
      <p:grpSp>
        <p:nvGrpSpPr>
          <p:cNvPr id="62466" name="Grouper 6">
            <a:extLst>
              <a:ext uri="{FF2B5EF4-FFF2-40B4-BE49-F238E27FC236}">
                <a16:creationId xmlns:a16="http://schemas.microsoft.com/office/drawing/2014/main" id="{0E4A27A8-D055-0843-A0BB-7B93D59951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87450" y="1095375"/>
            <a:ext cx="2376488" cy="1325563"/>
            <a:chOff x="5580112" y="4081988"/>
            <a:chExt cx="3672408" cy="2048270"/>
          </a:xfrm>
        </p:grpSpPr>
        <p:pic>
          <p:nvPicPr>
            <p:cNvPr id="62479" name="Picture 2" descr="C:\Users\Astrid\Documents\Candidatures\heparin.gif">
              <a:extLst>
                <a:ext uri="{FF2B5EF4-FFF2-40B4-BE49-F238E27FC236}">
                  <a16:creationId xmlns:a16="http://schemas.microsoft.com/office/drawing/2014/main" id="{7C2ECFBC-E739-7F40-AD08-E9E04B335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50000" b="75211"/>
            <a:stretch>
              <a:fillRect/>
            </a:stretch>
          </p:blipFill>
          <p:spPr bwMode="auto">
            <a:xfrm>
              <a:off x="5580112" y="4221088"/>
              <a:ext cx="3672408" cy="142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Parenthèse ouvrante 15">
              <a:extLst>
                <a:ext uri="{FF2B5EF4-FFF2-40B4-BE49-F238E27FC236}">
                  <a16:creationId xmlns:a16="http://schemas.microsoft.com/office/drawing/2014/main" id="{1D8797B8-0351-5841-887B-556CAFE9512F}"/>
                </a:ext>
              </a:extLst>
            </p:cNvPr>
            <p:cNvSpPr/>
            <p:nvPr/>
          </p:nvSpPr>
          <p:spPr>
            <a:xfrm>
              <a:off x="5724850" y="4081988"/>
              <a:ext cx="71141" cy="1589555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latin typeface="Times"/>
                <a:cs typeface="Times"/>
              </a:endParaRPr>
            </a:p>
          </p:txBody>
        </p:sp>
        <p:sp>
          <p:nvSpPr>
            <p:cNvPr id="17" name="Parenthèse ouvrante 16">
              <a:extLst>
                <a:ext uri="{FF2B5EF4-FFF2-40B4-BE49-F238E27FC236}">
                  <a16:creationId xmlns:a16="http://schemas.microsoft.com/office/drawing/2014/main" id="{4BAA4605-FD6C-DA47-AD38-45736A487CD5}"/>
                </a:ext>
              </a:extLst>
            </p:cNvPr>
            <p:cNvSpPr/>
            <p:nvPr/>
          </p:nvSpPr>
          <p:spPr>
            <a:xfrm flipH="1">
              <a:off x="8663757" y="4081988"/>
              <a:ext cx="71141" cy="1589555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latin typeface="Times"/>
                <a:cs typeface="Times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DF3F4A39-BB10-7043-BA12-D56DAEE8C8F5}"/>
                </a:ext>
              </a:extLst>
            </p:cNvPr>
            <p:cNvCxnSpPr/>
            <p:nvPr/>
          </p:nvCxnSpPr>
          <p:spPr>
            <a:xfrm flipV="1">
              <a:off x="8676022" y="4803175"/>
              <a:ext cx="144738" cy="2183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3" name="ZoneTexte 11">
              <a:extLst>
                <a:ext uri="{FF2B5EF4-FFF2-40B4-BE49-F238E27FC236}">
                  <a16:creationId xmlns:a16="http://schemas.microsoft.com/office/drawing/2014/main" id="{B483985A-56ED-2F4D-98EF-476F5C39A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2" y="5702169"/>
              <a:ext cx="3667582" cy="42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200">
                  <a:latin typeface="Times" pitchFamily="2" charset="0"/>
                </a:rPr>
                <a:t>Main disaccharide motif of heparin</a:t>
              </a:r>
            </a:p>
          </p:txBody>
        </p:sp>
      </p:grpSp>
      <p:sp>
        <p:nvSpPr>
          <p:cNvPr id="62467" name="ZoneTexte 12">
            <a:extLst>
              <a:ext uri="{FF2B5EF4-FFF2-40B4-BE49-F238E27FC236}">
                <a16:creationId xmlns:a16="http://schemas.microsoft.com/office/drawing/2014/main" id="{EBC26769-BE44-0A40-B3C0-9067B0674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052513"/>
            <a:ext cx="4493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Times" pitchFamily="2" charset="0"/>
              </a:rPr>
              <a:t>ITC: Injection of </a:t>
            </a:r>
            <a:r>
              <a:rPr lang="fr-FR" altLang="fr-FR" sz="1800" dirty="0" err="1">
                <a:latin typeface="Times" pitchFamily="2" charset="0"/>
              </a:rPr>
              <a:t>Heparin</a:t>
            </a:r>
            <a:r>
              <a:rPr lang="fr-FR" altLang="fr-FR" sz="1800" dirty="0">
                <a:latin typeface="Times" pitchFamily="2" charset="0"/>
              </a:rPr>
              <a:t> </a:t>
            </a:r>
            <a:r>
              <a:rPr lang="fr-FR" altLang="fr-FR" sz="1800" dirty="0" err="1">
                <a:latin typeface="Times" pitchFamily="2" charset="0"/>
              </a:rPr>
              <a:t>into</a:t>
            </a:r>
            <a:r>
              <a:rPr lang="fr-FR" altLang="fr-FR" sz="1800" dirty="0">
                <a:latin typeface="Times" pitchFamily="2" charset="0"/>
              </a:rPr>
              <a:t> peptide, 37 °C</a:t>
            </a:r>
          </a:p>
          <a:p>
            <a:pPr eaLnBrk="1" hangingPunct="1"/>
            <a:r>
              <a:rPr lang="fr-FR" altLang="fr-FR" sz="1800" dirty="0">
                <a:latin typeface="Times" pitchFamily="2" charset="0"/>
              </a:rPr>
              <a:t>HI, </a:t>
            </a:r>
            <a:r>
              <a:rPr lang="fr-FR" altLang="fr-FR" sz="1800" dirty="0" err="1">
                <a:latin typeface="Times" pitchFamily="2" charset="0"/>
              </a:rPr>
              <a:t>average</a:t>
            </a:r>
            <a:r>
              <a:rPr lang="fr-FR" altLang="fr-FR" sz="1800" dirty="0">
                <a:latin typeface="Times" pitchFamily="2" charset="0"/>
              </a:rPr>
              <a:t> mass 12 kDa, 100 charges/</a:t>
            </a:r>
            <a:r>
              <a:rPr lang="fr-FR" altLang="fr-FR" sz="1800" dirty="0" err="1">
                <a:latin typeface="Times" pitchFamily="2" charset="0"/>
              </a:rPr>
              <a:t>chain</a:t>
            </a:r>
            <a:endParaRPr lang="fr-FR" altLang="fr-FR" sz="1800" dirty="0">
              <a:latin typeface="Times" pitchFamily="2" charset="0"/>
            </a:endParaRPr>
          </a:p>
        </p:txBody>
      </p:sp>
      <p:sp>
        <p:nvSpPr>
          <p:cNvPr id="62468" name="ZoneTexte 14">
            <a:extLst>
              <a:ext uri="{FF2B5EF4-FFF2-40B4-BE49-F238E27FC236}">
                <a16:creationId xmlns:a16="http://schemas.microsoft.com/office/drawing/2014/main" id="{A8D78D10-D77A-9145-8625-572A7F2F6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6381750"/>
            <a:ext cx="320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Walrant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, BBA-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Biomemb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(2020) 1862(2):183098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3A2484D2-F0B0-0C44-960D-24174B928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In vitro binding to GAGs: Thermodynamics of </a:t>
            </a:r>
            <a:r>
              <a:rPr lang="en-US" altLang="zh-TW" sz="2400" b="1" dirty="0" err="1">
                <a:solidFill>
                  <a:schemeClr val="bg1"/>
                </a:solidFill>
                <a:latin typeface="Times"/>
                <a:cs typeface="Times"/>
              </a:rPr>
              <a:t>Trp</a:t>
            </a: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-rich peptides </a:t>
            </a:r>
          </a:p>
        </p:txBody>
      </p:sp>
      <p:pic>
        <p:nvPicPr>
          <p:cNvPr id="62470" name="Image 23">
            <a:extLst>
              <a:ext uri="{FF2B5EF4-FFF2-40B4-BE49-F238E27FC236}">
                <a16:creationId xmlns:a16="http://schemas.microsoft.com/office/drawing/2014/main" id="{2F6287E4-B9DF-B243-8A21-38D82F17C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08275"/>
            <a:ext cx="54562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067016A-2504-D240-8225-09D5E4BCA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781300"/>
            <a:ext cx="576262" cy="2663825"/>
          </a:xfrm>
          <a:prstGeom prst="rect">
            <a:avLst/>
          </a:prstGeom>
          <a:noFill/>
          <a:ln w="57150">
            <a:solidFill>
              <a:srgbClr val="00669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Times"/>
              <a:ea typeface="+mn-ea"/>
              <a:cs typeface="Times"/>
            </a:endParaRPr>
          </a:p>
        </p:txBody>
      </p:sp>
      <p:grpSp>
        <p:nvGrpSpPr>
          <p:cNvPr id="62472" name="Grouper 4">
            <a:extLst>
              <a:ext uri="{FF2B5EF4-FFF2-40B4-BE49-F238E27FC236}">
                <a16:creationId xmlns:a16="http://schemas.microsoft.com/office/drawing/2014/main" id="{829F6730-C8F2-8F45-9678-2C9BC973F3C7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2852738"/>
            <a:ext cx="3135312" cy="1617662"/>
            <a:chOff x="5796136" y="2852936"/>
            <a:chExt cx="3134940" cy="1616899"/>
          </a:xfrm>
        </p:grpSpPr>
        <p:pic>
          <p:nvPicPr>
            <p:cNvPr id="62477" name="Image 5">
              <a:extLst>
                <a:ext uri="{FF2B5EF4-FFF2-40B4-BE49-F238E27FC236}">
                  <a16:creationId xmlns:a16="http://schemas.microsoft.com/office/drawing/2014/main" id="{2200811A-C423-7146-9728-4FAD187A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5" t="20560" b="7343"/>
            <a:stretch>
              <a:fillRect/>
            </a:stretch>
          </p:blipFill>
          <p:spPr bwMode="auto">
            <a:xfrm>
              <a:off x="5796136" y="2852936"/>
              <a:ext cx="3134940" cy="1616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B24ABA-7047-9F4A-B15F-9C347ECE0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565" y="3555866"/>
              <a:ext cx="2952400" cy="1618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2473" name="ZoneTexte 5">
            <a:extLst>
              <a:ext uri="{FF2B5EF4-FFF2-40B4-BE49-F238E27FC236}">
                <a16:creationId xmlns:a16="http://schemas.microsoft.com/office/drawing/2014/main" id="{6C012790-9325-CF4F-A699-D5364B3D0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349500"/>
            <a:ext cx="2430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a: facial amphiphilicity</a:t>
            </a:r>
          </a:p>
        </p:txBody>
      </p:sp>
      <p:sp>
        <p:nvSpPr>
          <p:cNvPr id="62474" name="ZoneTexte 28">
            <a:extLst>
              <a:ext uri="{FF2B5EF4-FFF2-40B4-BE49-F238E27FC236}">
                <a16:creationId xmlns:a16="http://schemas.microsoft.com/office/drawing/2014/main" id="{84B9FBA9-A7C8-8441-B5E8-256623F34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581525"/>
            <a:ext cx="2878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n: non facial amphiphilicity</a:t>
            </a:r>
          </a:p>
        </p:txBody>
      </p:sp>
      <p:sp>
        <p:nvSpPr>
          <p:cNvPr id="62475" name="Espace réservé du numéro de diapositive 1">
            <a:extLst>
              <a:ext uri="{FF2B5EF4-FFF2-40B4-BE49-F238E27FC236}">
                <a16:creationId xmlns:a16="http://schemas.microsoft.com/office/drawing/2014/main" id="{4B53D85D-1B43-3D4E-AF55-00CA26D9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2F4A9F3-57CF-794A-A1C0-5C77A945A7C0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E5B4C3-15E4-354D-B1D7-A2259EC78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504825" cy="2663825"/>
          </a:xfrm>
          <a:prstGeom prst="rect">
            <a:avLst/>
          </a:prstGeom>
          <a:noFill/>
          <a:ln w="57150">
            <a:solidFill>
              <a:srgbClr val="00669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Times"/>
              <a:ea typeface="+mn-ea"/>
              <a:cs typeface="Time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F193B0B7-4471-A749-B859-63F24B028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In vitro binding to GAGs: Thermodynamics 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915627E2-92C5-CD43-8BD1-6764CD07B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 err="1">
                <a:solidFill>
                  <a:schemeClr val="bg1"/>
                </a:solidFill>
                <a:latin typeface="Times"/>
                <a:cs typeface="Times"/>
              </a:rPr>
              <a:t>Trp</a:t>
            </a: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 improves GAG-dependent entry via </a:t>
            </a:r>
            <a:r>
              <a:rPr lang="en-US" altLang="zh-TW" sz="2400" b="1" dirty="0" err="1">
                <a:solidFill>
                  <a:schemeClr val="bg1"/>
                </a:solidFill>
                <a:latin typeface="Times"/>
                <a:cs typeface="Times"/>
              </a:rPr>
              <a:t>ionpair</a:t>
            </a: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-</a:t>
            </a:r>
            <a:r>
              <a:rPr lang="en-US" altLang="zh-TW" sz="2400" b="1" dirty="0">
                <a:solidFill>
                  <a:schemeClr val="bg1"/>
                </a:solidFill>
                <a:latin typeface="Symbol" charset="2"/>
                <a:cs typeface="Symbol" charset="2"/>
              </a:rPr>
              <a:t>p</a:t>
            </a: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 interactions </a:t>
            </a:r>
          </a:p>
        </p:txBody>
      </p:sp>
      <p:sp>
        <p:nvSpPr>
          <p:cNvPr id="82947" name="ZoneTexte 14">
            <a:extLst>
              <a:ext uri="{FF2B5EF4-FFF2-40B4-BE49-F238E27FC236}">
                <a16:creationId xmlns:a16="http://schemas.microsoft.com/office/drawing/2014/main" id="{402F5E69-04A6-3C4D-B51E-72E3D7B0A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6536377"/>
            <a:ext cx="320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Walrant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, BBA-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Biomemb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(2020) 1862(2):183098</a:t>
            </a:r>
          </a:p>
        </p:txBody>
      </p:sp>
      <p:pic>
        <p:nvPicPr>
          <p:cNvPr id="82948" name="Imagen 8">
            <a:extLst>
              <a:ext uri="{FF2B5EF4-FFF2-40B4-BE49-F238E27FC236}">
                <a16:creationId xmlns:a16="http://schemas.microsoft.com/office/drawing/2014/main" id="{4C51221D-7351-BA43-8064-D92EDABB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5075205" cy="28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ZoneTexte 1">
            <a:extLst>
              <a:ext uri="{FF2B5EF4-FFF2-40B4-BE49-F238E27FC236}">
                <a16:creationId xmlns:a16="http://schemas.microsoft.com/office/drawing/2014/main" id="{44A317C9-4A60-0D43-803C-02FA62A03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53" y="1323976"/>
            <a:ext cx="1781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dirty="0">
                <a:solidFill>
                  <a:srgbClr val="0000FF"/>
                </a:solidFill>
              </a:rPr>
              <a:t>DFT </a:t>
            </a:r>
            <a:r>
              <a:rPr lang="fr-FR" altLang="fr-FR" sz="1800" dirty="0" err="1">
                <a:solidFill>
                  <a:srgbClr val="0000FF"/>
                </a:solidFill>
              </a:rPr>
              <a:t>calculations</a:t>
            </a:r>
            <a:endParaRPr lang="fr-FR" altLang="fr-FR" sz="1800" dirty="0">
              <a:solidFill>
                <a:srgbClr val="0000FF"/>
              </a:solidFill>
            </a:endParaRPr>
          </a:p>
          <a:p>
            <a:pPr algn="ctr" eaLnBrk="1" hangingPunct="1"/>
            <a:endParaRPr lang="fr-FR" altLang="fr-FR" sz="18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fr-FR" altLang="fr-FR" sz="1800" dirty="0">
                <a:solidFill>
                  <a:srgbClr val="0000FF"/>
                </a:solidFill>
              </a:rPr>
              <a:t>Antonio Frontera</a:t>
            </a:r>
          </a:p>
        </p:txBody>
      </p:sp>
      <p:pic>
        <p:nvPicPr>
          <p:cNvPr id="82950" name="Image 4">
            <a:extLst>
              <a:ext uri="{FF2B5EF4-FFF2-40B4-BE49-F238E27FC236}">
                <a16:creationId xmlns:a16="http://schemas.microsoft.com/office/drawing/2014/main" id="{7AA15D0F-0F39-1346-9085-8A4D8B7A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57915"/>
            <a:ext cx="47371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Espace réservé du numéro de diapositive 5">
            <a:extLst>
              <a:ext uri="{FF2B5EF4-FFF2-40B4-BE49-F238E27FC236}">
                <a16:creationId xmlns:a16="http://schemas.microsoft.com/office/drawing/2014/main" id="{450BF46E-E440-4244-8D40-680E5A7F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C9865B-12DC-A148-9830-948459B979B3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1D2F44F-D89B-A745-B9FD-B39E9374AB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18" t="14399" r="818" b="11051"/>
          <a:stretch/>
        </p:blipFill>
        <p:spPr>
          <a:xfrm>
            <a:off x="5743583" y="2813689"/>
            <a:ext cx="3396909" cy="3592822"/>
          </a:xfrm>
          <a:prstGeom prst="rect">
            <a:avLst/>
          </a:prstGeom>
        </p:spPr>
      </p:pic>
      <p:sp>
        <p:nvSpPr>
          <p:cNvPr id="10" name="ZoneTexte 14">
            <a:extLst>
              <a:ext uri="{FF2B5EF4-FFF2-40B4-BE49-F238E27FC236}">
                <a16:creationId xmlns:a16="http://schemas.microsoft.com/office/drawing/2014/main" id="{33E1E867-DA2E-9A45-A128-8F0E862B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780" y="6523673"/>
            <a:ext cx="26428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Khemaissa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, 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Crystals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(2021) 11(9), 1032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er 13">
            <a:extLst>
              <a:ext uri="{FF2B5EF4-FFF2-40B4-BE49-F238E27FC236}">
                <a16:creationId xmlns:a16="http://schemas.microsoft.com/office/drawing/2014/main" id="{4451C58E-C02B-D84B-AD52-76B44D1B3E9F}"/>
              </a:ext>
            </a:extLst>
          </p:cNvPr>
          <p:cNvGrpSpPr>
            <a:grpSpLocks/>
          </p:cNvGrpSpPr>
          <p:nvPr/>
        </p:nvGrpSpPr>
        <p:grpSpPr bwMode="auto">
          <a:xfrm>
            <a:off x="467544" y="1719262"/>
            <a:ext cx="4752975" cy="3419475"/>
            <a:chOff x="84471" y="421320"/>
            <a:chExt cx="5409599" cy="3851279"/>
          </a:xfrm>
        </p:grpSpPr>
        <p:sp>
          <p:nvSpPr>
            <p:cNvPr id="63493" name="Freeform 222">
              <a:extLst>
                <a:ext uri="{FF2B5EF4-FFF2-40B4-BE49-F238E27FC236}">
                  <a16:creationId xmlns:a16="http://schemas.microsoft.com/office/drawing/2014/main" id="{D6F2CA20-8399-4D44-97C9-FA524BD40B4C}"/>
                </a:ext>
              </a:extLst>
            </p:cNvPr>
            <p:cNvSpPr>
              <a:spLocks/>
            </p:cNvSpPr>
            <p:nvPr/>
          </p:nvSpPr>
          <p:spPr bwMode="auto">
            <a:xfrm rot="-2517965">
              <a:off x="2888658" y="1446669"/>
              <a:ext cx="855304" cy="304619"/>
            </a:xfrm>
            <a:custGeom>
              <a:avLst/>
              <a:gdLst>
                <a:gd name="T0" fmla="*/ 0 w 2528"/>
                <a:gd name="T1" fmla="*/ 2147483647 h 976"/>
                <a:gd name="T2" fmla="*/ 2147483647 w 2528"/>
                <a:gd name="T3" fmla="*/ 0 h 976"/>
                <a:gd name="T4" fmla="*/ 2147483647 w 2528"/>
                <a:gd name="T5" fmla="*/ 0 h 976"/>
                <a:gd name="T6" fmla="*/ 2147483647 w 2528"/>
                <a:gd name="T7" fmla="*/ 0 h 976"/>
                <a:gd name="T8" fmla="*/ 2147483647 w 2528"/>
                <a:gd name="T9" fmla="*/ 0 h 976"/>
                <a:gd name="T10" fmla="*/ 2147483647 w 2528"/>
                <a:gd name="T11" fmla="*/ 0 h 976"/>
                <a:gd name="T12" fmla="*/ 2147483647 w 2528"/>
                <a:gd name="T13" fmla="*/ 2147483647 h 976"/>
                <a:gd name="T14" fmla="*/ 2147483647 w 2528"/>
                <a:gd name="T15" fmla="*/ 2147483647 h 976"/>
                <a:gd name="T16" fmla="*/ 2147483647 w 2528"/>
                <a:gd name="T17" fmla="*/ 2147483647 h 976"/>
                <a:gd name="T18" fmla="*/ 2147483647 w 2528"/>
                <a:gd name="T19" fmla="*/ 2147483647 h 976"/>
                <a:gd name="T20" fmla="*/ 2147483647 w 2528"/>
                <a:gd name="T21" fmla="*/ 2147483647 h 976"/>
                <a:gd name="T22" fmla="*/ 2147483647 w 2528"/>
                <a:gd name="T23" fmla="*/ 2147483647 h 976"/>
                <a:gd name="T24" fmla="*/ 2147483647 w 2528"/>
                <a:gd name="T25" fmla="*/ 2147483647 h 976"/>
                <a:gd name="T26" fmla="*/ 2147483647 w 2528"/>
                <a:gd name="T27" fmla="*/ 2147483647 h 976"/>
                <a:gd name="T28" fmla="*/ 2147483647 w 2528"/>
                <a:gd name="T29" fmla="*/ 2147483647 h 976"/>
                <a:gd name="T30" fmla="*/ 2147483647 w 2528"/>
                <a:gd name="T31" fmla="*/ 2147483647 h 976"/>
                <a:gd name="T32" fmla="*/ 0 w 2528"/>
                <a:gd name="T33" fmla="*/ 2147483647 h 976"/>
                <a:gd name="T34" fmla="*/ 0 w 2528"/>
                <a:gd name="T35" fmla="*/ 2147483647 h 976"/>
                <a:gd name="T36" fmla="*/ 0 w 2528"/>
                <a:gd name="T37" fmla="*/ 2147483647 h 9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28" h="976">
                  <a:moveTo>
                    <a:pt x="0" y="163"/>
                  </a:moveTo>
                  <a:cubicBezTo>
                    <a:pt x="0" y="73"/>
                    <a:pt x="7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lnTo>
                    <a:pt x="2366" y="0"/>
                  </a:lnTo>
                  <a:cubicBezTo>
                    <a:pt x="2456" y="0"/>
                    <a:pt x="2528" y="73"/>
                    <a:pt x="2528" y="163"/>
                  </a:cubicBezTo>
                  <a:cubicBezTo>
                    <a:pt x="2528" y="163"/>
                    <a:pt x="2528" y="163"/>
                    <a:pt x="2528" y="163"/>
                  </a:cubicBezTo>
                  <a:lnTo>
                    <a:pt x="2528" y="814"/>
                  </a:lnTo>
                  <a:cubicBezTo>
                    <a:pt x="2528" y="904"/>
                    <a:pt x="2456" y="976"/>
                    <a:pt x="2366" y="976"/>
                  </a:cubicBezTo>
                  <a:cubicBezTo>
                    <a:pt x="2366" y="976"/>
                    <a:pt x="2366" y="976"/>
                    <a:pt x="2366" y="976"/>
                  </a:cubicBezTo>
                  <a:lnTo>
                    <a:pt x="163" y="976"/>
                  </a:lnTo>
                  <a:cubicBezTo>
                    <a:pt x="73" y="976"/>
                    <a:pt x="0" y="904"/>
                    <a:pt x="0" y="814"/>
                  </a:cubicBezTo>
                  <a:cubicBezTo>
                    <a:pt x="0" y="814"/>
                    <a:pt x="0" y="814"/>
                    <a:pt x="0" y="814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17B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494" name="ZoneTexte 16">
              <a:extLst>
                <a:ext uri="{FF2B5EF4-FFF2-40B4-BE49-F238E27FC236}">
                  <a16:creationId xmlns:a16="http://schemas.microsoft.com/office/drawing/2014/main" id="{D8780FAA-A3E8-4444-A2AF-C50EDBD6C2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519210">
              <a:off x="3087586" y="1438095"/>
              <a:ext cx="4658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/>
                <a:t>CPP</a:t>
              </a:r>
            </a:p>
          </p:txBody>
        </p:sp>
        <p:sp>
          <p:nvSpPr>
            <p:cNvPr id="63495" name="AutoShape 3">
              <a:extLst>
                <a:ext uri="{FF2B5EF4-FFF2-40B4-BE49-F238E27FC236}">
                  <a16:creationId xmlns:a16="http://schemas.microsoft.com/office/drawing/2014/main" id="{524CDD6D-84CB-D94D-9A40-6A4C73D7E94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4471" y="1945463"/>
              <a:ext cx="2579794" cy="2206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496" name="Group 65">
              <a:extLst>
                <a:ext uri="{FF2B5EF4-FFF2-40B4-BE49-F238E27FC236}">
                  <a16:creationId xmlns:a16="http://schemas.microsoft.com/office/drawing/2014/main" id="{3C12F5A6-765A-B540-80CB-25C00F569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3198" y="3477914"/>
              <a:ext cx="856548" cy="434364"/>
              <a:chOff x="1283" y="3459"/>
              <a:chExt cx="422" cy="214"/>
            </a:xfrm>
          </p:grpSpPr>
          <p:sp>
            <p:nvSpPr>
              <p:cNvPr id="63719" name="Freeform 5">
                <a:extLst>
                  <a:ext uri="{FF2B5EF4-FFF2-40B4-BE49-F238E27FC236}">
                    <a16:creationId xmlns:a16="http://schemas.microsoft.com/office/drawing/2014/main" id="{C882A809-82DE-3742-8D18-040E405AE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3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0" name="Freeform 6">
                <a:extLst>
                  <a:ext uri="{FF2B5EF4-FFF2-40B4-BE49-F238E27FC236}">
                    <a16:creationId xmlns:a16="http://schemas.microsoft.com/office/drawing/2014/main" id="{B0FFECEE-F2E7-7C4A-A4FF-F4144478C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" y="3494"/>
                <a:ext cx="18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1" name="Freeform 7">
                <a:extLst>
                  <a:ext uri="{FF2B5EF4-FFF2-40B4-BE49-F238E27FC236}">
                    <a16:creationId xmlns:a16="http://schemas.microsoft.com/office/drawing/2014/main" id="{767B723C-65E1-8A4B-BD02-2ED85589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2" name="Freeform 8">
                <a:extLst>
                  <a:ext uri="{FF2B5EF4-FFF2-40B4-BE49-F238E27FC236}">
                    <a16:creationId xmlns:a16="http://schemas.microsoft.com/office/drawing/2014/main" id="{CC354C4A-254A-E24B-B2BE-51A6C67B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4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3" name="Freeform 9">
                <a:extLst>
                  <a:ext uri="{FF2B5EF4-FFF2-40B4-BE49-F238E27FC236}">
                    <a16:creationId xmlns:a16="http://schemas.microsoft.com/office/drawing/2014/main" id="{769FF9F2-C391-8548-B67F-58C2E530A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" y="3494"/>
                <a:ext cx="18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4" name="Freeform 10">
                <a:extLst>
                  <a:ext uri="{FF2B5EF4-FFF2-40B4-BE49-F238E27FC236}">
                    <a16:creationId xmlns:a16="http://schemas.microsoft.com/office/drawing/2014/main" id="{5830967F-ACB3-4248-84DD-9BD3C7B90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6" y="3459"/>
                <a:ext cx="42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5" name="Freeform 11">
                <a:extLst>
                  <a:ext uri="{FF2B5EF4-FFF2-40B4-BE49-F238E27FC236}">
                    <a16:creationId xmlns:a16="http://schemas.microsoft.com/office/drawing/2014/main" id="{34644B07-F456-F24B-8451-A6FA5FB16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6" name="Freeform 12">
                <a:extLst>
                  <a:ext uri="{FF2B5EF4-FFF2-40B4-BE49-F238E27FC236}">
                    <a16:creationId xmlns:a16="http://schemas.microsoft.com/office/drawing/2014/main" id="{6FFDA321-F7E3-4842-8E25-EC31988F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5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1 h 633"/>
                  <a:gd name="T22" fmla="*/ 0 w 161"/>
                  <a:gd name="T23" fmla="*/ 1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0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67" y="295"/>
                    </a:lnTo>
                    <a:lnTo>
                      <a:pt x="68" y="284"/>
                    </a:lnTo>
                    <a:lnTo>
                      <a:pt x="71" y="316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1"/>
                    </a:cubicBezTo>
                    <a:lnTo>
                      <a:pt x="21" y="289"/>
                    </a:lnTo>
                    <a:cubicBezTo>
                      <a:pt x="20" y="285"/>
                      <a:pt x="21" y="281"/>
                      <a:pt x="22" y="278"/>
                    </a:cubicBezTo>
                    <a:lnTo>
                      <a:pt x="29" y="259"/>
                    </a:ln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7" name="Freeform 13">
                <a:extLst>
                  <a:ext uri="{FF2B5EF4-FFF2-40B4-BE49-F238E27FC236}">
                    <a16:creationId xmlns:a16="http://schemas.microsoft.com/office/drawing/2014/main" id="{33AD453A-1A7D-2D40-BDC9-AE46D81B3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8" name="Freeform 14">
                <a:extLst>
                  <a:ext uri="{FF2B5EF4-FFF2-40B4-BE49-F238E27FC236}">
                    <a16:creationId xmlns:a16="http://schemas.microsoft.com/office/drawing/2014/main" id="{04CA980F-BA03-7149-9309-E6E269B21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9" name="Freeform 15">
                <a:extLst>
                  <a:ext uri="{FF2B5EF4-FFF2-40B4-BE49-F238E27FC236}">
                    <a16:creationId xmlns:a16="http://schemas.microsoft.com/office/drawing/2014/main" id="{394281BB-B797-DB48-B593-C03331C7D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1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0" name="Freeform 16">
                <a:extLst>
                  <a:ext uri="{FF2B5EF4-FFF2-40B4-BE49-F238E27FC236}">
                    <a16:creationId xmlns:a16="http://schemas.microsoft.com/office/drawing/2014/main" id="{F7BC86AC-2CA8-CB49-A8B1-BBAB5EBE8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1" name="Freeform 17">
                <a:extLst>
                  <a:ext uri="{FF2B5EF4-FFF2-40B4-BE49-F238E27FC236}">
                    <a16:creationId xmlns:a16="http://schemas.microsoft.com/office/drawing/2014/main" id="{CA8DA7EE-7924-F24E-886F-4C011228E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2" name="Freeform 18">
                <a:extLst>
                  <a:ext uri="{FF2B5EF4-FFF2-40B4-BE49-F238E27FC236}">
                    <a16:creationId xmlns:a16="http://schemas.microsoft.com/office/drawing/2014/main" id="{70D44038-6851-5843-92A6-A6DFB2EDA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3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3" name="Freeform 19">
                <a:extLst>
                  <a:ext uri="{FF2B5EF4-FFF2-40B4-BE49-F238E27FC236}">
                    <a16:creationId xmlns:a16="http://schemas.microsoft.com/office/drawing/2014/main" id="{9F665AA7-0A2B-F64D-BA1D-B8670B21E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4" name="Freeform 20">
                <a:extLst>
                  <a:ext uri="{FF2B5EF4-FFF2-40B4-BE49-F238E27FC236}">
                    <a16:creationId xmlns:a16="http://schemas.microsoft.com/office/drawing/2014/main" id="{F46261A4-E77D-2E42-8C53-FDCF314B2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5" name="Freeform 21">
                <a:extLst>
                  <a:ext uri="{FF2B5EF4-FFF2-40B4-BE49-F238E27FC236}">
                    <a16:creationId xmlns:a16="http://schemas.microsoft.com/office/drawing/2014/main" id="{61C543DB-4657-F349-9AE2-9342BFA72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6" name="Freeform 22">
                <a:extLst>
                  <a:ext uri="{FF2B5EF4-FFF2-40B4-BE49-F238E27FC236}">
                    <a16:creationId xmlns:a16="http://schemas.microsoft.com/office/drawing/2014/main" id="{220D4A4C-C623-6A42-A865-397122193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7" name="Freeform 23">
                <a:extLst>
                  <a:ext uri="{FF2B5EF4-FFF2-40B4-BE49-F238E27FC236}">
                    <a16:creationId xmlns:a16="http://schemas.microsoft.com/office/drawing/2014/main" id="{E48FC7A9-3A92-3948-AA54-CBE4A147F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8" name="Freeform 24">
                <a:extLst>
                  <a:ext uri="{FF2B5EF4-FFF2-40B4-BE49-F238E27FC236}">
                    <a16:creationId xmlns:a16="http://schemas.microsoft.com/office/drawing/2014/main" id="{CAD8C503-E7F2-E547-8AC0-54977718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9" name="Freeform 25">
                <a:extLst>
                  <a:ext uri="{FF2B5EF4-FFF2-40B4-BE49-F238E27FC236}">
                    <a16:creationId xmlns:a16="http://schemas.microsoft.com/office/drawing/2014/main" id="{DDB09725-0E94-A540-A44A-81123F7DB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0" name="Freeform 26">
                <a:extLst>
                  <a:ext uri="{FF2B5EF4-FFF2-40B4-BE49-F238E27FC236}">
                    <a16:creationId xmlns:a16="http://schemas.microsoft.com/office/drawing/2014/main" id="{83610706-7784-DF49-BBBE-703EF0346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1" name="Freeform 27">
                <a:extLst>
                  <a:ext uri="{FF2B5EF4-FFF2-40B4-BE49-F238E27FC236}">
                    <a16:creationId xmlns:a16="http://schemas.microsoft.com/office/drawing/2014/main" id="{A7852234-87E2-374E-9D6F-F0459B27B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6" y="3494"/>
                <a:ext cx="18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2" name="Freeform 28">
                <a:extLst>
                  <a:ext uri="{FF2B5EF4-FFF2-40B4-BE49-F238E27FC236}">
                    <a16:creationId xmlns:a16="http://schemas.microsoft.com/office/drawing/2014/main" id="{4B0B4F26-95A9-6143-80E5-CBBD5BE82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3459"/>
                <a:ext cx="42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3" name="Freeform 29">
                <a:extLst>
                  <a:ext uri="{FF2B5EF4-FFF2-40B4-BE49-F238E27FC236}">
                    <a16:creationId xmlns:a16="http://schemas.microsoft.com/office/drawing/2014/main" id="{A529AD56-1352-EE49-AE1B-0B926BB19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4" name="Freeform 30">
                <a:extLst>
                  <a:ext uri="{FF2B5EF4-FFF2-40B4-BE49-F238E27FC236}">
                    <a16:creationId xmlns:a16="http://schemas.microsoft.com/office/drawing/2014/main" id="{00132ECE-571C-A842-986A-40EA7E19D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5" name="Freeform 31">
                <a:extLst>
                  <a:ext uri="{FF2B5EF4-FFF2-40B4-BE49-F238E27FC236}">
                    <a16:creationId xmlns:a16="http://schemas.microsoft.com/office/drawing/2014/main" id="{E570898D-79DB-164D-9EA5-68461D753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6" name="Freeform 32">
                <a:extLst>
                  <a:ext uri="{FF2B5EF4-FFF2-40B4-BE49-F238E27FC236}">
                    <a16:creationId xmlns:a16="http://schemas.microsoft.com/office/drawing/2014/main" id="{A46650BC-A6DD-1E44-BEC3-950D0EA7C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7" name="Freeform 33">
                <a:extLst>
                  <a:ext uri="{FF2B5EF4-FFF2-40B4-BE49-F238E27FC236}">
                    <a16:creationId xmlns:a16="http://schemas.microsoft.com/office/drawing/2014/main" id="{89AEE8E7-F4F5-EB44-8CD2-1CB73A6E8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8" name="Freeform 34">
                <a:extLst>
                  <a:ext uri="{FF2B5EF4-FFF2-40B4-BE49-F238E27FC236}">
                    <a16:creationId xmlns:a16="http://schemas.microsoft.com/office/drawing/2014/main" id="{D9A973F5-99FB-4E44-8BBB-D4D157F6F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9" name="Freeform 35">
                <a:extLst>
                  <a:ext uri="{FF2B5EF4-FFF2-40B4-BE49-F238E27FC236}">
                    <a16:creationId xmlns:a16="http://schemas.microsoft.com/office/drawing/2014/main" id="{F16F895E-8338-1641-97F7-A4FF20FCE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0" name="Freeform 36">
                <a:extLst>
                  <a:ext uri="{FF2B5EF4-FFF2-40B4-BE49-F238E27FC236}">
                    <a16:creationId xmlns:a16="http://schemas.microsoft.com/office/drawing/2014/main" id="{1CB8BEF7-3A8C-504B-9731-C122D4A76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1" name="Freeform 37">
                <a:extLst>
                  <a:ext uri="{FF2B5EF4-FFF2-40B4-BE49-F238E27FC236}">
                    <a16:creationId xmlns:a16="http://schemas.microsoft.com/office/drawing/2014/main" id="{BCB14878-EDC7-414B-B9E3-6315C8872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3630"/>
                <a:ext cx="42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2" name="Freeform 38">
                <a:extLst>
                  <a:ext uri="{FF2B5EF4-FFF2-40B4-BE49-F238E27FC236}">
                    <a16:creationId xmlns:a16="http://schemas.microsoft.com/office/drawing/2014/main" id="{1A3F9149-C6F9-B146-B314-C81AEB923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3" name="Freeform 39">
                <a:extLst>
                  <a:ext uri="{FF2B5EF4-FFF2-40B4-BE49-F238E27FC236}">
                    <a16:creationId xmlns:a16="http://schemas.microsoft.com/office/drawing/2014/main" id="{EDF77512-4B47-C74C-94E2-36EE6931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4" name="Freeform 40">
                <a:extLst>
                  <a:ext uri="{FF2B5EF4-FFF2-40B4-BE49-F238E27FC236}">
                    <a16:creationId xmlns:a16="http://schemas.microsoft.com/office/drawing/2014/main" id="{DEE52AFC-0FEC-DF44-B7AD-87196F0E9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5" name="Freeform 41">
                <a:extLst>
                  <a:ext uri="{FF2B5EF4-FFF2-40B4-BE49-F238E27FC236}">
                    <a16:creationId xmlns:a16="http://schemas.microsoft.com/office/drawing/2014/main" id="{FBFB90DE-7E07-4C45-A5E2-99AAD2D01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6" name="Freeform 42">
                <a:extLst>
                  <a:ext uri="{FF2B5EF4-FFF2-40B4-BE49-F238E27FC236}">
                    <a16:creationId xmlns:a16="http://schemas.microsoft.com/office/drawing/2014/main" id="{57939DEB-42FD-2D47-B71C-B5622DBE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3560"/>
                <a:ext cx="18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7" name="Freeform 43">
                <a:extLst>
                  <a:ext uri="{FF2B5EF4-FFF2-40B4-BE49-F238E27FC236}">
                    <a16:creationId xmlns:a16="http://schemas.microsoft.com/office/drawing/2014/main" id="{4FFEDB29-214A-874E-A8A0-A70686334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8" name="Freeform 44">
                <a:extLst>
                  <a:ext uri="{FF2B5EF4-FFF2-40B4-BE49-F238E27FC236}">
                    <a16:creationId xmlns:a16="http://schemas.microsoft.com/office/drawing/2014/main" id="{BB8E750E-3034-2545-A8E9-D0124A863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9" name="Freeform 45">
                <a:extLst>
                  <a:ext uri="{FF2B5EF4-FFF2-40B4-BE49-F238E27FC236}">
                    <a16:creationId xmlns:a16="http://schemas.microsoft.com/office/drawing/2014/main" id="{0C82D3BE-209F-AC40-9470-ADB557CE5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0" name="Freeform 46">
                <a:extLst>
                  <a:ext uri="{FF2B5EF4-FFF2-40B4-BE49-F238E27FC236}">
                    <a16:creationId xmlns:a16="http://schemas.microsoft.com/office/drawing/2014/main" id="{C00C554D-D335-3D46-A0AE-4549A3C59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1" name="Freeform 47">
                <a:extLst>
                  <a:ext uri="{FF2B5EF4-FFF2-40B4-BE49-F238E27FC236}">
                    <a16:creationId xmlns:a16="http://schemas.microsoft.com/office/drawing/2014/main" id="{F03C464B-EDC5-7847-834E-5AE24A650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2" name="Freeform 48">
                <a:extLst>
                  <a:ext uri="{FF2B5EF4-FFF2-40B4-BE49-F238E27FC236}">
                    <a16:creationId xmlns:a16="http://schemas.microsoft.com/office/drawing/2014/main" id="{F1C041CB-87C0-0349-AC72-E249508B0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3560"/>
                <a:ext cx="18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3" name="Freeform 49">
                <a:extLst>
                  <a:ext uri="{FF2B5EF4-FFF2-40B4-BE49-F238E27FC236}">
                    <a16:creationId xmlns:a16="http://schemas.microsoft.com/office/drawing/2014/main" id="{2B77DB8E-1CDC-6543-A2BE-50D5C2FEC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4" name="Freeform 50">
                <a:extLst>
                  <a:ext uri="{FF2B5EF4-FFF2-40B4-BE49-F238E27FC236}">
                    <a16:creationId xmlns:a16="http://schemas.microsoft.com/office/drawing/2014/main" id="{0638ED4E-BE7B-AA46-BD2E-995AD31D4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5" name="Freeform 51">
                <a:extLst>
                  <a:ext uri="{FF2B5EF4-FFF2-40B4-BE49-F238E27FC236}">
                    <a16:creationId xmlns:a16="http://schemas.microsoft.com/office/drawing/2014/main" id="{1FD3314F-CB70-9842-9B88-037679CAA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6" name="Freeform 52">
                <a:extLst>
                  <a:ext uri="{FF2B5EF4-FFF2-40B4-BE49-F238E27FC236}">
                    <a16:creationId xmlns:a16="http://schemas.microsoft.com/office/drawing/2014/main" id="{C753F9E2-D59C-3443-A238-3564DA907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7" name="Freeform 53">
                <a:extLst>
                  <a:ext uri="{FF2B5EF4-FFF2-40B4-BE49-F238E27FC236}">
                    <a16:creationId xmlns:a16="http://schemas.microsoft.com/office/drawing/2014/main" id="{5BF8C201-6A62-5342-ADD9-37FF77448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8" name="Freeform 54">
                <a:extLst>
                  <a:ext uri="{FF2B5EF4-FFF2-40B4-BE49-F238E27FC236}">
                    <a16:creationId xmlns:a16="http://schemas.microsoft.com/office/drawing/2014/main" id="{1D5C75B3-52C5-AE4F-9A1B-D5A8F0D78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0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9" name="Freeform 55">
                <a:extLst>
                  <a:ext uri="{FF2B5EF4-FFF2-40B4-BE49-F238E27FC236}">
                    <a16:creationId xmlns:a16="http://schemas.microsoft.com/office/drawing/2014/main" id="{AFF87CCB-1BF0-264D-83D0-3B606D7DC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0" name="Freeform 56">
                <a:extLst>
                  <a:ext uri="{FF2B5EF4-FFF2-40B4-BE49-F238E27FC236}">
                    <a16:creationId xmlns:a16="http://schemas.microsoft.com/office/drawing/2014/main" id="{AC879890-6351-E444-8D19-C795A2DBD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1" name="Freeform 57">
                <a:extLst>
                  <a:ext uri="{FF2B5EF4-FFF2-40B4-BE49-F238E27FC236}">
                    <a16:creationId xmlns:a16="http://schemas.microsoft.com/office/drawing/2014/main" id="{5A5C37C7-0295-7C46-B348-14E2ECFEE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2" name="Freeform 58">
                <a:extLst>
                  <a:ext uri="{FF2B5EF4-FFF2-40B4-BE49-F238E27FC236}">
                    <a16:creationId xmlns:a16="http://schemas.microsoft.com/office/drawing/2014/main" id="{41E5C569-8C78-D345-8E89-4922A79D9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3" name="Freeform 59">
                <a:extLst>
                  <a:ext uri="{FF2B5EF4-FFF2-40B4-BE49-F238E27FC236}">
                    <a16:creationId xmlns:a16="http://schemas.microsoft.com/office/drawing/2014/main" id="{9E8C571D-2DB0-194D-A114-C1614915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4" name="Freeform 60">
                <a:extLst>
                  <a:ext uri="{FF2B5EF4-FFF2-40B4-BE49-F238E27FC236}">
                    <a16:creationId xmlns:a16="http://schemas.microsoft.com/office/drawing/2014/main" id="{DFD0689C-7B6A-C44C-8069-B1FB9249F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5" name="Freeform 61">
                <a:extLst>
                  <a:ext uri="{FF2B5EF4-FFF2-40B4-BE49-F238E27FC236}">
                    <a16:creationId xmlns:a16="http://schemas.microsoft.com/office/drawing/2014/main" id="{CEBEF8CA-72CD-AF43-970D-3E8C4D593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6" name="Freeform 62">
                <a:extLst>
                  <a:ext uri="{FF2B5EF4-FFF2-40B4-BE49-F238E27FC236}">
                    <a16:creationId xmlns:a16="http://schemas.microsoft.com/office/drawing/2014/main" id="{C6D0BCF6-D945-7A41-8F2B-D8C52B7D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7" name="Freeform 63">
                <a:extLst>
                  <a:ext uri="{FF2B5EF4-FFF2-40B4-BE49-F238E27FC236}">
                    <a16:creationId xmlns:a16="http://schemas.microsoft.com/office/drawing/2014/main" id="{7CDABE11-4968-924C-821B-1F9C138B2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6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8" name="Freeform 64">
                <a:extLst>
                  <a:ext uri="{FF2B5EF4-FFF2-40B4-BE49-F238E27FC236}">
                    <a16:creationId xmlns:a16="http://schemas.microsoft.com/office/drawing/2014/main" id="{D8A18B84-4A53-3D4D-BB4E-D666DA248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6" y="3630"/>
                <a:ext cx="42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497" name="Group 126">
              <a:extLst>
                <a:ext uri="{FF2B5EF4-FFF2-40B4-BE49-F238E27FC236}">
                  <a16:creationId xmlns:a16="http://schemas.microsoft.com/office/drawing/2014/main" id="{B7040048-1491-2742-B8A1-3F5B6E5C2E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5687" y="3477914"/>
              <a:ext cx="856548" cy="434364"/>
              <a:chOff x="1703" y="3459"/>
              <a:chExt cx="422" cy="214"/>
            </a:xfrm>
          </p:grpSpPr>
          <p:sp>
            <p:nvSpPr>
              <p:cNvPr id="63659" name="Freeform 66">
                <a:extLst>
                  <a:ext uri="{FF2B5EF4-FFF2-40B4-BE49-F238E27FC236}">
                    <a16:creationId xmlns:a16="http://schemas.microsoft.com/office/drawing/2014/main" id="{B4F137F7-BFA6-3641-AB73-CF6ADB7A7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0" name="Freeform 67">
                <a:extLst>
                  <a:ext uri="{FF2B5EF4-FFF2-40B4-BE49-F238E27FC236}">
                    <a16:creationId xmlns:a16="http://schemas.microsoft.com/office/drawing/2014/main" id="{CF659FBD-1D8C-164A-A362-961932F30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1" name="Freeform 68">
                <a:extLst>
                  <a:ext uri="{FF2B5EF4-FFF2-40B4-BE49-F238E27FC236}">
                    <a16:creationId xmlns:a16="http://schemas.microsoft.com/office/drawing/2014/main" id="{B488BF76-84C9-6745-84A0-1A5AF39C7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2" name="Freeform 69">
                <a:extLst>
                  <a:ext uri="{FF2B5EF4-FFF2-40B4-BE49-F238E27FC236}">
                    <a16:creationId xmlns:a16="http://schemas.microsoft.com/office/drawing/2014/main" id="{C9CAC694-48AD-DE4F-9B2B-27AD40869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3" name="Freeform 70">
                <a:extLst>
                  <a:ext uri="{FF2B5EF4-FFF2-40B4-BE49-F238E27FC236}">
                    <a16:creationId xmlns:a16="http://schemas.microsoft.com/office/drawing/2014/main" id="{9A83D010-E41C-EB4D-ABCF-B514E1B5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4" name="Freeform 71">
                <a:extLst>
                  <a:ext uri="{FF2B5EF4-FFF2-40B4-BE49-F238E27FC236}">
                    <a16:creationId xmlns:a16="http://schemas.microsoft.com/office/drawing/2014/main" id="{90EBE6B9-CBF0-574D-B04B-C09A3D58A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5" name="Freeform 72">
                <a:extLst>
                  <a:ext uri="{FF2B5EF4-FFF2-40B4-BE49-F238E27FC236}">
                    <a16:creationId xmlns:a16="http://schemas.microsoft.com/office/drawing/2014/main" id="{3CB9E2D3-4287-1A4E-AB66-6D0697D41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1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6" name="Freeform 73">
                <a:extLst>
                  <a:ext uri="{FF2B5EF4-FFF2-40B4-BE49-F238E27FC236}">
                    <a16:creationId xmlns:a16="http://schemas.microsoft.com/office/drawing/2014/main" id="{5AF3ED25-969D-E745-894A-AE4631D3E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1 h 633"/>
                  <a:gd name="T22" fmla="*/ 0 w 161"/>
                  <a:gd name="T23" fmla="*/ 1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0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67" y="295"/>
                    </a:lnTo>
                    <a:lnTo>
                      <a:pt x="68" y="284"/>
                    </a:lnTo>
                    <a:lnTo>
                      <a:pt x="71" y="316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1"/>
                    </a:cubicBezTo>
                    <a:lnTo>
                      <a:pt x="21" y="289"/>
                    </a:lnTo>
                    <a:cubicBezTo>
                      <a:pt x="20" y="285"/>
                      <a:pt x="21" y="281"/>
                      <a:pt x="22" y="278"/>
                    </a:cubicBezTo>
                    <a:lnTo>
                      <a:pt x="29" y="259"/>
                    </a:ln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7" name="Freeform 74">
                <a:extLst>
                  <a:ext uri="{FF2B5EF4-FFF2-40B4-BE49-F238E27FC236}">
                    <a16:creationId xmlns:a16="http://schemas.microsoft.com/office/drawing/2014/main" id="{588E4215-6EF6-C84D-B833-9D5C96F5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8" name="Freeform 75">
                <a:extLst>
                  <a:ext uri="{FF2B5EF4-FFF2-40B4-BE49-F238E27FC236}">
                    <a16:creationId xmlns:a16="http://schemas.microsoft.com/office/drawing/2014/main" id="{D5E36819-6AAE-0443-9CCD-8457459DB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9" name="Freeform 76">
                <a:extLst>
                  <a:ext uri="{FF2B5EF4-FFF2-40B4-BE49-F238E27FC236}">
                    <a16:creationId xmlns:a16="http://schemas.microsoft.com/office/drawing/2014/main" id="{1CD4E076-FCE2-A74D-97D6-8C430CE43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0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0" name="Freeform 77">
                <a:extLst>
                  <a:ext uri="{FF2B5EF4-FFF2-40B4-BE49-F238E27FC236}">
                    <a16:creationId xmlns:a16="http://schemas.microsoft.com/office/drawing/2014/main" id="{355D1296-6576-654D-8EB3-07B5E2BE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1" name="Freeform 78">
                <a:extLst>
                  <a:ext uri="{FF2B5EF4-FFF2-40B4-BE49-F238E27FC236}">
                    <a16:creationId xmlns:a16="http://schemas.microsoft.com/office/drawing/2014/main" id="{64828D30-BAD1-DD45-96F4-3D3A68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2" name="Freeform 79">
                <a:extLst>
                  <a:ext uri="{FF2B5EF4-FFF2-40B4-BE49-F238E27FC236}">
                    <a16:creationId xmlns:a16="http://schemas.microsoft.com/office/drawing/2014/main" id="{3EAE6A8A-878B-344A-93F6-A9A0F443D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3494"/>
                <a:ext cx="18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3" name="Freeform 80">
                <a:extLst>
                  <a:ext uri="{FF2B5EF4-FFF2-40B4-BE49-F238E27FC236}">
                    <a16:creationId xmlns:a16="http://schemas.microsoft.com/office/drawing/2014/main" id="{E1D08220-237B-7A4C-A74F-BADAE9C8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3459"/>
                <a:ext cx="42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4" name="Freeform 81">
                <a:extLst>
                  <a:ext uri="{FF2B5EF4-FFF2-40B4-BE49-F238E27FC236}">
                    <a16:creationId xmlns:a16="http://schemas.microsoft.com/office/drawing/2014/main" id="{60326FF1-8C74-5F42-9C49-970A349C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5" name="Freeform 82">
                <a:extLst>
                  <a:ext uri="{FF2B5EF4-FFF2-40B4-BE49-F238E27FC236}">
                    <a16:creationId xmlns:a16="http://schemas.microsoft.com/office/drawing/2014/main" id="{B764A9AB-41C1-2247-95B6-26ED4FDA8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6" name="Freeform 83">
                <a:extLst>
                  <a:ext uri="{FF2B5EF4-FFF2-40B4-BE49-F238E27FC236}">
                    <a16:creationId xmlns:a16="http://schemas.microsoft.com/office/drawing/2014/main" id="{F003D9E4-E3BF-CC40-8D55-69D76ED9E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7" name="Freeform 84">
                <a:extLst>
                  <a:ext uri="{FF2B5EF4-FFF2-40B4-BE49-F238E27FC236}">
                    <a16:creationId xmlns:a16="http://schemas.microsoft.com/office/drawing/2014/main" id="{583EA0EF-516D-484A-8406-44625ED6C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8" name="Freeform 85">
                <a:extLst>
                  <a:ext uri="{FF2B5EF4-FFF2-40B4-BE49-F238E27FC236}">
                    <a16:creationId xmlns:a16="http://schemas.microsoft.com/office/drawing/2014/main" id="{18E4D9B8-2394-4049-8C53-A5D24D873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9" name="Freeform 86">
                <a:extLst>
                  <a:ext uri="{FF2B5EF4-FFF2-40B4-BE49-F238E27FC236}">
                    <a16:creationId xmlns:a16="http://schemas.microsoft.com/office/drawing/2014/main" id="{4818944D-A2D4-A345-B6BC-94CDC1BDC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0" name="Freeform 87">
                <a:extLst>
                  <a:ext uri="{FF2B5EF4-FFF2-40B4-BE49-F238E27FC236}">
                    <a16:creationId xmlns:a16="http://schemas.microsoft.com/office/drawing/2014/main" id="{C652E886-D15E-5246-8C33-D6AD38D2E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1" name="Freeform 88">
                <a:extLst>
                  <a:ext uri="{FF2B5EF4-FFF2-40B4-BE49-F238E27FC236}">
                    <a16:creationId xmlns:a16="http://schemas.microsoft.com/office/drawing/2014/main" id="{757F59AB-FC17-1541-A362-5800A7297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494"/>
                <a:ext cx="18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2" name="Freeform 89">
                <a:extLst>
                  <a:ext uri="{FF2B5EF4-FFF2-40B4-BE49-F238E27FC236}">
                    <a16:creationId xmlns:a16="http://schemas.microsoft.com/office/drawing/2014/main" id="{3C49BA52-EFB5-3A41-B04C-3D1E03736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3459"/>
                <a:ext cx="42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3" name="Freeform 90">
                <a:extLst>
                  <a:ext uri="{FF2B5EF4-FFF2-40B4-BE49-F238E27FC236}">
                    <a16:creationId xmlns:a16="http://schemas.microsoft.com/office/drawing/2014/main" id="{3B394870-18FA-1C40-9926-A8B6AF1E8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7" y="3494"/>
                <a:ext cx="14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4" name="Freeform 91">
                <a:extLst>
                  <a:ext uri="{FF2B5EF4-FFF2-40B4-BE49-F238E27FC236}">
                    <a16:creationId xmlns:a16="http://schemas.microsoft.com/office/drawing/2014/main" id="{E66EE84A-2006-2A43-B692-03B370CDF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5" name="Freeform 92">
                <a:extLst>
                  <a:ext uri="{FF2B5EF4-FFF2-40B4-BE49-F238E27FC236}">
                    <a16:creationId xmlns:a16="http://schemas.microsoft.com/office/drawing/2014/main" id="{3154DE17-30DB-364C-8476-692EF593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6" name="Freeform 93">
                <a:extLst>
                  <a:ext uri="{FF2B5EF4-FFF2-40B4-BE49-F238E27FC236}">
                    <a16:creationId xmlns:a16="http://schemas.microsoft.com/office/drawing/2014/main" id="{1692F752-C2F2-0648-8841-59001C7B7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7" name="Freeform 94">
                <a:extLst>
                  <a:ext uri="{FF2B5EF4-FFF2-40B4-BE49-F238E27FC236}">
                    <a16:creationId xmlns:a16="http://schemas.microsoft.com/office/drawing/2014/main" id="{C0B90D50-12CA-B241-A801-586A26D7E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8" name="Freeform 95">
                <a:extLst>
                  <a:ext uri="{FF2B5EF4-FFF2-40B4-BE49-F238E27FC236}">
                    <a16:creationId xmlns:a16="http://schemas.microsoft.com/office/drawing/2014/main" id="{E62696EC-0815-5D4B-85E5-E6F0256D0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9" name="Freeform 96">
                <a:extLst>
                  <a:ext uri="{FF2B5EF4-FFF2-40B4-BE49-F238E27FC236}">
                    <a16:creationId xmlns:a16="http://schemas.microsoft.com/office/drawing/2014/main" id="{BCFD9634-682C-1940-986F-F80A512EF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0" name="Freeform 97">
                <a:extLst>
                  <a:ext uri="{FF2B5EF4-FFF2-40B4-BE49-F238E27FC236}">
                    <a16:creationId xmlns:a16="http://schemas.microsoft.com/office/drawing/2014/main" id="{CF1F7642-86FD-7D48-BF43-B592F0AE4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1" name="Freeform 98">
                <a:extLst>
                  <a:ext uri="{FF2B5EF4-FFF2-40B4-BE49-F238E27FC236}">
                    <a16:creationId xmlns:a16="http://schemas.microsoft.com/office/drawing/2014/main" id="{408B378D-90AE-EF45-AA33-699EE9E94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3630"/>
                <a:ext cx="42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2" name="Freeform 99">
                <a:extLst>
                  <a:ext uri="{FF2B5EF4-FFF2-40B4-BE49-F238E27FC236}">
                    <a16:creationId xmlns:a16="http://schemas.microsoft.com/office/drawing/2014/main" id="{120F3F6E-7B4B-6646-B2AA-8692441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3" name="Freeform 100">
                <a:extLst>
                  <a:ext uri="{FF2B5EF4-FFF2-40B4-BE49-F238E27FC236}">
                    <a16:creationId xmlns:a16="http://schemas.microsoft.com/office/drawing/2014/main" id="{7839F3A2-8178-9F45-A8FF-6854E51BF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4" name="Freeform 101">
                <a:extLst>
                  <a:ext uri="{FF2B5EF4-FFF2-40B4-BE49-F238E27FC236}">
                    <a16:creationId xmlns:a16="http://schemas.microsoft.com/office/drawing/2014/main" id="{80014AD4-B503-0446-BA06-4F458A35D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5" name="Freeform 102">
                <a:extLst>
                  <a:ext uri="{FF2B5EF4-FFF2-40B4-BE49-F238E27FC236}">
                    <a16:creationId xmlns:a16="http://schemas.microsoft.com/office/drawing/2014/main" id="{449020FB-5398-8E47-97B5-C5F6B43D0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6" name="Freeform 103">
                <a:extLst>
                  <a:ext uri="{FF2B5EF4-FFF2-40B4-BE49-F238E27FC236}">
                    <a16:creationId xmlns:a16="http://schemas.microsoft.com/office/drawing/2014/main" id="{98CC2929-270D-E346-9986-EBC9224C9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7" name="Freeform 104">
                <a:extLst>
                  <a:ext uri="{FF2B5EF4-FFF2-40B4-BE49-F238E27FC236}">
                    <a16:creationId xmlns:a16="http://schemas.microsoft.com/office/drawing/2014/main" id="{0C459653-8A66-654A-A08A-808DCC4A6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8" name="Freeform 105">
                <a:extLst>
                  <a:ext uri="{FF2B5EF4-FFF2-40B4-BE49-F238E27FC236}">
                    <a16:creationId xmlns:a16="http://schemas.microsoft.com/office/drawing/2014/main" id="{F32581A3-1FFF-D941-93BC-3BCFEBDE2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9" name="Freeform 106">
                <a:extLst>
                  <a:ext uri="{FF2B5EF4-FFF2-40B4-BE49-F238E27FC236}">
                    <a16:creationId xmlns:a16="http://schemas.microsoft.com/office/drawing/2014/main" id="{1C945559-BAEF-F348-8634-3885B827F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0" name="Freeform 107">
                <a:extLst>
                  <a:ext uri="{FF2B5EF4-FFF2-40B4-BE49-F238E27FC236}">
                    <a16:creationId xmlns:a16="http://schemas.microsoft.com/office/drawing/2014/main" id="{4E329CCF-C26C-334F-8B87-16467A3D0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1" name="Freeform 108">
                <a:extLst>
                  <a:ext uri="{FF2B5EF4-FFF2-40B4-BE49-F238E27FC236}">
                    <a16:creationId xmlns:a16="http://schemas.microsoft.com/office/drawing/2014/main" id="{1E205631-B8A4-AE47-A4D3-9EB9D49D7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7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2" name="Freeform 109">
                <a:extLst>
                  <a:ext uri="{FF2B5EF4-FFF2-40B4-BE49-F238E27FC236}">
                    <a16:creationId xmlns:a16="http://schemas.microsoft.com/office/drawing/2014/main" id="{C15F627E-0E6C-0045-8245-B7C171AC3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3" name="Freeform 110">
                <a:extLst>
                  <a:ext uri="{FF2B5EF4-FFF2-40B4-BE49-F238E27FC236}">
                    <a16:creationId xmlns:a16="http://schemas.microsoft.com/office/drawing/2014/main" id="{969F0EA5-3CF1-5D46-819D-2CD92E3A6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4" name="Freeform 111">
                <a:extLst>
                  <a:ext uri="{FF2B5EF4-FFF2-40B4-BE49-F238E27FC236}">
                    <a16:creationId xmlns:a16="http://schemas.microsoft.com/office/drawing/2014/main" id="{D6FBEF10-1C27-3A4A-AF37-CEB54D692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2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5" name="Freeform 112">
                <a:extLst>
                  <a:ext uri="{FF2B5EF4-FFF2-40B4-BE49-F238E27FC236}">
                    <a16:creationId xmlns:a16="http://schemas.microsoft.com/office/drawing/2014/main" id="{532D5B32-2E8F-5A4E-9081-CDE0CAF7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6" name="Freeform 113">
                <a:extLst>
                  <a:ext uri="{FF2B5EF4-FFF2-40B4-BE49-F238E27FC236}">
                    <a16:creationId xmlns:a16="http://schemas.microsoft.com/office/drawing/2014/main" id="{51B1FD91-66AB-3449-B5BF-FA8C2C00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7" name="Freeform 114">
                <a:extLst>
                  <a:ext uri="{FF2B5EF4-FFF2-40B4-BE49-F238E27FC236}">
                    <a16:creationId xmlns:a16="http://schemas.microsoft.com/office/drawing/2014/main" id="{2490FF7A-175C-1B45-9264-0132056E0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1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8" name="Freeform 115">
                <a:extLst>
                  <a:ext uri="{FF2B5EF4-FFF2-40B4-BE49-F238E27FC236}">
                    <a16:creationId xmlns:a16="http://schemas.microsoft.com/office/drawing/2014/main" id="{E4E765A6-8228-DE41-9B51-137F4DF4F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9" name="Freeform 116">
                <a:extLst>
                  <a:ext uri="{FF2B5EF4-FFF2-40B4-BE49-F238E27FC236}">
                    <a16:creationId xmlns:a16="http://schemas.microsoft.com/office/drawing/2014/main" id="{ED544177-A458-7E44-9AC3-B01F87775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3630"/>
                <a:ext cx="42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0" name="Freeform 117">
                <a:extLst>
                  <a:ext uri="{FF2B5EF4-FFF2-40B4-BE49-F238E27FC236}">
                    <a16:creationId xmlns:a16="http://schemas.microsoft.com/office/drawing/2014/main" id="{8E6FAA1E-537C-824C-994A-2F0B75C51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1" name="Freeform 118">
                <a:extLst>
                  <a:ext uri="{FF2B5EF4-FFF2-40B4-BE49-F238E27FC236}">
                    <a16:creationId xmlns:a16="http://schemas.microsoft.com/office/drawing/2014/main" id="{DAD1DF44-3E6D-8D49-8B96-A33BA2378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3560"/>
                <a:ext cx="18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2" name="Freeform 119">
                <a:extLst>
                  <a:ext uri="{FF2B5EF4-FFF2-40B4-BE49-F238E27FC236}">
                    <a16:creationId xmlns:a16="http://schemas.microsoft.com/office/drawing/2014/main" id="{9DE62B2D-C884-7843-9DF3-85DFD6A8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3" name="Freeform 120">
                <a:extLst>
                  <a:ext uri="{FF2B5EF4-FFF2-40B4-BE49-F238E27FC236}">
                    <a16:creationId xmlns:a16="http://schemas.microsoft.com/office/drawing/2014/main" id="{C23067A2-93EA-1B43-8EB9-40648033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4" name="Freeform 121">
                <a:extLst>
                  <a:ext uri="{FF2B5EF4-FFF2-40B4-BE49-F238E27FC236}">
                    <a16:creationId xmlns:a16="http://schemas.microsoft.com/office/drawing/2014/main" id="{F681F17A-FCF6-1440-816E-3738A6F07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8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5" name="Freeform 122">
                <a:extLst>
                  <a:ext uri="{FF2B5EF4-FFF2-40B4-BE49-F238E27FC236}">
                    <a16:creationId xmlns:a16="http://schemas.microsoft.com/office/drawing/2014/main" id="{3DFE30CF-C343-1348-8F58-73ACA5BC4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6" name="Freeform 123">
                <a:extLst>
                  <a:ext uri="{FF2B5EF4-FFF2-40B4-BE49-F238E27FC236}">
                    <a16:creationId xmlns:a16="http://schemas.microsoft.com/office/drawing/2014/main" id="{90EFA9EE-C738-0A47-A150-2B93AFE69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7" name="Freeform 124">
                <a:extLst>
                  <a:ext uri="{FF2B5EF4-FFF2-40B4-BE49-F238E27FC236}">
                    <a16:creationId xmlns:a16="http://schemas.microsoft.com/office/drawing/2014/main" id="{4C00E4DB-8FA7-9B44-9272-09EE4E883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8" name="Freeform 125">
                <a:extLst>
                  <a:ext uri="{FF2B5EF4-FFF2-40B4-BE49-F238E27FC236}">
                    <a16:creationId xmlns:a16="http://schemas.microsoft.com/office/drawing/2014/main" id="{669E9001-F829-6743-A84E-78D8FBE1A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498" name="Group 187">
              <a:extLst>
                <a:ext uri="{FF2B5EF4-FFF2-40B4-BE49-F238E27FC236}">
                  <a16:creationId xmlns:a16="http://schemas.microsoft.com/office/drawing/2014/main" id="{6DC577D6-68A3-DB4F-8F16-9BEE943EC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01" y="3477914"/>
              <a:ext cx="856548" cy="434364"/>
              <a:chOff x="856" y="3459"/>
              <a:chExt cx="422" cy="214"/>
            </a:xfrm>
          </p:grpSpPr>
          <p:sp>
            <p:nvSpPr>
              <p:cNvPr id="63599" name="Freeform 127">
                <a:extLst>
                  <a:ext uri="{FF2B5EF4-FFF2-40B4-BE49-F238E27FC236}">
                    <a16:creationId xmlns:a16="http://schemas.microsoft.com/office/drawing/2014/main" id="{8D6B6BAA-7275-F147-9C69-8A94A025F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0" name="Freeform 128">
                <a:extLst>
                  <a:ext uri="{FF2B5EF4-FFF2-40B4-BE49-F238E27FC236}">
                    <a16:creationId xmlns:a16="http://schemas.microsoft.com/office/drawing/2014/main" id="{174077F4-22A5-5E4C-9644-26A38763B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3494"/>
                <a:ext cx="18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1" name="Freeform 129">
                <a:extLst>
                  <a:ext uri="{FF2B5EF4-FFF2-40B4-BE49-F238E27FC236}">
                    <a16:creationId xmlns:a16="http://schemas.microsoft.com/office/drawing/2014/main" id="{DDEB76F5-9AC1-F746-9FE1-E530DB081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3459"/>
                <a:ext cx="44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2" name="Freeform 130">
                <a:extLst>
                  <a:ext uri="{FF2B5EF4-FFF2-40B4-BE49-F238E27FC236}">
                    <a16:creationId xmlns:a16="http://schemas.microsoft.com/office/drawing/2014/main" id="{611C3C54-AFAC-A046-9B20-19AD8922F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3" name="Freeform 131">
                <a:extLst>
                  <a:ext uri="{FF2B5EF4-FFF2-40B4-BE49-F238E27FC236}">
                    <a16:creationId xmlns:a16="http://schemas.microsoft.com/office/drawing/2014/main" id="{45221B38-B517-3C40-B63D-7D76587F5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4" name="Freeform 132">
                <a:extLst>
                  <a:ext uri="{FF2B5EF4-FFF2-40B4-BE49-F238E27FC236}">
                    <a16:creationId xmlns:a16="http://schemas.microsoft.com/office/drawing/2014/main" id="{6F8A6A10-8A03-D642-9BD9-6A8E37936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5" name="Freeform 133">
                <a:extLst>
                  <a:ext uri="{FF2B5EF4-FFF2-40B4-BE49-F238E27FC236}">
                    <a16:creationId xmlns:a16="http://schemas.microsoft.com/office/drawing/2014/main" id="{36E9C1AD-E246-EC40-8F57-A5D31B2CC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6" name="Freeform 134">
                <a:extLst>
                  <a:ext uri="{FF2B5EF4-FFF2-40B4-BE49-F238E27FC236}">
                    <a16:creationId xmlns:a16="http://schemas.microsoft.com/office/drawing/2014/main" id="{F02373BB-EDF6-DA4D-8495-D2EEFB715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1 h 633"/>
                  <a:gd name="T22" fmla="*/ 0 w 161"/>
                  <a:gd name="T23" fmla="*/ 1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0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67" y="295"/>
                    </a:lnTo>
                    <a:lnTo>
                      <a:pt x="68" y="284"/>
                    </a:lnTo>
                    <a:lnTo>
                      <a:pt x="71" y="316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1"/>
                    </a:cubicBezTo>
                    <a:lnTo>
                      <a:pt x="21" y="289"/>
                    </a:lnTo>
                    <a:cubicBezTo>
                      <a:pt x="20" y="285"/>
                      <a:pt x="21" y="281"/>
                      <a:pt x="22" y="278"/>
                    </a:cubicBezTo>
                    <a:lnTo>
                      <a:pt x="29" y="259"/>
                    </a:ln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7" name="Freeform 135">
                <a:extLst>
                  <a:ext uri="{FF2B5EF4-FFF2-40B4-BE49-F238E27FC236}">
                    <a16:creationId xmlns:a16="http://schemas.microsoft.com/office/drawing/2014/main" id="{17DD0733-8221-2042-A8F6-4C470AD3E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8" name="Freeform 136">
                <a:extLst>
                  <a:ext uri="{FF2B5EF4-FFF2-40B4-BE49-F238E27FC236}">
                    <a16:creationId xmlns:a16="http://schemas.microsoft.com/office/drawing/2014/main" id="{008BDAEC-02E8-1E45-A344-1A06DB9DC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9" name="Freeform 137">
                <a:extLst>
                  <a:ext uri="{FF2B5EF4-FFF2-40B4-BE49-F238E27FC236}">
                    <a16:creationId xmlns:a16="http://schemas.microsoft.com/office/drawing/2014/main" id="{86C7C544-5ACF-8149-8DD6-9E4BBDFF8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0" name="Freeform 138">
                <a:extLst>
                  <a:ext uri="{FF2B5EF4-FFF2-40B4-BE49-F238E27FC236}">
                    <a16:creationId xmlns:a16="http://schemas.microsoft.com/office/drawing/2014/main" id="{FB2DD019-73E9-5943-8EB0-C595E4AC4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1" name="Freeform 139">
                <a:extLst>
                  <a:ext uri="{FF2B5EF4-FFF2-40B4-BE49-F238E27FC236}">
                    <a16:creationId xmlns:a16="http://schemas.microsoft.com/office/drawing/2014/main" id="{F59597B4-B4FC-024B-AAA8-006188079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2" name="Freeform 140">
                <a:extLst>
                  <a:ext uri="{FF2B5EF4-FFF2-40B4-BE49-F238E27FC236}">
                    <a16:creationId xmlns:a16="http://schemas.microsoft.com/office/drawing/2014/main" id="{4D65BDBF-D089-BB4B-BD7D-AD0C4F9A3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3" name="Freeform 141">
                <a:extLst>
                  <a:ext uri="{FF2B5EF4-FFF2-40B4-BE49-F238E27FC236}">
                    <a16:creationId xmlns:a16="http://schemas.microsoft.com/office/drawing/2014/main" id="{18C60B4C-6A17-8649-849B-17EA2704F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4" name="Freeform 142">
                <a:extLst>
                  <a:ext uri="{FF2B5EF4-FFF2-40B4-BE49-F238E27FC236}">
                    <a16:creationId xmlns:a16="http://schemas.microsoft.com/office/drawing/2014/main" id="{97235086-5A92-0F42-B329-F0D6D8638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5" name="Freeform 143">
                <a:extLst>
                  <a:ext uri="{FF2B5EF4-FFF2-40B4-BE49-F238E27FC236}">
                    <a16:creationId xmlns:a16="http://schemas.microsoft.com/office/drawing/2014/main" id="{AD9E20A3-3359-DF43-9DDE-7036EC321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6" name="Freeform 144">
                <a:extLst>
                  <a:ext uri="{FF2B5EF4-FFF2-40B4-BE49-F238E27FC236}">
                    <a16:creationId xmlns:a16="http://schemas.microsoft.com/office/drawing/2014/main" id="{EF384517-8D48-3248-A217-8AB8D8737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7" name="Freeform 145">
                <a:extLst>
                  <a:ext uri="{FF2B5EF4-FFF2-40B4-BE49-F238E27FC236}">
                    <a16:creationId xmlns:a16="http://schemas.microsoft.com/office/drawing/2014/main" id="{DE4E9780-F343-F046-BF1C-D52534D4C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8" name="Freeform 146">
                <a:extLst>
                  <a:ext uri="{FF2B5EF4-FFF2-40B4-BE49-F238E27FC236}">
                    <a16:creationId xmlns:a16="http://schemas.microsoft.com/office/drawing/2014/main" id="{6FB779D3-17C3-774F-9461-260144146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2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9" name="Freeform 147">
                <a:extLst>
                  <a:ext uri="{FF2B5EF4-FFF2-40B4-BE49-F238E27FC236}">
                    <a16:creationId xmlns:a16="http://schemas.microsoft.com/office/drawing/2014/main" id="{1E0A0BD5-5D39-0941-AAD1-3382BEAB9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0" name="Freeform 148">
                <a:extLst>
                  <a:ext uri="{FF2B5EF4-FFF2-40B4-BE49-F238E27FC236}">
                    <a16:creationId xmlns:a16="http://schemas.microsoft.com/office/drawing/2014/main" id="{22EBC5B2-F550-7F47-82FF-940510B36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1" name="Freeform 149">
                <a:extLst>
                  <a:ext uri="{FF2B5EF4-FFF2-40B4-BE49-F238E27FC236}">
                    <a16:creationId xmlns:a16="http://schemas.microsoft.com/office/drawing/2014/main" id="{DFB9DC5C-9F1B-454A-8A7A-5BF6E7CA6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" y="3494"/>
                <a:ext cx="18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2" name="Freeform 150">
                <a:extLst>
                  <a:ext uri="{FF2B5EF4-FFF2-40B4-BE49-F238E27FC236}">
                    <a16:creationId xmlns:a16="http://schemas.microsoft.com/office/drawing/2014/main" id="{DF2A367E-0C9B-6E4A-BBCA-19BC43D02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" y="3459"/>
                <a:ext cx="42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3" name="Freeform 151">
                <a:extLst>
                  <a:ext uri="{FF2B5EF4-FFF2-40B4-BE49-F238E27FC236}">
                    <a16:creationId xmlns:a16="http://schemas.microsoft.com/office/drawing/2014/main" id="{09D3F08D-D5F8-D04A-AE57-90AF97B2A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4" name="Freeform 152">
                <a:extLst>
                  <a:ext uri="{FF2B5EF4-FFF2-40B4-BE49-F238E27FC236}">
                    <a16:creationId xmlns:a16="http://schemas.microsoft.com/office/drawing/2014/main" id="{E5561155-804C-3047-8484-9E712630E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4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5" name="Freeform 153">
                <a:extLst>
                  <a:ext uri="{FF2B5EF4-FFF2-40B4-BE49-F238E27FC236}">
                    <a16:creationId xmlns:a16="http://schemas.microsoft.com/office/drawing/2014/main" id="{BB3902BA-EF0C-B94A-AA94-5E8935C9B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6" name="Freeform 154">
                <a:extLst>
                  <a:ext uri="{FF2B5EF4-FFF2-40B4-BE49-F238E27FC236}">
                    <a16:creationId xmlns:a16="http://schemas.microsoft.com/office/drawing/2014/main" id="{31CD8655-8B2C-7D46-AA4F-33A1878A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3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7" name="Freeform 155">
                <a:extLst>
                  <a:ext uri="{FF2B5EF4-FFF2-40B4-BE49-F238E27FC236}">
                    <a16:creationId xmlns:a16="http://schemas.microsoft.com/office/drawing/2014/main" id="{036643C7-6BBC-D347-B60F-AF1BF1AF6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" y="3494"/>
                <a:ext cx="18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8" name="Freeform 156">
                <a:extLst>
                  <a:ext uri="{FF2B5EF4-FFF2-40B4-BE49-F238E27FC236}">
                    <a16:creationId xmlns:a16="http://schemas.microsoft.com/office/drawing/2014/main" id="{71965804-6223-7048-8301-9E1EBB526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9" name="Freeform 157">
                <a:extLst>
                  <a:ext uri="{FF2B5EF4-FFF2-40B4-BE49-F238E27FC236}">
                    <a16:creationId xmlns:a16="http://schemas.microsoft.com/office/drawing/2014/main" id="{D9E8007E-577A-A041-9424-D51ACA521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7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0" name="Freeform 158">
                <a:extLst>
                  <a:ext uri="{FF2B5EF4-FFF2-40B4-BE49-F238E27FC236}">
                    <a16:creationId xmlns:a16="http://schemas.microsoft.com/office/drawing/2014/main" id="{FB139C12-8480-B84E-8652-B608FDFD2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1" name="Freeform 159">
                <a:extLst>
                  <a:ext uri="{FF2B5EF4-FFF2-40B4-BE49-F238E27FC236}">
                    <a16:creationId xmlns:a16="http://schemas.microsoft.com/office/drawing/2014/main" id="{3FC62F02-1D44-1444-813E-2C59B21EC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" y="3630"/>
                <a:ext cx="42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2" name="Freeform 160">
                <a:extLst>
                  <a:ext uri="{FF2B5EF4-FFF2-40B4-BE49-F238E27FC236}">
                    <a16:creationId xmlns:a16="http://schemas.microsoft.com/office/drawing/2014/main" id="{75294E40-B11D-9642-8094-CB2296474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3" name="Freeform 161">
                <a:extLst>
                  <a:ext uri="{FF2B5EF4-FFF2-40B4-BE49-F238E27FC236}">
                    <a16:creationId xmlns:a16="http://schemas.microsoft.com/office/drawing/2014/main" id="{B95BBE0E-9CD1-CD4B-AE8E-8BC0E2C4C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4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4" name="Freeform 162">
                <a:extLst>
                  <a:ext uri="{FF2B5EF4-FFF2-40B4-BE49-F238E27FC236}">
                    <a16:creationId xmlns:a16="http://schemas.microsoft.com/office/drawing/2014/main" id="{D192C275-A363-CA40-8C4C-741D425EB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5" name="Freeform 163">
                <a:extLst>
                  <a:ext uri="{FF2B5EF4-FFF2-40B4-BE49-F238E27FC236}">
                    <a16:creationId xmlns:a16="http://schemas.microsoft.com/office/drawing/2014/main" id="{83A3B15D-635E-0F47-9A33-C4EA3170B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6" name="Freeform 164">
                <a:extLst>
                  <a:ext uri="{FF2B5EF4-FFF2-40B4-BE49-F238E27FC236}">
                    <a16:creationId xmlns:a16="http://schemas.microsoft.com/office/drawing/2014/main" id="{49C4F063-BB59-114A-878E-F6A79FD36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3560"/>
                <a:ext cx="18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7" name="Freeform 165">
                <a:extLst>
                  <a:ext uri="{FF2B5EF4-FFF2-40B4-BE49-F238E27FC236}">
                    <a16:creationId xmlns:a16="http://schemas.microsoft.com/office/drawing/2014/main" id="{F5A1FEDF-8198-1C4A-AE72-A920E8C43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8" name="Freeform 166">
                <a:extLst>
                  <a:ext uri="{FF2B5EF4-FFF2-40B4-BE49-F238E27FC236}">
                    <a16:creationId xmlns:a16="http://schemas.microsoft.com/office/drawing/2014/main" id="{971BD71E-FA0D-9F47-8C8A-A29E786F9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9" name="Freeform 167">
                <a:extLst>
                  <a:ext uri="{FF2B5EF4-FFF2-40B4-BE49-F238E27FC236}">
                    <a16:creationId xmlns:a16="http://schemas.microsoft.com/office/drawing/2014/main" id="{39A93D80-C544-2840-8F0A-41565D14A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0" name="Freeform 168">
                <a:extLst>
                  <a:ext uri="{FF2B5EF4-FFF2-40B4-BE49-F238E27FC236}">
                    <a16:creationId xmlns:a16="http://schemas.microsoft.com/office/drawing/2014/main" id="{76BACF28-7116-024D-AFEA-385010AA2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1" name="Freeform 169">
                <a:extLst>
                  <a:ext uri="{FF2B5EF4-FFF2-40B4-BE49-F238E27FC236}">
                    <a16:creationId xmlns:a16="http://schemas.microsoft.com/office/drawing/2014/main" id="{B6561B52-C895-6545-AA83-CE91FBFBD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0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2" name="Freeform 170">
                <a:extLst>
                  <a:ext uri="{FF2B5EF4-FFF2-40B4-BE49-F238E27FC236}">
                    <a16:creationId xmlns:a16="http://schemas.microsoft.com/office/drawing/2014/main" id="{37F78713-CD67-3E40-AFA5-AB314CE35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3" name="Freeform 171">
                <a:extLst>
                  <a:ext uri="{FF2B5EF4-FFF2-40B4-BE49-F238E27FC236}">
                    <a16:creationId xmlns:a16="http://schemas.microsoft.com/office/drawing/2014/main" id="{288C28D1-607B-B143-BA2F-9805101B2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4" name="Freeform 172">
                <a:extLst>
                  <a:ext uri="{FF2B5EF4-FFF2-40B4-BE49-F238E27FC236}">
                    <a16:creationId xmlns:a16="http://schemas.microsoft.com/office/drawing/2014/main" id="{6F76745B-CBAE-474D-B276-45FED011D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5" name="Freeform 173">
                <a:extLst>
                  <a:ext uri="{FF2B5EF4-FFF2-40B4-BE49-F238E27FC236}">
                    <a16:creationId xmlns:a16="http://schemas.microsoft.com/office/drawing/2014/main" id="{5D9C59A6-5106-7E45-87F3-F16EDC952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6" name="Freeform 174">
                <a:extLst>
                  <a:ext uri="{FF2B5EF4-FFF2-40B4-BE49-F238E27FC236}">
                    <a16:creationId xmlns:a16="http://schemas.microsoft.com/office/drawing/2014/main" id="{F0FDFD10-D846-2542-979C-DC56C3454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7" name="Freeform 175">
                <a:extLst>
                  <a:ext uri="{FF2B5EF4-FFF2-40B4-BE49-F238E27FC236}">
                    <a16:creationId xmlns:a16="http://schemas.microsoft.com/office/drawing/2014/main" id="{A255BA31-004A-4B49-A5D6-E793E15C4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8" name="Freeform 176">
                <a:extLst>
                  <a:ext uri="{FF2B5EF4-FFF2-40B4-BE49-F238E27FC236}">
                    <a16:creationId xmlns:a16="http://schemas.microsoft.com/office/drawing/2014/main" id="{E2B82E21-0CA2-4241-8C69-5C0451E51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9" name="Freeform 177">
                <a:extLst>
                  <a:ext uri="{FF2B5EF4-FFF2-40B4-BE49-F238E27FC236}">
                    <a16:creationId xmlns:a16="http://schemas.microsoft.com/office/drawing/2014/main" id="{3FA03514-AAD8-3341-BC22-476FBAB4C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0" name="Freeform 178">
                <a:extLst>
                  <a:ext uri="{FF2B5EF4-FFF2-40B4-BE49-F238E27FC236}">
                    <a16:creationId xmlns:a16="http://schemas.microsoft.com/office/drawing/2014/main" id="{6C659D34-2060-5A41-9E43-666568EFE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1" name="Freeform 179">
                <a:extLst>
                  <a:ext uri="{FF2B5EF4-FFF2-40B4-BE49-F238E27FC236}">
                    <a16:creationId xmlns:a16="http://schemas.microsoft.com/office/drawing/2014/main" id="{FF16FCA5-EB74-F647-BD8C-ED63F8369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2" name="Freeform 180">
                <a:extLst>
                  <a:ext uri="{FF2B5EF4-FFF2-40B4-BE49-F238E27FC236}">
                    <a16:creationId xmlns:a16="http://schemas.microsoft.com/office/drawing/2014/main" id="{DA8201EA-733B-2E4D-97BF-ED104084F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3630"/>
                <a:ext cx="44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3" name="Freeform 181">
                <a:extLst>
                  <a:ext uri="{FF2B5EF4-FFF2-40B4-BE49-F238E27FC236}">
                    <a16:creationId xmlns:a16="http://schemas.microsoft.com/office/drawing/2014/main" id="{BE6C7CEE-3342-8040-B389-BBB10F090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4" name="Freeform 182">
                <a:extLst>
                  <a:ext uri="{FF2B5EF4-FFF2-40B4-BE49-F238E27FC236}">
                    <a16:creationId xmlns:a16="http://schemas.microsoft.com/office/drawing/2014/main" id="{1D2E380D-8F2D-BE43-8B11-151080EE1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5" name="Freeform 183">
                <a:extLst>
                  <a:ext uri="{FF2B5EF4-FFF2-40B4-BE49-F238E27FC236}">
                    <a16:creationId xmlns:a16="http://schemas.microsoft.com/office/drawing/2014/main" id="{60BFE4E1-E91F-0E4D-9E35-3EB36927C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6" name="Freeform 184">
                <a:extLst>
                  <a:ext uri="{FF2B5EF4-FFF2-40B4-BE49-F238E27FC236}">
                    <a16:creationId xmlns:a16="http://schemas.microsoft.com/office/drawing/2014/main" id="{B9C6AE72-F3BB-B14F-B5FB-E63433238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7" name="Freeform 185">
                <a:extLst>
                  <a:ext uri="{FF2B5EF4-FFF2-40B4-BE49-F238E27FC236}">
                    <a16:creationId xmlns:a16="http://schemas.microsoft.com/office/drawing/2014/main" id="{84321B26-4699-7649-9D14-5C6B7CE26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8" name="Freeform 186">
                <a:extLst>
                  <a:ext uri="{FF2B5EF4-FFF2-40B4-BE49-F238E27FC236}">
                    <a16:creationId xmlns:a16="http://schemas.microsoft.com/office/drawing/2014/main" id="{A7E3B0EB-6BCC-2D47-BB88-50003D1D2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499" name="Freeform 188">
              <a:extLst>
                <a:ext uri="{FF2B5EF4-FFF2-40B4-BE49-F238E27FC236}">
                  <a16:creationId xmlns:a16="http://schemas.microsoft.com/office/drawing/2014/main" id="{2290F752-08B0-BA47-AE3E-64E047D39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03" y="1945463"/>
              <a:ext cx="257776" cy="2206324"/>
            </a:xfrm>
            <a:custGeom>
              <a:avLst/>
              <a:gdLst>
                <a:gd name="T0" fmla="*/ 2147483647 w 127"/>
                <a:gd name="T1" fmla="*/ 2147483647 h 1087"/>
                <a:gd name="T2" fmla="*/ 2147483647 w 127"/>
                <a:gd name="T3" fmla="*/ 2147483647 h 1087"/>
                <a:gd name="T4" fmla="*/ 2147483647 w 127"/>
                <a:gd name="T5" fmla="*/ 2147483647 h 1087"/>
                <a:gd name="T6" fmla="*/ 0 w 127"/>
                <a:gd name="T7" fmla="*/ 2147483647 h 1087"/>
                <a:gd name="T8" fmla="*/ 0 w 127"/>
                <a:gd name="T9" fmla="*/ 2147483647 h 1087"/>
                <a:gd name="T10" fmla="*/ 0 w 127"/>
                <a:gd name="T11" fmla="*/ 2147483647 h 1087"/>
                <a:gd name="T12" fmla="*/ 2147483647 w 127"/>
                <a:gd name="T13" fmla="*/ 2147483647 h 1087"/>
                <a:gd name="T14" fmla="*/ 2147483647 w 127"/>
                <a:gd name="T15" fmla="*/ 2147483647 h 1087"/>
                <a:gd name="T16" fmla="*/ 2147483647 w 127"/>
                <a:gd name="T17" fmla="*/ 2147483647 h 1087"/>
                <a:gd name="T18" fmla="*/ 2147483647 w 127"/>
                <a:gd name="T19" fmla="*/ 2147483647 h 1087"/>
                <a:gd name="T20" fmla="*/ 2147483647 w 127"/>
                <a:gd name="T21" fmla="*/ 2147483647 h 1087"/>
                <a:gd name="T22" fmla="*/ 2147483647 w 127"/>
                <a:gd name="T23" fmla="*/ 2147483647 h 1087"/>
                <a:gd name="T24" fmla="*/ 2147483647 w 127"/>
                <a:gd name="T25" fmla="*/ 2147483647 h 1087"/>
                <a:gd name="T26" fmla="*/ 2147483647 w 127"/>
                <a:gd name="T27" fmla="*/ 2147483647 h 1087"/>
                <a:gd name="T28" fmla="*/ 2147483647 w 127"/>
                <a:gd name="T29" fmla="*/ 2147483647 h 1087"/>
                <a:gd name="T30" fmla="*/ 2147483647 w 127"/>
                <a:gd name="T31" fmla="*/ 2147483647 h 1087"/>
                <a:gd name="T32" fmla="*/ 2147483647 w 127"/>
                <a:gd name="T33" fmla="*/ 2147483647 h 1087"/>
                <a:gd name="T34" fmla="*/ 2147483647 w 127"/>
                <a:gd name="T35" fmla="*/ 2147483647 h 1087"/>
                <a:gd name="T36" fmla="*/ 2147483647 w 127"/>
                <a:gd name="T37" fmla="*/ 2147483647 h 1087"/>
                <a:gd name="T38" fmla="*/ 2147483647 w 127"/>
                <a:gd name="T39" fmla="*/ 2147483647 h 1087"/>
                <a:gd name="T40" fmla="*/ 2147483647 w 127"/>
                <a:gd name="T41" fmla="*/ 0 h 1087"/>
                <a:gd name="T42" fmla="*/ 2147483647 w 127"/>
                <a:gd name="T43" fmla="*/ 2147483647 h 1087"/>
                <a:gd name="T44" fmla="*/ 2147483647 w 127"/>
                <a:gd name="T45" fmla="*/ 2147483647 h 1087"/>
                <a:gd name="T46" fmla="*/ 2147483647 w 127"/>
                <a:gd name="T47" fmla="*/ 2147483647 h 1087"/>
                <a:gd name="T48" fmla="*/ 2147483647 w 127"/>
                <a:gd name="T49" fmla="*/ 2147483647 h 1087"/>
                <a:gd name="T50" fmla="*/ 2147483647 w 127"/>
                <a:gd name="T51" fmla="*/ 2147483647 h 1087"/>
                <a:gd name="T52" fmla="*/ 2147483647 w 127"/>
                <a:gd name="T53" fmla="*/ 2147483647 h 1087"/>
                <a:gd name="T54" fmla="*/ 2147483647 w 127"/>
                <a:gd name="T55" fmla="*/ 2147483647 h 1087"/>
                <a:gd name="T56" fmla="*/ 2147483647 w 127"/>
                <a:gd name="T57" fmla="*/ 2147483647 h 1087"/>
                <a:gd name="T58" fmla="*/ 2147483647 w 127"/>
                <a:gd name="T59" fmla="*/ 2147483647 h 1087"/>
                <a:gd name="T60" fmla="*/ 2147483647 w 127"/>
                <a:gd name="T61" fmla="*/ 2147483647 h 1087"/>
                <a:gd name="T62" fmla="*/ 2147483647 w 127"/>
                <a:gd name="T63" fmla="*/ 2147483647 h 1087"/>
                <a:gd name="T64" fmla="*/ 2147483647 w 127"/>
                <a:gd name="T65" fmla="*/ 2147483647 h 1087"/>
                <a:gd name="T66" fmla="*/ 2147483647 w 127"/>
                <a:gd name="T67" fmla="*/ 2147483647 h 1087"/>
                <a:gd name="T68" fmla="*/ 2147483647 w 127"/>
                <a:gd name="T69" fmla="*/ 2147483647 h 1087"/>
                <a:gd name="T70" fmla="*/ 2147483647 w 127"/>
                <a:gd name="T71" fmla="*/ 2147483647 h 1087"/>
                <a:gd name="T72" fmla="*/ 2147483647 w 127"/>
                <a:gd name="T73" fmla="*/ 2147483647 h 1087"/>
                <a:gd name="T74" fmla="*/ 2147483647 w 127"/>
                <a:gd name="T75" fmla="*/ 2147483647 h 1087"/>
                <a:gd name="T76" fmla="*/ 2147483647 w 127"/>
                <a:gd name="T77" fmla="*/ 2147483647 h 1087"/>
                <a:gd name="T78" fmla="*/ 2147483647 w 127"/>
                <a:gd name="T79" fmla="*/ 2147483647 h 1087"/>
                <a:gd name="T80" fmla="*/ 2147483647 w 127"/>
                <a:gd name="T81" fmla="*/ 2147483647 h 1087"/>
                <a:gd name="T82" fmla="*/ 2147483647 w 127"/>
                <a:gd name="T83" fmla="*/ 2147483647 h 1087"/>
                <a:gd name="T84" fmla="*/ 2147483647 w 127"/>
                <a:gd name="T85" fmla="*/ 2147483647 h 108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7" h="1087">
                  <a:moveTo>
                    <a:pt x="16" y="1087"/>
                  </a:moveTo>
                  <a:lnTo>
                    <a:pt x="13" y="1019"/>
                  </a:lnTo>
                  <a:lnTo>
                    <a:pt x="11" y="952"/>
                  </a:lnTo>
                  <a:lnTo>
                    <a:pt x="9" y="886"/>
                  </a:lnTo>
                  <a:lnTo>
                    <a:pt x="7" y="820"/>
                  </a:lnTo>
                  <a:lnTo>
                    <a:pt x="5" y="755"/>
                  </a:lnTo>
                  <a:lnTo>
                    <a:pt x="3" y="692"/>
                  </a:lnTo>
                  <a:lnTo>
                    <a:pt x="2" y="630"/>
                  </a:lnTo>
                  <a:lnTo>
                    <a:pt x="1" y="600"/>
                  </a:lnTo>
                  <a:lnTo>
                    <a:pt x="1" y="570"/>
                  </a:lnTo>
                  <a:lnTo>
                    <a:pt x="1" y="541"/>
                  </a:lnTo>
                  <a:lnTo>
                    <a:pt x="0" y="512"/>
                  </a:lnTo>
                  <a:lnTo>
                    <a:pt x="0" y="484"/>
                  </a:lnTo>
                  <a:lnTo>
                    <a:pt x="0" y="457"/>
                  </a:lnTo>
                  <a:lnTo>
                    <a:pt x="0" y="430"/>
                  </a:lnTo>
                  <a:lnTo>
                    <a:pt x="0" y="404"/>
                  </a:lnTo>
                  <a:lnTo>
                    <a:pt x="0" y="378"/>
                  </a:lnTo>
                  <a:lnTo>
                    <a:pt x="0" y="354"/>
                  </a:lnTo>
                  <a:lnTo>
                    <a:pt x="1" y="330"/>
                  </a:lnTo>
                  <a:lnTo>
                    <a:pt x="2" y="307"/>
                  </a:lnTo>
                  <a:lnTo>
                    <a:pt x="2" y="285"/>
                  </a:lnTo>
                  <a:lnTo>
                    <a:pt x="3" y="263"/>
                  </a:lnTo>
                  <a:lnTo>
                    <a:pt x="4" y="243"/>
                  </a:lnTo>
                  <a:lnTo>
                    <a:pt x="5" y="223"/>
                  </a:lnTo>
                  <a:lnTo>
                    <a:pt x="7" y="205"/>
                  </a:lnTo>
                  <a:lnTo>
                    <a:pt x="8" y="187"/>
                  </a:lnTo>
                  <a:lnTo>
                    <a:pt x="9" y="179"/>
                  </a:lnTo>
                  <a:lnTo>
                    <a:pt x="10" y="171"/>
                  </a:lnTo>
                  <a:lnTo>
                    <a:pt x="11" y="163"/>
                  </a:lnTo>
                  <a:lnTo>
                    <a:pt x="12" y="156"/>
                  </a:lnTo>
                  <a:lnTo>
                    <a:pt x="13" y="148"/>
                  </a:lnTo>
                  <a:lnTo>
                    <a:pt x="14" y="141"/>
                  </a:lnTo>
                  <a:lnTo>
                    <a:pt x="15" y="134"/>
                  </a:lnTo>
                  <a:lnTo>
                    <a:pt x="16" y="128"/>
                  </a:lnTo>
                  <a:lnTo>
                    <a:pt x="17" y="121"/>
                  </a:lnTo>
                  <a:lnTo>
                    <a:pt x="18" y="115"/>
                  </a:lnTo>
                  <a:lnTo>
                    <a:pt x="19" y="109"/>
                  </a:lnTo>
                  <a:lnTo>
                    <a:pt x="21" y="103"/>
                  </a:lnTo>
                  <a:lnTo>
                    <a:pt x="22" y="97"/>
                  </a:lnTo>
                  <a:lnTo>
                    <a:pt x="23" y="92"/>
                  </a:lnTo>
                  <a:lnTo>
                    <a:pt x="25" y="87"/>
                  </a:lnTo>
                  <a:lnTo>
                    <a:pt x="26" y="82"/>
                  </a:lnTo>
                  <a:lnTo>
                    <a:pt x="28" y="77"/>
                  </a:lnTo>
                  <a:lnTo>
                    <a:pt x="29" y="73"/>
                  </a:lnTo>
                  <a:lnTo>
                    <a:pt x="32" y="64"/>
                  </a:lnTo>
                  <a:lnTo>
                    <a:pt x="36" y="56"/>
                  </a:lnTo>
                  <a:lnTo>
                    <a:pt x="39" y="49"/>
                  </a:lnTo>
                  <a:lnTo>
                    <a:pt x="42" y="42"/>
                  </a:lnTo>
                  <a:lnTo>
                    <a:pt x="46" y="36"/>
                  </a:lnTo>
                  <a:lnTo>
                    <a:pt x="50" y="30"/>
                  </a:lnTo>
                  <a:lnTo>
                    <a:pt x="54" y="25"/>
                  </a:lnTo>
                  <a:lnTo>
                    <a:pt x="58" y="21"/>
                  </a:lnTo>
                  <a:lnTo>
                    <a:pt x="63" y="17"/>
                  </a:lnTo>
                  <a:lnTo>
                    <a:pt x="67" y="13"/>
                  </a:lnTo>
                  <a:lnTo>
                    <a:pt x="72" y="10"/>
                  </a:lnTo>
                  <a:lnTo>
                    <a:pt x="76" y="8"/>
                  </a:lnTo>
                  <a:lnTo>
                    <a:pt x="81" y="6"/>
                  </a:lnTo>
                  <a:lnTo>
                    <a:pt x="86" y="4"/>
                  </a:lnTo>
                  <a:lnTo>
                    <a:pt x="90" y="3"/>
                  </a:lnTo>
                  <a:lnTo>
                    <a:pt x="95" y="2"/>
                  </a:lnTo>
                  <a:lnTo>
                    <a:pt x="100" y="1"/>
                  </a:lnTo>
                  <a:lnTo>
                    <a:pt x="104" y="1"/>
                  </a:lnTo>
                  <a:lnTo>
                    <a:pt x="109" y="0"/>
                  </a:lnTo>
                  <a:lnTo>
                    <a:pt x="118" y="0"/>
                  </a:lnTo>
                  <a:lnTo>
                    <a:pt x="127" y="0"/>
                  </a:lnTo>
                  <a:lnTo>
                    <a:pt x="127" y="21"/>
                  </a:lnTo>
                  <a:lnTo>
                    <a:pt x="118" y="21"/>
                  </a:lnTo>
                  <a:lnTo>
                    <a:pt x="110" y="21"/>
                  </a:lnTo>
                  <a:lnTo>
                    <a:pt x="106" y="21"/>
                  </a:lnTo>
                  <a:lnTo>
                    <a:pt x="102" y="22"/>
                  </a:lnTo>
                  <a:lnTo>
                    <a:pt x="99" y="22"/>
                  </a:lnTo>
                  <a:lnTo>
                    <a:pt x="95" y="23"/>
                  </a:lnTo>
                  <a:lnTo>
                    <a:pt x="92" y="24"/>
                  </a:lnTo>
                  <a:lnTo>
                    <a:pt x="88" y="25"/>
                  </a:lnTo>
                  <a:lnTo>
                    <a:pt x="85" y="27"/>
                  </a:lnTo>
                  <a:lnTo>
                    <a:pt x="82" y="28"/>
                  </a:lnTo>
                  <a:lnTo>
                    <a:pt x="78" y="30"/>
                  </a:lnTo>
                  <a:lnTo>
                    <a:pt x="75" y="33"/>
                  </a:lnTo>
                  <a:lnTo>
                    <a:pt x="72" y="35"/>
                  </a:lnTo>
                  <a:lnTo>
                    <a:pt x="69" y="39"/>
                  </a:lnTo>
                  <a:lnTo>
                    <a:pt x="66" y="43"/>
                  </a:lnTo>
                  <a:lnTo>
                    <a:pt x="63" y="47"/>
                  </a:lnTo>
                  <a:lnTo>
                    <a:pt x="60" y="52"/>
                  </a:lnTo>
                  <a:lnTo>
                    <a:pt x="57" y="58"/>
                  </a:lnTo>
                  <a:lnTo>
                    <a:pt x="54" y="64"/>
                  </a:lnTo>
                  <a:lnTo>
                    <a:pt x="51" y="71"/>
                  </a:lnTo>
                  <a:lnTo>
                    <a:pt x="48" y="79"/>
                  </a:lnTo>
                  <a:lnTo>
                    <a:pt x="46" y="84"/>
                  </a:lnTo>
                  <a:lnTo>
                    <a:pt x="45" y="88"/>
                  </a:lnTo>
                  <a:lnTo>
                    <a:pt x="44" y="93"/>
                  </a:lnTo>
                  <a:lnTo>
                    <a:pt x="42" y="97"/>
                  </a:lnTo>
                  <a:lnTo>
                    <a:pt x="41" y="102"/>
                  </a:lnTo>
                  <a:lnTo>
                    <a:pt x="40" y="108"/>
                  </a:lnTo>
                  <a:lnTo>
                    <a:pt x="39" y="113"/>
                  </a:lnTo>
                  <a:lnTo>
                    <a:pt x="38" y="119"/>
                  </a:lnTo>
                  <a:lnTo>
                    <a:pt x="36" y="125"/>
                  </a:lnTo>
                  <a:lnTo>
                    <a:pt x="35" y="131"/>
                  </a:lnTo>
                  <a:lnTo>
                    <a:pt x="34" y="138"/>
                  </a:lnTo>
                  <a:lnTo>
                    <a:pt x="33" y="144"/>
                  </a:lnTo>
                  <a:lnTo>
                    <a:pt x="32" y="151"/>
                  </a:lnTo>
                  <a:lnTo>
                    <a:pt x="31" y="158"/>
                  </a:lnTo>
                  <a:lnTo>
                    <a:pt x="30" y="166"/>
                  </a:lnTo>
                  <a:lnTo>
                    <a:pt x="29" y="173"/>
                  </a:lnTo>
                  <a:lnTo>
                    <a:pt x="29" y="181"/>
                  </a:lnTo>
                  <a:lnTo>
                    <a:pt x="28" y="189"/>
                  </a:lnTo>
                  <a:lnTo>
                    <a:pt x="26" y="207"/>
                  </a:lnTo>
                  <a:lnTo>
                    <a:pt x="25" y="225"/>
                  </a:lnTo>
                  <a:lnTo>
                    <a:pt x="24" y="244"/>
                  </a:lnTo>
                  <a:lnTo>
                    <a:pt x="23" y="264"/>
                  </a:lnTo>
                  <a:lnTo>
                    <a:pt x="22" y="285"/>
                  </a:lnTo>
                  <a:lnTo>
                    <a:pt x="21" y="307"/>
                  </a:lnTo>
                  <a:lnTo>
                    <a:pt x="21" y="330"/>
                  </a:lnTo>
                  <a:lnTo>
                    <a:pt x="20" y="354"/>
                  </a:lnTo>
                  <a:lnTo>
                    <a:pt x="20" y="379"/>
                  </a:lnTo>
                  <a:lnTo>
                    <a:pt x="20" y="404"/>
                  </a:lnTo>
                  <a:lnTo>
                    <a:pt x="19" y="430"/>
                  </a:lnTo>
                  <a:lnTo>
                    <a:pt x="19" y="457"/>
                  </a:lnTo>
                  <a:lnTo>
                    <a:pt x="20" y="484"/>
                  </a:lnTo>
                  <a:lnTo>
                    <a:pt x="20" y="512"/>
                  </a:lnTo>
                  <a:lnTo>
                    <a:pt x="20" y="540"/>
                  </a:lnTo>
                  <a:lnTo>
                    <a:pt x="21" y="570"/>
                  </a:lnTo>
                  <a:lnTo>
                    <a:pt x="21" y="599"/>
                  </a:lnTo>
                  <a:lnTo>
                    <a:pt x="22" y="630"/>
                  </a:lnTo>
                  <a:lnTo>
                    <a:pt x="23" y="691"/>
                  </a:lnTo>
                  <a:lnTo>
                    <a:pt x="25" y="755"/>
                  </a:lnTo>
                  <a:lnTo>
                    <a:pt x="27" y="819"/>
                  </a:lnTo>
                  <a:lnTo>
                    <a:pt x="29" y="885"/>
                  </a:lnTo>
                  <a:lnTo>
                    <a:pt x="31" y="952"/>
                  </a:lnTo>
                  <a:lnTo>
                    <a:pt x="33" y="1019"/>
                  </a:lnTo>
                  <a:lnTo>
                    <a:pt x="35" y="1086"/>
                  </a:lnTo>
                  <a:lnTo>
                    <a:pt x="16" y="108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0" name="Freeform 189">
              <a:extLst>
                <a:ext uri="{FF2B5EF4-FFF2-40B4-BE49-F238E27FC236}">
                  <a16:creationId xmlns:a16="http://schemas.microsoft.com/office/drawing/2014/main" id="{6B7CFBD6-65DD-3A4C-91EE-9D3A906A2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228" y="2239775"/>
              <a:ext cx="958035" cy="131933"/>
            </a:xfrm>
            <a:custGeom>
              <a:avLst/>
              <a:gdLst>
                <a:gd name="T0" fmla="*/ 2147483647 w 472"/>
                <a:gd name="T1" fmla="*/ 2147483647 h 65"/>
                <a:gd name="T2" fmla="*/ 2147483647 w 472"/>
                <a:gd name="T3" fmla="*/ 2147483647 h 65"/>
                <a:gd name="T4" fmla="*/ 2147483647 w 472"/>
                <a:gd name="T5" fmla="*/ 2147483647 h 65"/>
                <a:gd name="T6" fmla="*/ 2147483647 w 472"/>
                <a:gd name="T7" fmla="*/ 2147483647 h 65"/>
                <a:gd name="T8" fmla="*/ 2147483647 w 472"/>
                <a:gd name="T9" fmla="*/ 2147483647 h 65"/>
                <a:gd name="T10" fmla="*/ 2147483647 w 472"/>
                <a:gd name="T11" fmla="*/ 2147483647 h 65"/>
                <a:gd name="T12" fmla="*/ 2147483647 w 472"/>
                <a:gd name="T13" fmla="*/ 2147483647 h 65"/>
                <a:gd name="T14" fmla="*/ 2147483647 w 472"/>
                <a:gd name="T15" fmla="*/ 2147483647 h 65"/>
                <a:gd name="T16" fmla="*/ 2147483647 w 472"/>
                <a:gd name="T17" fmla="*/ 2147483647 h 65"/>
                <a:gd name="T18" fmla="*/ 2147483647 w 472"/>
                <a:gd name="T19" fmla="*/ 2147483647 h 65"/>
                <a:gd name="T20" fmla="*/ 2147483647 w 472"/>
                <a:gd name="T21" fmla="*/ 2147483647 h 65"/>
                <a:gd name="T22" fmla="*/ 2147483647 w 472"/>
                <a:gd name="T23" fmla="*/ 2147483647 h 65"/>
                <a:gd name="T24" fmla="*/ 2147483647 w 472"/>
                <a:gd name="T25" fmla="*/ 2147483647 h 65"/>
                <a:gd name="T26" fmla="*/ 2147483647 w 472"/>
                <a:gd name="T27" fmla="*/ 2147483647 h 65"/>
                <a:gd name="T28" fmla="*/ 2147483647 w 472"/>
                <a:gd name="T29" fmla="*/ 2147483647 h 65"/>
                <a:gd name="T30" fmla="*/ 2147483647 w 472"/>
                <a:gd name="T31" fmla="*/ 2147483647 h 65"/>
                <a:gd name="T32" fmla="*/ 2147483647 w 472"/>
                <a:gd name="T33" fmla="*/ 2147483647 h 65"/>
                <a:gd name="T34" fmla="*/ 2147483647 w 472"/>
                <a:gd name="T35" fmla="*/ 2147483647 h 65"/>
                <a:gd name="T36" fmla="*/ 2147483647 w 472"/>
                <a:gd name="T37" fmla="*/ 2147483647 h 65"/>
                <a:gd name="T38" fmla="*/ 2147483647 w 472"/>
                <a:gd name="T39" fmla="*/ 0 h 65"/>
                <a:gd name="T40" fmla="*/ 2147483647 w 472"/>
                <a:gd name="T41" fmla="*/ 2147483647 h 65"/>
                <a:gd name="T42" fmla="*/ 2147483647 w 472"/>
                <a:gd name="T43" fmla="*/ 2147483647 h 65"/>
                <a:gd name="T44" fmla="*/ 2147483647 w 472"/>
                <a:gd name="T45" fmla="*/ 2147483647 h 65"/>
                <a:gd name="T46" fmla="*/ 2147483647 w 472"/>
                <a:gd name="T47" fmla="*/ 2147483647 h 65"/>
                <a:gd name="T48" fmla="*/ 2147483647 w 472"/>
                <a:gd name="T49" fmla="*/ 2147483647 h 65"/>
                <a:gd name="T50" fmla="*/ 2147483647 w 472"/>
                <a:gd name="T51" fmla="*/ 2147483647 h 65"/>
                <a:gd name="T52" fmla="*/ 2147483647 w 472"/>
                <a:gd name="T53" fmla="*/ 2147483647 h 65"/>
                <a:gd name="T54" fmla="*/ 2147483647 w 472"/>
                <a:gd name="T55" fmla="*/ 2147483647 h 65"/>
                <a:gd name="T56" fmla="*/ 2147483647 w 472"/>
                <a:gd name="T57" fmla="*/ 2147483647 h 65"/>
                <a:gd name="T58" fmla="*/ 2147483647 w 472"/>
                <a:gd name="T59" fmla="*/ 2147483647 h 65"/>
                <a:gd name="T60" fmla="*/ 2147483647 w 472"/>
                <a:gd name="T61" fmla="*/ 2147483647 h 65"/>
                <a:gd name="T62" fmla="*/ 2147483647 w 472"/>
                <a:gd name="T63" fmla="*/ 2147483647 h 65"/>
                <a:gd name="T64" fmla="*/ 2147483647 w 472"/>
                <a:gd name="T65" fmla="*/ 2147483647 h 65"/>
                <a:gd name="T66" fmla="*/ 2147483647 w 472"/>
                <a:gd name="T67" fmla="*/ 2147483647 h 65"/>
                <a:gd name="T68" fmla="*/ 2147483647 w 472"/>
                <a:gd name="T69" fmla="*/ 2147483647 h 65"/>
                <a:gd name="T70" fmla="*/ 2147483647 w 472"/>
                <a:gd name="T71" fmla="*/ 2147483647 h 65"/>
                <a:gd name="T72" fmla="*/ 2147483647 w 472"/>
                <a:gd name="T73" fmla="*/ 2147483647 h 65"/>
                <a:gd name="T74" fmla="*/ 2147483647 w 472"/>
                <a:gd name="T75" fmla="*/ 2147483647 h 65"/>
                <a:gd name="T76" fmla="*/ 2147483647 w 472"/>
                <a:gd name="T77" fmla="*/ 2147483647 h 65"/>
                <a:gd name="T78" fmla="*/ 2147483647 w 472"/>
                <a:gd name="T79" fmla="*/ 2147483647 h 65"/>
                <a:gd name="T80" fmla="*/ 2147483647 w 472"/>
                <a:gd name="T81" fmla="*/ 2147483647 h 65"/>
                <a:gd name="T82" fmla="*/ 2147483647 w 472"/>
                <a:gd name="T83" fmla="*/ 2147483647 h 65"/>
                <a:gd name="T84" fmla="*/ 2147483647 w 472"/>
                <a:gd name="T85" fmla="*/ 2147483647 h 65"/>
                <a:gd name="T86" fmla="*/ 2147483647 w 472"/>
                <a:gd name="T87" fmla="*/ 2147483647 h 65"/>
                <a:gd name="T88" fmla="*/ 2147483647 w 472"/>
                <a:gd name="T89" fmla="*/ 2147483647 h 65"/>
                <a:gd name="T90" fmla="*/ 2147483647 w 472"/>
                <a:gd name="T91" fmla="*/ 2147483647 h 65"/>
                <a:gd name="T92" fmla="*/ 2147483647 w 472"/>
                <a:gd name="T93" fmla="*/ 2147483647 h 65"/>
                <a:gd name="T94" fmla="*/ 2147483647 w 472"/>
                <a:gd name="T95" fmla="*/ 2147483647 h 65"/>
                <a:gd name="T96" fmla="*/ 0 w 472"/>
                <a:gd name="T97" fmla="*/ 2147483647 h 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72" h="65">
                  <a:moveTo>
                    <a:pt x="0" y="52"/>
                  </a:moveTo>
                  <a:lnTo>
                    <a:pt x="36" y="55"/>
                  </a:lnTo>
                  <a:lnTo>
                    <a:pt x="54" y="56"/>
                  </a:lnTo>
                  <a:lnTo>
                    <a:pt x="71" y="57"/>
                  </a:lnTo>
                  <a:lnTo>
                    <a:pt x="89" y="58"/>
                  </a:lnTo>
                  <a:lnTo>
                    <a:pt x="106" y="59"/>
                  </a:lnTo>
                  <a:lnTo>
                    <a:pt x="123" y="60"/>
                  </a:lnTo>
                  <a:lnTo>
                    <a:pt x="140" y="61"/>
                  </a:lnTo>
                  <a:lnTo>
                    <a:pt x="156" y="61"/>
                  </a:lnTo>
                  <a:lnTo>
                    <a:pt x="172" y="61"/>
                  </a:lnTo>
                  <a:lnTo>
                    <a:pt x="187" y="61"/>
                  </a:lnTo>
                  <a:lnTo>
                    <a:pt x="202" y="61"/>
                  </a:lnTo>
                  <a:lnTo>
                    <a:pt x="216" y="61"/>
                  </a:lnTo>
                  <a:lnTo>
                    <a:pt x="230" y="60"/>
                  </a:lnTo>
                  <a:lnTo>
                    <a:pt x="243" y="59"/>
                  </a:lnTo>
                  <a:lnTo>
                    <a:pt x="249" y="58"/>
                  </a:lnTo>
                  <a:lnTo>
                    <a:pt x="255" y="58"/>
                  </a:lnTo>
                  <a:lnTo>
                    <a:pt x="261" y="57"/>
                  </a:lnTo>
                  <a:lnTo>
                    <a:pt x="266" y="56"/>
                  </a:lnTo>
                  <a:lnTo>
                    <a:pt x="272" y="54"/>
                  </a:lnTo>
                  <a:lnTo>
                    <a:pt x="277" y="53"/>
                  </a:lnTo>
                  <a:lnTo>
                    <a:pt x="282" y="52"/>
                  </a:lnTo>
                  <a:lnTo>
                    <a:pt x="287" y="50"/>
                  </a:lnTo>
                  <a:lnTo>
                    <a:pt x="296" y="47"/>
                  </a:lnTo>
                  <a:lnTo>
                    <a:pt x="304" y="43"/>
                  </a:lnTo>
                  <a:lnTo>
                    <a:pt x="312" y="39"/>
                  </a:lnTo>
                  <a:lnTo>
                    <a:pt x="320" y="34"/>
                  </a:lnTo>
                  <a:lnTo>
                    <a:pt x="327" y="30"/>
                  </a:lnTo>
                  <a:lnTo>
                    <a:pt x="333" y="25"/>
                  </a:lnTo>
                  <a:lnTo>
                    <a:pt x="340" y="21"/>
                  </a:lnTo>
                  <a:lnTo>
                    <a:pt x="346" y="17"/>
                  </a:lnTo>
                  <a:lnTo>
                    <a:pt x="353" y="13"/>
                  </a:lnTo>
                  <a:lnTo>
                    <a:pt x="359" y="10"/>
                  </a:lnTo>
                  <a:lnTo>
                    <a:pt x="366" y="7"/>
                  </a:lnTo>
                  <a:lnTo>
                    <a:pt x="372" y="4"/>
                  </a:lnTo>
                  <a:lnTo>
                    <a:pt x="379" y="3"/>
                  </a:lnTo>
                  <a:lnTo>
                    <a:pt x="386" y="1"/>
                  </a:lnTo>
                  <a:lnTo>
                    <a:pt x="392" y="1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1"/>
                  </a:lnTo>
                  <a:lnTo>
                    <a:pt x="423" y="2"/>
                  </a:lnTo>
                  <a:lnTo>
                    <a:pt x="429" y="3"/>
                  </a:lnTo>
                  <a:lnTo>
                    <a:pt x="434" y="4"/>
                  </a:lnTo>
                  <a:lnTo>
                    <a:pt x="440" y="5"/>
                  </a:lnTo>
                  <a:lnTo>
                    <a:pt x="451" y="8"/>
                  </a:lnTo>
                  <a:lnTo>
                    <a:pt x="461" y="12"/>
                  </a:lnTo>
                  <a:lnTo>
                    <a:pt x="472" y="16"/>
                  </a:lnTo>
                  <a:lnTo>
                    <a:pt x="471" y="20"/>
                  </a:lnTo>
                  <a:lnTo>
                    <a:pt x="460" y="16"/>
                  </a:lnTo>
                  <a:lnTo>
                    <a:pt x="450" y="12"/>
                  </a:lnTo>
                  <a:lnTo>
                    <a:pt x="439" y="9"/>
                  </a:lnTo>
                  <a:lnTo>
                    <a:pt x="434" y="8"/>
                  </a:lnTo>
                  <a:lnTo>
                    <a:pt x="428" y="7"/>
                  </a:lnTo>
                  <a:lnTo>
                    <a:pt x="423" y="6"/>
                  </a:lnTo>
                  <a:lnTo>
                    <a:pt x="417" y="5"/>
                  </a:lnTo>
                  <a:lnTo>
                    <a:pt x="411" y="5"/>
                  </a:lnTo>
                  <a:lnTo>
                    <a:pt x="405" y="4"/>
                  </a:lnTo>
                  <a:lnTo>
                    <a:pt x="399" y="4"/>
                  </a:lnTo>
                  <a:lnTo>
                    <a:pt x="393" y="5"/>
                  </a:lnTo>
                  <a:lnTo>
                    <a:pt x="386" y="5"/>
                  </a:lnTo>
                  <a:lnTo>
                    <a:pt x="380" y="7"/>
                  </a:lnTo>
                  <a:lnTo>
                    <a:pt x="373" y="8"/>
                  </a:lnTo>
                  <a:lnTo>
                    <a:pt x="367" y="10"/>
                  </a:lnTo>
                  <a:lnTo>
                    <a:pt x="361" y="13"/>
                  </a:lnTo>
                  <a:lnTo>
                    <a:pt x="355" y="17"/>
                  </a:lnTo>
                  <a:lnTo>
                    <a:pt x="349" y="21"/>
                  </a:lnTo>
                  <a:lnTo>
                    <a:pt x="342" y="25"/>
                  </a:lnTo>
                  <a:lnTo>
                    <a:pt x="336" y="29"/>
                  </a:lnTo>
                  <a:lnTo>
                    <a:pt x="329" y="33"/>
                  </a:lnTo>
                  <a:lnTo>
                    <a:pt x="321" y="38"/>
                  </a:lnTo>
                  <a:lnTo>
                    <a:pt x="314" y="42"/>
                  </a:lnTo>
                  <a:lnTo>
                    <a:pt x="306" y="46"/>
                  </a:lnTo>
                  <a:lnTo>
                    <a:pt x="297" y="50"/>
                  </a:lnTo>
                  <a:lnTo>
                    <a:pt x="288" y="54"/>
                  </a:lnTo>
                  <a:lnTo>
                    <a:pt x="283" y="56"/>
                  </a:lnTo>
                  <a:lnTo>
                    <a:pt x="278" y="57"/>
                  </a:lnTo>
                  <a:lnTo>
                    <a:pt x="273" y="59"/>
                  </a:lnTo>
                  <a:lnTo>
                    <a:pt x="267" y="60"/>
                  </a:lnTo>
                  <a:lnTo>
                    <a:pt x="261" y="61"/>
                  </a:lnTo>
                  <a:lnTo>
                    <a:pt x="256" y="62"/>
                  </a:lnTo>
                  <a:lnTo>
                    <a:pt x="250" y="62"/>
                  </a:lnTo>
                  <a:lnTo>
                    <a:pt x="243" y="63"/>
                  </a:lnTo>
                  <a:lnTo>
                    <a:pt x="230" y="64"/>
                  </a:lnTo>
                  <a:lnTo>
                    <a:pt x="217" y="65"/>
                  </a:lnTo>
                  <a:lnTo>
                    <a:pt x="202" y="65"/>
                  </a:lnTo>
                  <a:lnTo>
                    <a:pt x="187" y="65"/>
                  </a:lnTo>
                  <a:lnTo>
                    <a:pt x="172" y="65"/>
                  </a:lnTo>
                  <a:lnTo>
                    <a:pt x="156" y="65"/>
                  </a:lnTo>
                  <a:lnTo>
                    <a:pt x="140" y="65"/>
                  </a:lnTo>
                  <a:lnTo>
                    <a:pt x="123" y="64"/>
                  </a:lnTo>
                  <a:lnTo>
                    <a:pt x="106" y="63"/>
                  </a:lnTo>
                  <a:lnTo>
                    <a:pt x="89" y="62"/>
                  </a:lnTo>
                  <a:lnTo>
                    <a:pt x="71" y="61"/>
                  </a:lnTo>
                  <a:lnTo>
                    <a:pt x="53" y="60"/>
                  </a:lnTo>
                  <a:lnTo>
                    <a:pt x="36" y="59"/>
                  </a:lnTo>
                  <a:lnTo>
                    <a:pt x="0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3399"/>
            </a:solidFill>
            <a:ln w="12700" cap="flat">
              <a:solidFill>
                <a:srgbClr val="FF33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01" name="Freeform 190">
              <a:extLst>
                <a:ext uri="{FF2B5EF4-FFF2-40B4-BE49-F238E27FC236}">
                  <a16:creationId xmlns:a16="http://schemas.microsoft.com/office/drawing/2014/main" id="{BB161E0F-C710-1742-86AF-9E7619B0B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09" y="2430570"/>
              <a:ext cx="820013" cy="215152"/>
            </a:xfrm>
            <a:custGeom>
              <a:avLst/>
              <a:gdLst>
                <a:gd name="T0" fmla="*/ 2147483647 w 404"/>
                <a:gd name="T1" fmla="*/ 2147483647 h 106"/>
                <a:gd name="T2" fmla="*/ 2147483647 w 404"/>
                <a:gd name="T3" fmla="*/ 2147483647 h 106"/>
                <a:gd name="T4" fmla="*/ 2147483647 w 404"/>
                <a:gd name="T5" fmla="*/ 2147483647 h 106"/>
                <a:gd name="T6" fmla="*/ 2147483647 w 404"/>
                <a:gd name="T7" fmla="*/ 2147483647 h 106"/>
                <a:gd name="T8" fmla="*/ 2147483647 w 404"/>
                <a:gd name="T9" fmla="*/ 2147483647 h 106"/>
                <a:gd name="T10" fmla="*/ 2147483647 w 404"/>
                <a:gd name="T11" fmla="*/ 2147483647 h 106"/>
                <a:gd name="T12" fmla="*/ 2147483647 w 404"/>
                <a:gd name="T13" fmla="*/ 2147483647 h 106"/>
                <a:gd name="T14" fmla="*/ 2147483647 w 404"/>
                <a:gd name="T15" fmla="*/ 2147483647 h 106"/>
                <a:gd name="T16" fmla="*/ 2147483647 w 404"/>
                <a:gd name="T17" fmla="*/ 2147483647 h 106"/>
                <a:gd name="T18" fmla="*/ 2147483647 w 404"/>
                <a:gd name="T19" fmla="*/ 2147483647 h 106"/>
                <a:gd name="T20" fmla="*/ 2147483647 w 404"/>
                <a:gd name="T21" fmla="*/ 2147483647 h 106"/>
                <a:gd name="T22" fmla="*/ 2147483647 w 404"/>
                <a:gd name="T23" fmla="*/ 2147483647 h 106"/>
                <a:gd name="T24" fmla="*/ 2147483647 w 404"/>
                <a:gd name="T25" fmla="*/ 2147483647 h 106"/>
                <a:gd name="T26" fmla="*/ 2147483647 w 404"/>
                <a:gd name="T27" fmla="*/ 2147483647 h 106"/>
                <a:gd name="T28" fmla="*/ 2147483647 w 404"/>
                <a:gd name="T29" fmla="*/ 2147483647 h 106"/>
                <a:gd name="T30" fmla="*/ 2147483647 w 404"/>
                <a:gd name="T31" fmla="*/ 2147483647 h 106"/>
                <a:gd name="T32" fmla="*/ 2147483647 w 404"/>
                <a:gd name="T33" fmla="*/ 2147483647 h 106"/>
                <a:gd name="T34" fmla="*/ 2147483647 w 404"/>
                <a:gd name="T35" fmla="*/ 2147483647 h 106"/>
                <a:gd name="T36" fmla="*/ 2147483647 w 404"/>
                <a:gd name="T37" fmla="*/ 2147483647 h 106"/>
                <a:gd name="T38" fmla="*/ 2147483647 w 404"/>
                <a:gd name="T39" fmla="*/ 2147483647 h 106"/>
                <a:gd name="T40" fmla="*/ 2147483647 w 404"/>
                <a:gd name="T41" fmla="*/ 2147483647 h 106"/>
                <a:gd name="T42" fmla="*/ 2147483647 w 404"/>
                <a:gd name="T43" fmla="*/ 2147483647 h 106"/>
                <a:gd name="T44" fmla="*/ 2147483647 w 404"/>
                <a:gd name="T45" fmla="*/ 2147483647 h 106"/>
                <a:gd name="T46" fmla="*/ 2147483647 w 404"/>
                <a:gd name="T47" fmla="*/ 2147483647 h 106"/>
                <a:gd name="T48" fmla="*/ 0 w 404"/>
                <a:gd name="T49" fmla="*/ 2147483647 h 106"/>
                <a:gd name="T50" fmla="*/ 2147483647 w 404"/>
                <a:gd name="T51" fmla="*/ 2147483647 h 106"/>
                <a:gd name="T52" fmla="*/ 2147483647 w 404"/>
                <a:gd name="T53" fmla="*/ 2147483647 h 106"/>
                <a:gd name="T54" fmla="*/ 2147483647 w 404"/>
                <a:gd name="T55" fmla="*/ 2147483647 h 106"/>
                <a:gd name="T56" fmla="*/ 2147483647 w 404"/>
                <a:gd name="T57" fmla="*/ 2147483647 h 106"/>
                <a:gd name="T58" fmla="*/ 2147483647 w 404"/>
                <a:gd name="T59" fmla="*/ 0 h 106"/>
                <a:gd name="T60" fmla="*/ 2147483647 w 404"/>
                <a:gd name="T61" fmla="*/ 0 h 106"/>
                <a:gd name="T62" fmla="*/ 2147483647 w 404"/>
                <a:gd name="T63" fmla="*/ 2147483647 h 106"/>
                <a:gd name="T64" fmla="*/ 2147483647 w 404"/>
                <a:gd name="T65" fmla="*/ 2147483647 h 106"/>
                <a:gd name="T66" fmla="*/ 2147483647 w 404"/>
                <a:gd name="T67" fmla="*/ 2147483647 h 106"/>
                <a:gd name="T68" fmla="*/ 2147483647 w 404"/>
                <a:gd name="T69" fmla="*/ 2147483647 h 106"/>
                <a:gd name="T70" fmla="*/ 2147483647 w 404"/>
                <a:gd name="T71" fmla="*/ 2147483647 h 106"/>
                <a:gd name="T72" fmla="*/ 2147483647 w 404"/>
                <a:gd name="T73" fmla="*/ 2147483647 h 106"/>
                <a:gd name="T74" fmla="*/ 2147483647 w 404"/>
                <a:gd name="T75" fmla="*/ 2147483647 h 106"/>
                <a:gd name="T76" fmla="*/ 2147483647 w 404"/>
                <a:gd name="T77" fmla="*/ 2147483647 h 106"/>
                <a:gd name="T78" fmla="*/ 2147483647 w 404"/>
                <a:gd name="T79" fmla="*/ 2147483647 h 106"/>
                <a:gd name="T80" fmla="*/ 2147483647 w 404"/>
                <a:gd name="T81" fmla="*/ 2147483647 h 106"/>
                <a:gd name="T82" fmla="*/ 2147483647 w 404"/>
                <a:gd name="T83" fmla="*/ 2147483647 h 106"/>
                <a:gd name="T84" fmla="*/ 2147483647 w 404"/>
                <a:gd name="T85" fmla="*/ 2147483647 h 106"/>
                <a:gd name="T86" fmla="*/ 2147483647 w 404"/>
                <a:gd name="T87" fmla="*/ 2147483647 h 106"/>
                <a:gd name="T88" fmla="*/ 2147483647 w 404"/>
                <a:gd name="T89" fmla="*/ 2147483647 h 106"/>
                <a:gd name="T90" fmla="*/ 2147483647 w 404"/>
                <a:gd name="T91" fmla="*/ 2147483647 h 106"/>
                <a:gd name="T92" fmla="*/ 2147483647 w 404"/>
                <a:gd name="T93" fmla="*/ 2147483647 h 106"/>
                <a:gd name="T94" fmla="*/ 2147483647 w 404"/>
                <a:gd name="T95" fmla="*/ 2147483647 h 106"/>
                <a:gd name="T96" fmla="*/ 2147483647 w 404"/>
                <a:gd name="T97" fmla="*/ 2147483647 h 1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4" h="106">
                  <a:moveTo>
                    <a:pt x="404" y="102"/>
                  </a:moveTo>
                  <a:lnTo>
                    <a:pt x="385" y="103"/>
                  </a:lnTo>
                  <a:lnTo>
                    <a:pt x="366" y="105"/>
                  </a:lnTo>
                  <a:lnTo>
                    <a:pt x="347" y="105"/>
                  </a:lnTo>
                  <a:lnTo>
                    <a:pt x="338" y="106"/>
                  </a:lnTo>
                  <a:lnTo>
                    <a:pt x="328" y="105"/>
                  </a:lnTo>
                  <a:lnTo>
                    <a:pt x="319" y="105"/>
                  </a:lnTo>
                  <a:lnTo>
                    <a:pt x="310" y="105"/>
                  </a:lnTo>
                  <a:lnTo>
                    <a:pt x="300" y="104"/>
                  </a:lnTo>
                  <a:lnTo>
                    <a:pt x="291" y="103"/>
                  </a:lnTo>
                  <a:lnTo>
                    <a:pt x="282" y="101"/>
                  </a:lnTo>
                  <a:lnTo>
                    <a:pt x="272" y="99"/>
                  </a:lnTo>
                  <a:lnTo>
                    <a:pt x="263" y="97"/>
                  </a:lnTo>
                  <a:lnTo>
                    <a:pt x="254" y="94"/>
                  </a:lnTo>
                  <a:lnTo>
                    <a:pt x="249" y="92"/>
                  </a:lnTo>
                  <a:lnTo>
                    <a:pt x="245" y="91"/>
                  </a:lnTo>
                  <a:lnTo>
                    <a:pt x="240" y="88"/>
                  </a:lnTo>
                  <a:lnTo>
                    <a:pt x="235" y="86"/>
                  </a:lnTo>
                  <a:lnTo>
                    <a:pt x="226" y="81"/>
                  </a:lnTo>
                  <a:lnTo>
                    <a:pt x="217" y="75"/>
                  </a:lnTo>
                  <a:lnTo>
                    <a:pt x="208" y="69"/>
                  </a:lnTo>
                  <a:lnTo>
                    <a:pt x="198" y="62"/>
                  </a:lnTo>
                  <a:lnTo>
                    <a:pt x="189" y="55"/>
                  </a:lnTo>
                  <a:lnTo>
                    <a:pt x="180" y="48"/>
                  </a:lnTo>
                  <a:lnTo>
                    <a:pt x="171" y="42"/>
                  </a:lnTo>
                  <a:lnTo>
                    <a:pt x="162" y="35"/>
                  </a:lnTo>
                  <a:lnTo>
                    <a:pt x="154" y="29"/>
                  </a:lnTo>
                  <a:lnTo>
                    <a:pt x="145" y="23"/>
                  </a:lnTo>
                  <a:lnTo>
                    <a:pt x="137" y="18"/>
                  </a:lnTo>
                  <a:lnTo>
                    <a:pt x="132" y="15"/>
                  </a:lnTo>
                  <a:lnTo>
                    <a:pt x="128" y="13"/>
                  </a:lnTo>
                  <a:lnTo>
                    <a:pt x="124" y="11"/>
                  </a:lnTo>
                  <a:lnTo>
                    <a:pt x="120" y="10"/>
                  </a:lnTo>
                  <a:lnTo>
                    <a:pt x="116" y="8"/>
                  </a:lnTo>
                  <a:lnTo>
                    <a:pt x="112" y="7"/>
                  </a:lnTo>
                  <a:lnTo>
                    <a:pt x="105" y="6"/>
                  </a:lnTo>
                  <a:lnTo>
                    <a:pt x="97" y="5"/>
                  </a:lnTo>
                  <a:lnTo>
                    <a:pt x="90" y="4"/>
                  </a:lnTo>
                  <a:lnTo>
                    <a:pt x="83" y="4"/>
                  </a:lnTo>
                  <a:lnTo>
                    <a:pt x="75" y="5"/>
                  </a:lnTo>
                  <a:lnTo>
                    <a:pt x="68" y="6"/>
                  </a:lnTo>
                  <a:lnTo>
                    <a:pt x="61" y="7"/>
                  </a:lnTo>
                  <a:lnTo>
                    <a:pt x="55" y="9"/>
                  </a:lnTo>
                  <a:lnTo>
                    <a:pt x="48" y="11"/>
                  </a:lnTo>
                  <a:lnTo>
                    <a:pt x="41" y="13"/>
                  </a:lnTo>
                  <a:lnTo>
                    <a:pt x="35" y="16"/>
                  </a:lnTo>
                  <a:lnTo>
                    <a:pt x="28" y="18"/>
                  </a:lnTo>
                  <a:lnTo>
                    <a:pt x="15" y="24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13" y="21"/>
                  </a:lnTo>
                  <a:lnTo>
                    <a:pt x="27" y="15"/>
                  </a:lnTo>
                  <a:lnTo>
                    <a:pt x="33" y="12"/>
                  </a:lnTo>
                  <a:lnTo>
                    <a:pt x="40" y="9"/>
                  </a:lnTo>
                  <a:lnTo>
                    <a:pt x="47" y="7"/>
                  </a:lnTo>
                  <a:lnTo>
                    <a:pt x="54" y="5"/>
                  </a:lnTo>
                  <a:lnTo>
                    <a:pt x="61" y="3"/>
                  </a:lnTo>
                  <a:lnTo>
                    <a:pt x="68" y="2"/>
                  </a:lnTo>
                  <a:lnTo>
                    <a:pt x="75" y="1"/>
                  </a:lnTo>
                  <a:lnTo>
                    <a:pt x="82" y="0"/>
                  </a:lnTo>
                  <a:lnTo>
                    <a:pt x="90" y="0"/>
                  </a:lnTo>
                  <a:lnTo>
                    <a:pt x="98" y="0"/>
                  </a:lnTo>
                  <a:lnTo>
                    <a:pt x="105" y="2"/>
                  </a:lnTo>
                  <a:lnTo>
                    <a:pt x="113" y="3"/>
                  </a:lnTo>
                  <a:lnTo>
                    <a:pt x="117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30" y="9"/>
                  </a:lnTo>
                  <a:lnTo>
                    <a:pt x="134" y="12"/>
                  </a:lnTo>
                  <a:lnTo>
                    <a:pt x="138" y="14"/>
                  </a:lnTo>
                  <a:lnTo>
                    <a:pt x="147" y="19"/>
                  </a:lnTo>
                  <a:lnTo>
                    <a:pt x="156" y="25"/>
                  </a:lnTo>
                  <a:lnTo>
                    <a:pt x="165" y="31"/>
                  </a:lnTo>
                  <a:lnTo>
                    <a:pt x="174" y="38"/>
                  </a:lnTo>
                  <a:lnTo>
                    <a:pt x="183" y="45"/>
                  </a:lnTo>
                  <a:lnTo>
                    <a:pt x="192" y="52"/>
                  </a:lnTo>
                  <a:lnTo>
                    <a:pt x="201" y="59"/>
                  </a:lnTo>
                  <a:lnTo>
                    <a:pt x="210" y="65"/>
                  </a:lnTo>
                  <a:lnTo>
                    <a:pt x="219" y="72"/>
                  </a:lnTo>
                  <a:lnTo>
                    <a:pt x="228" y="77"/>
                  </a:lnTo>
                  <a:lnTo>
                    <a:pt x="237" y="82"/>
                  </a:lnTo>
                  <a:lnTo>
                    <a:pt x="242" y="85"/>
                  </a:lnTo>
                  <a:lnTo>
                    <a:pt x="246" y="87"/>
                  </a:lnTo>
                  <a:lnTo>
                    <a:pt x="251" y="88"/>
                  </a:lnTo>
                  <a:lnTo>
                    <a:pt x="255" y="90"/>
                  </a:lnTo>
                  <a:lnTo>
                    <a:pt x="264" y="93"/>
                  </a:lnTo>
                  <a:lnTo>
                    <a:pt x="273" y="95"/>
                  </a:lnTo>
                  <a:lnTo>
                    <a:pt x="282" y="97"/>
                  </a:lnTo>
                  <a:lnTo>
                    <a:pt x="291" y="98"/>
                  </a:lnTo>
                  <a:lnTo>
                    <a:pt x="301" y="100"/>
                  </a:lnTo>
                  <a:lnTo>
                    <a:pt x="310" y="100"/>
                  </a:lnTo>
                  <a:lnTo>
                    <a:pt x="319" y="101"/>
                  </a:lnTo>
                  <a:lnTo>
                    <a:pt x="328" y="101"/>
                  </a:lnTo>
                  <a:lnTo>
                    <a:pt x="338" y="101"/>
                  </a:lnTo>
                  <a:lnTo>
                    <a:pt x="347" y="101"/>
                  </a:lnTo>
                  <a:lnTo>
                    <a:pt x="366" y="100"/>
                  </a:lnTo>
                  <a:lnTo>
                    <a:pt x="384" y="99"/>
                  </a:lnTo>
                  <a:lnTo>
                    <a:pt x="403" y="98"/>
                  </a:lnTo>
                  <a:lnTo>
                    <a:pt x="404" y="102"/>
                  </a:lnTo>
                  <a:close/>
                </a:path>
              </a:pathLst>
            </a:custGeom>
            <a:solidFill>
              <a:srgbClr val="FF3399"/>
            </a:solidFill>
            <a:ln w="12700" cap="flat">
              <a:solidFill>
                <a:srgbClr val="FF33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02" name="Freeform 191">
              <a:extLst>
                <a:ext uri="{FF2B5EF4-FFF2-40B4-BE49-F238E27FC236}">
                  <a16:creationId xmlns:a16="http://schemas.microsoft.com/office/drawing/2014/main" id="{1B11AEB3-F3BB-0A44-AB51-E9243810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990" y="2611217"/>
              <a:ext cx="807835" cy="304461"/>
            </a:xfrm>
            <a:custGeom>
              <a:avLst/>
              <a:gdLst>
                <a:gd name="T0" fmla="*/ 2147483647 w 398"/>
                <a:gd name="T1" fmla="*/ 2147483647 h 150"/>
                <a:gd name="T2" fmla="*/ 2147483647 w 398"/>
                <a:gd name="T3" fmla="*/ 2147483647 h 150"/>
                <a:gd name="T4" fmla="*/ 2147483647 w 398"/>
                <a:gd name="T5" fmla="*/ 2147483647 h 150"/>
                <a:gd name="T6" fmla="*/ 2147483647 w 398"/>
                <a:gd name="T7" fmla="*/ 2147483647 h 150"/>
                <a:gd name="T8" fmla="*/ 2147483647 w 398"/>
                <a:gd name="T9" fmla="*/ 2147483647 h 150"/>
                <a:gd name="T10" fmla="*/ 2147483647 w 398"/>
                <a:gd name="T11" fmla="*/ 2147483647 h 150"/>
                <a:gd name="T12" fmla="*/ 2147483647 w 398"/>
                <a:gd name="T13" fmla="*/ 2147483647 h 150"/>
                <a:gd name="T14" fmla="*/ 2147483647 w 398"/>
                <a:gd name="T15" fmla="*/ 2147483647 h 150"/>
                <a:gd name="T16" fmla="*/ 2147483647 w 398"/>
                <a:gd name="T17" fmla="*/ 2147483647 h 150"/>
                <a:gd name="T18" fmla="*/ 2147483647 w 398"/>
                <a:gd name="T19" fmla="*/ 2147483647 h 150"/>
                <a:gd name="T20" fmla="*/ 2147483647 w 398"/>
                <a:gd name="T21" fmla="*/ 2147483647 h 150"/>
                <a:gd name="T22" fmla="*/ 2147483647 w 398"/>
                <a:gd name="T23" fmla="*/ 2147483647 h 150"/>
                <a:gd name="T24" fmla="*/ 2147483647 w 398"/>
                <a:gd name="T25" fmla="*/ 2147483647 h 150"/>
                <a:gd name="T26" fmla="*/ 2147483647 w 398"/>
                <a:gd name="T27" fmla="*/ 2147483647 h 150"/>
                <a:gd name="T28" fmla="*/ 2147483647 w 398"/>
                <a:gd name="T29" fmla="*/ 2147483647 h 150"/>
                <a:gd name="T30" fmla="*/ 2147483647 w 398"/>
                <a:gd name="T31" fmla="*/ 2147483647 h 150"/>
                <a:gd name="T32" fmla="*/ 2147483647 w 398"/>
                <a:gd name="T33" fmla="*/ 2147483647 h 150"/>
                <a:gd name="T34" fmla="*/ 2147483647 w 398"/>
                <a:gd name="T35" fmla="*/ 2147483647 h 150"/>
                <a:gd name="T36" fmla="*/ 2147483647 w 398"/>
                <a:gd name="T37" fmla="*/ 2147483647 h 150"/>
                <a:gd name="T38" fmla="*/ 2147483647 w 398"/>
                <a:gd name="T39" fmla="*/ 0 h 150"/>
                <a:gd name="T40" fmla="*/ 2147483647 w 398"/>
                <a:gd name="T41" fmla="*/ 2147483647 h 150"/>
                <a:gd name="T42" fmla="*/ 2147483647 w 398"/>
                <a:gd name="T43" fmla="*/ 2147483647 h 150"/>
                <a:gd name="T44" fmla="*/ 2147483647 w 398"/>
                <a:gd name="T45" fmla="*/ 2147483647 h 150"/>
                <a:gd name="T46" fmla="*/ 2147483647 w 398"/>
                <a:gd name="T47" fmla="*/ 2147483647 h 150"/>
                <a:gd name="T48" fmla="*/ 2147483647 w 398"/>
                <a:gd name="T49" fmla="*/ 2147483647 h 150"/>
                <a:gd name="T50" fmla="*/ 2147483647 w 398"/>
                <a:gd name="T51" fmla="*/ 2147483647 h 150"/>
                <a:gd name="T52" fmla="*/ 2147483647 w 398"/>
                <a:gd name="T53" fmla="*/ 2147483647 h 150"/>
                <a:gd name="T54" fmla="*/ 2147483647 w 398"/>
                <a:gd name="T55" fmla="*/ 2147483647 h 150"/>
                <a:gd name="T56" fmla="*/ 2147483647 w 398"/>
                <a:gd name="T57" fmla="*/ 2147483647 h 150"/>
                <a:gd name="T58" fmla="*/ 2147483647 w 398"/>
                <a:gd name="T59" fmla="*/ 2147483647 h 150"/>
                <a:gd name="T60" fmla="*/ 2147483647 w 398"/>
                <a:gd name="T61" fmla="*/ 2147483647 h 150"/>
                <a:gd name="T62" fmla="*/ 2147483647 w 398"/>
                <a:gd name="T63" fmla="*/ 2147483647 h 150"/>
                <a:gd name="T64" fmla="*/ 2147483647 w 398"/>
                <a:gd name="T65" fmla="*/ 2147483647 h 150"/>
                <a:gd name="T66" fmla="*/ 2147483647 w 398"/>
                <a:gd name="T67" fmla="*/ 2147483647 h 150"/>
                <a:gd name="T68" fmla="*/ 2147483647 w 398"/>
                <a:gd name="T69" fmla="*/ 2147483647 h 150"/>
                <a:gd name="T70" fmla="*/ 2147483647 w 398"/>
                <a:gd name="T71" fmla="*/ 2147483647 h 150"/>
                <a:gd name="T72" fmla="*/ 2147483647 w 398"/>
                <a:gd name="T73" fmla="*/ 2147483647 h 150"/>
                <a:gd name="T74" fmla="*/ 2147483647 w 398"/>
                <a:gd name="T75" fmla="*/ 2147483647 h 150"/>
                <a:gd name="T76" fmla="*/ 2147483647 w 398"/>
                <a:gd name="T77" fmla="*/ 2147483647 h 150"/>
                <a:gd name="T78" fmla="*/ 2147483647 w 398"/>
                <a:gd name="T79" fmla="*/ 2147483647 h 150"/>
                <a:gd name="T80" fmla="*/ 2147483647 w 398"/>
                <a:gd name="T81" fmla="*/ 2147483647 h 150"/>
                <a:gd name="T82" fmla="*/ 2147483647 w 398"/>
                <a:gd name="T83" fmla="*/ 2147483647 h 150"/>
                <a:gd name="T84" fmla="*/ 2147483647 w 398"/>
                <a:gd name="T85" fmla="*/ 2147483647 h 150"/>
                <a:gd name="T86" fmla="*/ 2147483647 w 398"/>
                <a:gd name="T87" fmla="*/ 2147483647 h 150"/>
                <a:gd name="T88" fmla="*/ 2147483647 w 398"/>
                <a:gd name="T89" fmla="*/ 2147483647 h 150"/>
                <a:gd name="T90" fmla="*/ 2147483647 w 398"/>
                <a:gd name="T91" fmla="*/ 2147483647 h 150"/>
                <a:gd name="T92" fmla="*/ 2147483647 w 398"/>
                <a:gd name="T93" fmla="*/ 2147483647 h 150"/>
                <a:gd name="T94" fmla="*/ 2147483647 w 398"/>
                <a:gd name="T95" fmla="*/ 2147483647 h 150"/>
                <a:gd name="T96" fmla="*/ 0 w 398"/>
                <a:gd name="T97" fmla="*/ 2147483647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8" h="150">
                  <a:moveTo>
                    <a:pt x="0" y="146"/>
                  </a:moveTo>
                  <a:lnTo>
                    <a:pt x="21" y="144"/>
                  </a:lnTo>
                  <a:lnTo>
                    <a:pt x="43" y="142"/>
                  </a:lnTo>
                  <a:lnTo>
                    <a:pt x="63" y="139"/>
                  </a:lnTo>
                  <a:lnTo>
                    <a:pt x="74" y="137"/>
                  </a:lnTo>
                  <a:lnTo>
                    <a:pt x="84" y="136"/>
                  </a:lnTo>
                  <a:lnTo>
                    <a:pt x="93" y="134"/>
                  </a:lnTo>
                  <a:lnTo>
                    <a:pt x="103" y="131"/>
                  </a:lnTo>
                  <a:lnTo>
                    <a:pt x="113" y="129"/>
                  </a:lnTo>
                  <a:lnTo>
                    <a:pt x="122" y="126"/>
                  </a:lnTo>
                  <a:lnTo>
                    <a:pt x="131" y="123"/>
                  </a:lnTo>
                  <a:lnTo>
                    <a:pt x="139" y="120"/>
                  </a:lnTo>
                  <a:lnTo>
                    <a:pt x="148" y="116"/>
                  </a:lnTo>
                  <a:lnTo>
                    <a:pt x="156" y="112"/>
                  </a:lnTo>
                  <a:lnTo>
                    <a:pt x="160" y="110"/>
                  </a:lnTo>
                  <a:lnTo>
                    <a:pt x="163" y="107"/>
                  </a:lnTo>
                  <a:lnTo>
                    <a:pt x="167" y="104"/>
                  </a:lnTo>
                  <a:lnTo>
                    <a:pt x="170" y="102"/>
                  </a:lnTo>
                  <a:lnTo>
                    <a:pt x="177" y="95"/>
                  </a:lnTo>
                  <a:lnTo>
                    <a:pt x="183" y="88"/>
                  </a:lnTo>
                  <a:lnTo>
                    <a:pt x="189" y="81"/>
                  </a:lnTo>
                  <a:lnTo>
                    <a:pt x="195" y="73"/>
                  </a:lnTo>
                  <a:lnTo>
                    <a:pt x="206" y="57"/>
                  </a:lnTo>
                  <a:lnTo>
                    <a:pt x="211" y="49"/>
                  </a:lnTo>
                  <a:lnTo>
                    <a:pt x="217" y="41"/>
                  </a:lnTo>
                  <a:lnTo>
                    <a:pt x="222" y="33"/>
                  </a:lnTo>
                  <a:lnTo>
                    <a:pt x="228" y="26"/>
                  </a:lnTo>
                  <a:lnTo>
                    <a:pt x="231" y="23"/>
                  </a:lnTo>
                  <a:lnTo>
                    <a:pt x="234" y="20"/>
                  </a:lnTo>
                  <a:lnTo>
                    <a:pt x="238" y="17"/>
                  </a:lnTo>
                  <a:lnTo>
                    <a:pt x="241" y="14"/>
                  </a:lnTo>
                  <a:lnTo>
                    <a:pt x="244" y="12"/>
                  </a:lnTo>
                  <a:lnTo>
                    <a:pt x="248" y="10"/>
                  </a:lnTo>
                  <a:lnTo>
                    <a:pt x="252" y="8"/>
                  </a:lnTo>
                  <a:lnTo>
                    <a:pt x="255" y="6"/>
                  </a:lnTo>
                  <a:lnTo>
                    <a:pt x="263" y="4"/>
                  </a:lnTo>
                  <a:lnTo>
                    <a:pt x="271" y="2"/>
                  </a:lnTo>
                  <a:lnTo>
                    <a:pt x="280" y="1"/>
                  </a:lnTo>
                  <a:lnTo>
                    <a:pt x="288" y="0"/>
                  </a:lnTo>
                  <a:lnTo>
                    <a:pt x="297" y="0"/>
                  </a:lnTo>
                  <a:lnTo>
                    <a:pt x="305" y="1"/>
                  </a:lnTo>
                  <a:lnTo>
                    <a:pt x="314" y="1"/>
                  </a:lnTo>
                  <a:lnTo>
                    <a:pt x="323" y="3"/>
                  </a:lnTo>
                  <a:lnTo>
                    <a:pt x="332" y="4"/>
                  </a:lnTo>
                  <a:lnTo>
                    <a:pt x="342" y="6"/>
                  </a:lnTo>
                  <a:lnTo>
                    <a:pt x="351" y="9"/>
                  </a:lnTo>
                  <a:lnTo>
                    <a:pt x="360" y="11"/>
                  </a:lnTo>
                  <a:lnTo>
                    <a:pt x="379" y="16"/>
                  </a:lnTo>
                  <a:lnTo>
                    <a:pt x="398" y="22"/>
                  </a:lnTo>
                  <a:lnTo>
                    <a:pt x="397" y="26"/>
                  </a:lnTo>
                  <a:lnTo>
                    <a:pt x="378" y="20"/>
                  </a:lnTo>
                  <a:lnTo>
                    <a:pt x="359" y="15"/>
                  </a:lnTo>
                  <a:lnTo>
                    <a:pt x="350" y="13"/>
                  </a:lnTo>
                  <a:lnTo>
                    <a:pt x="341" y="10"/>
                  </a:lnTo>
                  <a:lnTo>
                    <a:pt x="332" y="8"/>
                  </a:lnTo>
                  <a:lnTo>
                    <a:pt x="323" y="7"/>
                  </a:lnTo>
                  <a:lnTo>
                    <a:pt x="314" y="6"/>
                  </a:lnTo>
                  <a:lnTo>
                    <a:pt x="305" y="5"/>
                  </a:lnTo>
                  <a:lnTo>
                    <a:pt x="297" y="4"/>
                  </a:lnTo>
                  <a:lnTo>
                    <a:pt x="288" y="4"/>
                  </a:lnTo>
                  <a:lnTo>
                    <a:pt x="280" y="5"/>
                  </a:lnTo>
                  <a:lnTo>
                    <a:pt x="272" y="6"/>
                  </a:lnTo>
                  <a:lnTo>
                    <a:pt x="264" y="8"/>
                  </a:lnTo>
                  <a:lnTo>
                    <a:pt x="257" y="10"/>
                  </a:lnTo>
                  <a:lnTo>
                    <a:pt x="253" y="12"/>
                  </a:lnTo>
                  <a:lnTo>
                    <a:pt x="250" y="13"/>
                  </a:lnTo>
                  <a:lnTo>
                    <a:pt x="247" y="15"/>
                  </a:lnTo>
                  <a:lnTo>
                    <a:pt x="243" y="18"/>
                  </a:lnTo>
                  <a:lnTo>
                    <a:pt x="240" y="20"/>
                  </a:lnTo>
                  <a:lnTo>
                    <a:pt x="237" y="23"/>
                  </a:lnTo>
                  <a:lnTo>
                    <a:pt x="234" y="26"/>
                  </a:lnTo>
                  <a:lnTo>
                    <a:pt x="231" y="29"/>
                  </a:lnTo>
                  <a:lnTo>
                    <a:pt x="225" y="36"/>
                  </a:lnTo>
                  <a:lnTo>
                    <a:pt x="220" y="43"/>
                  </a:lnTo>
                  <a:lnTo>
                    <a:pt x="214" y="51"/>
                  </a:lnTo>
                  <a:lnTo>
                    <a:pt x="209" y="59"/>
                  </a:lnTo>
                  <a:lnTo>
                    <a:pt x="198" y="75"/>
                  </a:lnTo>
                  <a:lnTo>
                    <a:pt x="192" y="83"/>
                  </a:lnTo>
                  <a:lnTo>
                    <a:pt x="186" y="91"/>
                  </a:lnTo>
                  <a:lnTo>
                    <a:pt x="180" y="98"/>
                  </a:lnTo>
                  <a:lnTo>
                    <a:pt x="173" y="105"/>
                  </a:lnTo>
                  <a:lnTo>
                    <a:pt x="169" y="108"/>
                  </a:lnTo>
                  <a:lnTo>
                    <a:pt x="166" y="111"/>
                  </a:lnTo>
                  <a:lnTo>
                    <a:pt x="162" y="113"/>
                  </a:lnTo>
                  <a:lnTo>
                    <a:pt x="158" y="116"/>
                  </a:lnTo>
                  <a:lnTo>
                    <a:pt x="149" y="120"/>
                  </a:lnTo>
                  <a:lnTo>
                    <a:pt x="141" y="124"/>
                  </a:lnTo>
                  <a:lnTo>
                    <a:pt x="132" y="127"/>
                  </a:lnTo>
                  <a:lnTo>
                    <a:pt x="123" y="130"/>
                  </a:lnTo>
                  <a:lnTo>
                    <a:pt x="114" y="133"/>
                  </a:lnTo>
                  <a:lnTo>
                    <a:pt x="104" y="135"/>
                  </a:lnTo>
                  <a:lnTo>
                    <a:pt x="94" y="138"/>
                  </a:lnTo>
                  <a:lnTo>
                    <a:pt x="84" y="140"/>
                  </a:lnTo>
                  <a:lnTo>
                    <a:pt x="74" y="141"/>
                  </a:lnTo>
                  <a:lnTo>
                    <a:pt x="64" y="143"/>
                  </a:lnTo>
                  <a:lnTo>
                    <a:pt x="43" y="146"/>
                  </a:lnTo>
                  <a:lnTo>
                    <a:pt x="22" y="148"/>
                  </a:lnTo>
                  <a:lnTo>
                    <a:pt x="0" y="15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3399"/>
            </a:solidFill>
            <a:ln w="12700" cap="flat">
              <a:solidFill>
                <a:srgbClr val="FF33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03" name="Rectangle 194">
              <a:extLst>
                <a:ext uri="{FF2B5EF4-FFF2-40B4-BE49-F238E27FC236}">
                  <a16:creationId xmlns:a16="http://schemas.microsoft.com/office/drawing/2014/main" id="{7540A084-2318-524A-9FDB-938378B08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831" y="2383886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04" name="Rectangle 195">
              <a:extLst>
                <a:ext uri="{FF2B5EF4-FFF2-40B4-BE49-F238E27FC236}">
                  <a16:creationId xmlns:a16="http://schemas.microsoft.com/office/drawing/2014/main" id="{94F7E9A5-0F33-694A-A99B-F9D881B19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628" y="2312845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05" name="Rectangle 196">
              <a:extLst>
                <a:ext uri="{FF2B5EF4-FFF2-40B4-BE49-F238E27FC236}">
                  <a16:creationId xmlns:a16="http://schemas.microsoft.com/office/drawing/2014/main" id="{30C9F252-83D2-044C-BCD6-62C360CFA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8706" y="2193091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06" name="Rectangle 197">
              <a:extLst>
                <a:ext uri="{FF2B5EF4-FFF2-40B4-BE49-F238E27FC236}">
                  <a16:creationId xmlns:a16="http://schemas.microsoft.com/office/drawing/2014/main" id="{8D9E01AE-DBCF-C84A-8656-756811EED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516" y="2201210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07" name="Rectangle 198">
              <a:extLst>
                <a:ext uri="{FF2B5EF4-FFF2-40B4-BE49-F238E27FC236}">
                  <a16:creationId xmlns:a16="http://schemas.microsoft.com/office/drawing/2014/main" id="{493E6756-F11A-6444-9E20-89A5AF386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821" y="2264132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08" name="Rectangle 199">
              <a:extLst>
                <a:ext uri="{FF2B5EF4-FFF2-40B4-BE49-F238E27FC236}">
                  <a16:creationId xmlns:a16="http://schemas.microsoft.com/office/drawing/2014/main" id="{02C7FECE-0189-0043-A41C-AFC3D830E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417" y="2824339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09" name="Rectangle 200">
              <a:extLst>
                <a:ext uri="{FF2B5EF4-FFF2-40B4-BE49-F238E27FC236}">
                  <a16:creationId xmlns:a16="http://schemas.microsoft.com/office/drawing/2014/main" id="{38CC0872-44A6-F042-A06D-7C1DBE116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602" y="2288489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0" name="Rectangle 201">
              <a:extLst>
                <a:ext uri="{FF2B5EF4-FFF2-40B4-BE49-F238E27FC236}">
                  <a16:creationId xmlns:a16="http://schemas.microsoft.com/office/drawing/2014/main" id="{BC494C4D-53D1-2247-B5AB-488E7E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639" y="2696466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1" name="Rectangle 202">
              <a:extLst>
                <a:ext uri="{FF2B5EF4-FFF2-40B4-BE49-F238E27FC236}">
                  <a16:creationId xmlns:a16="http://schemas.microsoft.com/office/drawing/2014/main" id="{849D52B8-9B49-CA4E-86A1-B6D7C0FCA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747" y="2767506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2" name="Rectangle 203">
              <a:extLst>
                <a:ext uri="{FF2B5EF4-FFF2-40B4-BE49-F238E27FC236}">
                  <a16:creationId xmlns:a16="http://schemas.microsoft.com/office/drawing/2014/main" id="{0B1D7665-C363-AB42-AB93-040529B84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647" y="2799982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3" name="Rectangle 204">
              <a:extLst>
                <a:ext uri="{FF2B5EF4-FFF2-40B4-BE49-F238E27FC236}">
                  <a16:creationId xmlns:a16="http://schemas.microsoft.com/office/drawing/2014/main" id="{6C0830E2-9151-4343-A6ED-CF3E7C833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874" y="2808101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4" name="Rectangle 205">
              <a:extLst>
                <a:ext uri="{FF2B5EF4-FFF2-40B4-BE49-F238E27FC236}">
                  <a16:creationId xmlns:a16="http://schemas.microsoft.com/office/drawing/2014/main" id="{A6E1CF25-C347-DB44-9AD3-55FB66629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040" y="2576711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5" name="Rectangle 206">
              <a:extLst>
                <a:ext uri="{FF2B5EF4-FFF2-40B4-BE49-F238E27FC236}">
                  <a16:creationId xmlns:a16="http://schemas.microsoft.com/office/drawing/2014/main" id="{A0A36C00-B4DE-E543-9590-CAFAD132A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01" y="2296607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6" name="Rectangle 207">
              <a:extLst>
                <a:ext uri="{FF2B5EF4-FFF2-40B4-BE49-F238E27FC236}">
                  <a16:creationId xmlns:a16="http://schemas.microsoft.com/office/drawing/2014/main" id="{A09824BB-4B08-EC4C-975D-0A4EAB1C1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190" y="2288489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7" name="Rectangle 208">
              <a:extLst>
                <a:ext uri="{FF2B5EF4-FFF2-40B4-BE49-F238E27FC236}">
                  <a16:creationId xmlns:a16="http://schemas.microsoft.com/office/drawing/2014/main" id="{EEB604A9-4423-8D43-A56E-FB9A6BB54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258" y="2448838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8" name="Rectangle 209">
              <a:extLst>
                <a:ext uri="{FF2B5EF4-FFF2-40B4-BE49-F238E27FC236}">
                  <a16:creationId xmlns:a16="http://schemas.microsoft.com/office/drawing/2014/main" id="{56085FA4-FD66-8B45-A079-87DE657ED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269" y="2495522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19" name="Rectangle 210">
              <a:extLst>
                <a:ext uri="{FF2B5EF4-FFF2-40B4-BE49-F238E27FC236}">
                  <a16:creationId xmlns:a16="http://schemas.microsoft.com/office/drawing/2014/main" id="{0B715F19-E884-2C4F-92BE-3009AF4ED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51" y="2544235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0" name="Rectangle 211">
              <a:extLst>
                <a:ext uri="{FF2B5EF4-FFF2-40B4-BE49-F238E27FC236}">
                  <a16:creationId xmlns:a16="http://schemas.microsoft.com/office/drawing/2014/main" id="{8CF222A2-E066-3B49-B4B6-D809B027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470" y="2568592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1" name="Rectangle 212">
              <a:extLst>
                <a:ext uri="{FF2B5EF4-FFF2-40B4-BE49-F238E27FC236}">
                  <a16:creationId xmlns:a16="http://schemas.microsoft.com/office/drawing/2014/main" id="{2354777F-0213-7743-8C11-D33D8690B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62" y="2570622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2" name="Rectangle 213">
              <a:extLst>
                <a:ext uri="{FF2B5EF4-FFF2-40B4-BE49-F238E27FC236}">
                  <a16:creationId xmlns:a16="http://schemas.microsoft.com/office/drawing/2014/main" id="{01F6775B-6FE5-B143-A9C9-D75277BF2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275" y="2568592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3" name="Rectangle 214">
              <a:extLst>
                <a:ext uri="{FF2B5EF4-FFF2-40B4-BE49-F238E27FC236}">
                  <a16:creationId xmlns:a16="http://schemas.microsoft.com/office/drawing/2014/main" id="{9B1AE9DF-2D44-0645-AE6D-DFBDAA44B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413" y="2623395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4" name="Rectangle 215">
              <a:extLst>
                <a:ext uri="{FF2B5EF4-FFF2-40B4-BE49-F238E27FC236}">
                  <a16:creationId xmlns:a16="http://schemas.microsoft.com/office/drawing/2014/main" id="{77E9311F-8B3D-3D46-8984-C8FA7EBF6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409" y="2304726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5" name="Rectangle 216">
              <a:extLst>
                <a:ext uri="{FF2B5EF4-FFF2-40B4-BE49-F238E27FC236}">
                  <a16:creationId xmlns:a16="http://schemas.microsoft.com/office/drawing/2014/main" id="{F34E6E84-25CE-CA43-91A9-20560A7C7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639" y="2304726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6" name="Rectangle 217">
              <a:extLst>
                <a:ext uri="{FF2B5EF4-FFF2-40B4-BE49-F238E27FC236}">
                  <a16:creationId xmlns:a16="http://schemas.microsoft.com/office/drawing/2014/main" id="{F53636AD-0A37-0442-BDAD-B768907F2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20" y="2383886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7" name="Rectangle 228">
              <a:extLst>
                <a:ext uri="{FF2B5EF4-FFF2-40B4-BE49-F238E27FC236}">
                  <a16:creationId xmlns:a16="http://schemas.microsoft.com/office/drawing/2014/main" id="{AFA6F1FE-354C-2D4C-9D03-7DCDB9B53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613" y="2552354"/>
              <a:ext cx="3856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800" b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altLang="fr-FR" sz="1800">
                <a:cs typeface="Arial" panose="020B0604020202020204" pitchFamily="34" charset="0"/>
              </a:endParaRPr>
            </a:p>
          </p:txBody>
        </p:sp>
        <p:sp>
          <p:nvSpPr>
            <p:cNvPr id="63528" name="Rectangle 240">
              <a:extLst>
                <a:ext uri="{FF2B5EF4-FFF2-40B4-BE49-F238E27FC236}">
                  <a16:creationId xmlns:a16="http://schemas.microsoft.com/office/drawing/2014/main" id="{EF66B4C2-32C2-E34E-8DFF-3FCE3F774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460" y="2974540"/>
              <a:ext cx="0" cy="27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fr-FR" sz="1800">
                <a:cs typeface="Arial" panose="020B0604020202020204" pitchFamily="34" charset="0"/>
              </a:endParaRPr>
            </a:p>
          </p:txBody>
        </p:sp>
        <p:grpSp>
          <p:nvGrpSpPr>
            <p:cNvPr id="63529" name="Group 126">
              <a:extLst>
                <a:ext uri="{FF2B5EF4-FFF2-40B4-BE49-F238E27FC236}">
                  <a16:creationId xmlns:a16="http://schemas.microsoft.com/office/drawing/2014/main" id="{5FCC96B9-A43D-2240-A1E4-A4979EB92C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0180" y="3474912"/>
              <a:ext cx="856548" cy="434364"/>
              <a:chOff x="1703" y="3459"/>
              <a:chExt cx="422" cy="214"/>
            </a:xfrm>
          </p:grpSpPr>
          <p:sp>
            <p:nvSpPr>
              <p:cNvPr id="63539" name="Freeform 66">
                <a:extLst>
                  <a:ext uri="{FF2B5EF4-FFF2-40B4-BE49-F238E27FC236}">
                    <a16:creationId xmlns:a16="http://schemas.microsoft.com/office/drawing/2014/main" id="{CEF9988E-42CC-5944-863D-5DFD48F5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0" name="Freeform 67">
                <a:extLst>
                  <a:ext uri="{FF2B5EF4-FFF2-40B4-BE49-F238E27FC236}">
                    <a16:creationId xmlns:a16="http://schemas.microsoft.com/office/drawing/2014/main" id="{C96AD1EA-6EF3-B14C-857A-7E022DFE6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1" name="Freeform 68">
                <a:extLst>
                  <a:ext uri="{FF2B5EF4-FFF2-40B4-BE49-F238E27FC236}">
                    <a16:creationId xmlns:a16="http://schemas.microsoft.com/office/drawing/2014/main" id="{26A4E908-D840-C24D-9A4A-BE5C87231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2" name="Freeform 69">
                <a:extLst>
                  <a:ext uri="{FF2B5EF4-FFF2-40B4-BE49-F238E27FC236}">
                    <a16:creationId xmlns:a16="http://schemas.microsoft.com/office/drawing/2014/main" id="{145F8C2D-FE8D-6543-833B-1A7EC52E6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3" name="Freeform 70">
                <a:extLst>
                  <a:ext uri="{FF2B5EF4-FFF2-40B4-BE49-F238E27FC236}">
                    <a16:creationId xmlns:a16="http://schemas.microsoft.com/office/drawing/2014/main" id="{557B8497-C63E-D64B-8791-231B158E2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4" name="Freeform 71">
                <a:extLst>
                  <a:ext uri="{FF2B5EF4-FFF2-40B4-BE49-F238E27FC236}">
                    <a16:creationId xmlns:a16="http://schemas.microsoft.com/office/drawing/2014/main" id="{F5CFE47D-7222-0141-B489-3D1E39F1D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5" name="Freeform 72">
                <a:extLst>
                  <a:ext uri="{FF2B5EF4-FFF2-40B4-BE49-F238E27FC236}">
                    <a16:creationId xmlns:a16="http://schemas.microsoft.com/office/drawing/2014/main" id="{7B2CE0FB-DBB6-8348-9AD4-56F371268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1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6" name="Freeform 73">
                <a:extLst>
                  <a:ext uri="{FF2B5EF4-FFF2-40B4-BE49-F238E27FC236}">
                    <a16:creationId xmlns:a16="http://schemas.microsoft.com/office/drawing/2014/main" id="{266C496F-182C-DF4B-A2EF-646684C39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1 h 633"/>
                  <a:gd name="T22" fmla="*/ 0 w 161"/>
                  <a:gd name="T23" fmla="*/ 1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0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67" y="295"/>
                    </a:lnTo>
                    <a:lnTo>
                      <a:pt x="68" y="284"/>
                    </a:lnTo>
                    <a:lnTo>
                      <a:pt x="71" y="316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1"/>
                    </a:cubicBezTo>
                    <a:lnTo>
                      <a:pt x="21" y="289"/>
                    </a:lnTo>
                    <a:cubicBezTo>
                      <a:pt x="20" y="285"/>
                      <a:pt x="21" y="281"/>
                      <a:pt x="22" y="278"/>
                    </a:cubicBezTo>
                    <a:lnTo>
                      <a:pt x="29" y="259"/>
                    </a:ln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7" name="Freeform 74">
                <a:extLst>
                  <a:ext uri="{FF2B5EF4-FFF2-40B4-BE49-F238E27FC236}">
                    <a16:creationId xmlns:a16="http://schemas.microsoft.com/office/drawing/2014/main" id="{ADAF1802-116F-FA41-9F7D-97A67B34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8" name="Freeform 75">
                <a:extLst>
                  <a:ext uri="{FF2B5EF4-FFF2-40B4-BE49-F238E27FC236}">
                    <a16:creationId xmlns:a16="http://schemas.microsoft.com/office/drawing/2014/main" id="{7EE943DD-50F1-2B49-A678-94DB32FF1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9" name="Freeform 76">
                <a:extLst>
                  <a:ext uri="{FF2B5EF4-FFF2-40B4-BE49-F238E27FC236}">
                    <a16:creationId xmlns:a16="http://schemas.microsoft.com/office/drawing/2014/main" id="{10ED3FF0-2F39-5B44-B778-73EA703F8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0" y="3494"/>
                <a:ext cx="19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0" name="Freeform 77">
                <a:extLst>
                  <a:ext uri="{FF2B5EF4-FFF2-40B4-BE49-F238E27FC236}">
                    <a16:creationId xmlns:a16="http://schemas.microsoft.com/office/drawing/2014/main" id="{49F7E2A1-52FE-DE42-BE99-CEC70889E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1" name="Freeform 78">
                <a:extLst>
                  <a:ext uri="{FF2B5EF4-FFF2-40B4-BE49-F238E27FC236}">
                    <a16:creationId xmlns:a16="http://schemas.microsoft.com/office/drawing/2014/main" id="{C3F49938-DFA9-A74A-84B8-0380D1E99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2" name="Freeform 79">
                <a:extLst>
                  <a:ext uri="{FF2B5EF4-FFF2-40B4-BE49-F238E27FC236}">
                    <a16:creationId xmlns:a16="http://schemas.microsoft.com/office/drawing/2014/main" id="{3A807F4A-6877-E048-9041-98DFE62B2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3494"/>
                <a:ext cx="18" cy="79"/>
              </a:xfrm>
              <a:custGeom>
                <a:avLst/>
                <a:gdLst>
                  <a:gd name="T0" fmla="*/ 0 w 161"/>
                  <a:gd name="T1" fmla="*/ 0 h 632"/>
                  <a:gd name="T2" fmla="*/ 0 w 161"/>
                  <a:gd name="T3" fmla="*/ 0 h 632"/>
                  <a:gd name="T4" fmla="*/ 0 w 161"/>
                  <a:gd name="T5" fmla="*/ 0 h 632"/>
                  <a:gd name="T6" fmla="*/ 0 w 161"/>
                  <a:gd name="T7" fmla="*/ 0 h 632"/>
                  <a:gd name="T8" fmla="*/ 0 w 161"/>
                  <a:gd name="T9" fmla="*/ 0 h 632"/>
                  <a:gd name="T10" fmla="*/ 0 w 161"/>
                  <a:gd name="T11" fmla="*/ 0 h 632"/>
                  <a:gd name="T12" fmla="*/ 0 w 161"/>
                  <a:gd name="T13" fmla="*/ 0 h 632"/>
                  <a:gd name="T14" fmla="*/ 0 w 161"/>
                  <a:gd name="T15" fmla="*/ 0 h 632"/>
                  <a:gd name="T16" fmla="*/ 0 w 161"/>
                  <a:gd name="T17" fmla="*/ 1 h 632"/>
                  <a:gd name="T18" fmla="*/ 0 w 161"/>
                  <a:gd name="T19" fmla="*/ 1 h 632"/>
                  <a:gd name="T20" fmla="*/ 0 w 161"/>
                  <a:gd name="T21" fmla="*/ 1 h 632"/>
                  <a:gd name="T22" fmla="*/ 0 w 161"/>
                  <a:gd name="T23" fmla="*/ 1 h 632"/>
                  <a:gd name="T24" fmla="*/ 0 w 161"/>
                  <a:gd name="T25" fmla="*/ 1 h 632"/>
                  <a:gd name="T26" fmla="*/ 0 w 161"/>
                  <a:gd name="T27" fmla="*/ 1 h 632"/>
                  <a:gd name="T28" fmla="*/ 0 w 161"/>
                  <a:gd name="T29" fmla="*/ 1 h 632"/>
                  <a:gd name="T30" fmla="*/ 0 w 161"/>
                  <a:gd name="T31" fmla="*/ 1 h 632"/>
                  <a:gd name="T32" fmla="*/ 0 w 161"/>
                  <a:gd name="T33" fmla="*/ 1 h 632"/>
                  <a:gd name="T34" fmla="*/ 0 w 161"/>
                  <a:gd name="T35" fmla="*/ 1 h 632"/>
                  <a:gd name="T36" fmla="*/ 0 w 161"/>
                  <a:gd name="T37" fmla="*/ 1 h 632"/>
                  <a:gd name="T38" fmla="*/ 0 w 161"/>
                  <a:gd name="T39" fmla="*/ 1 h 632"/>
                  <a:gd name="T40" fmla="*/ 0 w 161"/>
                  <a:gd name="T41" fmla="*/ 1 h 632"/>
                  <a:gd name="T42" fmla="*/ 0 w 161"/>
                  <a:gd name="T43" fmla="*/ 1 h 632"/>
                  <a:gd name="T44" fmla="*/ 0 w 161"/>
                  <a:gd name="T45" fmla="*/ 1 h 632"/>
                  <a:gd name="T46" fmla="*/ 0 w 161"/>
                  <a:gd name="T47" fmla="*/ 1 h 632"/>
                  <a:gd name="T48" fmla="*/ 0 w 161"/>
                  <a:gd name="T49" fmla="*/ 1 h 632"/>
                  <a:gd name="T50" fmla="*/ 0 w 161"/>
                  <a:gd name="T51" fmla="*/ 1 h 632"/>
                  <a:gd name="T52" fmla="*/ 0 w 161"/>
                  <a:gd name="T53" fmla="*/ 1 h 632"/>
                  <a:gd name="T54" fmla="*/ 0 w 161"/>
                  <a:gd name="T55" fmla="*/ 1 h 632"/>
                  <a:gd name="T56" fmla="*/ 0 w 161"/>
                  <a:gd name="T57" fmla="*/ 1 h 632"/>
                  <a:gd name="T58" fmla="*/ 0 w 161"/>
                  <a:gd name="T59" fmla="*/ 1 h 632"/>
                  <a:gd name="T60" fmla="*/ 0 w 161"/>
                  <a:gd name="T61" fmla="*/ 1 h 632"/>
                  <a:gd name="T62" fmla="*/ 0 w 161"/>
                  <a:gd name="T63" fmla="*/ 1 h 632"/>
                  <a:gd name="T64" fmla="*/ 0 w 161"/>
                  <a:gd name="T65" fmla="*/ 1 h 632"/>
                  <a:gd name="T66" fmla="*/ 0 w 161"/>
                  <a:gd name="T67" fmla="*/ 1 h 632"/>
                  <a:gd name="T68" fmla="*/ 0 w 161"/>
                  <a:gd name="T69" fmla="*/ 1 h 632"/>
                  <a:gd name="T70" fmla="*/ 0 w 161"/>
                  <a:gd name="T71" fmla="*/ 1 h 632"/>
                  <a:gd name="T72" fmla="*/ 0 w 161"/>
                  <a:gd name="T73" fmla="*/ 1 h 632"/>
                  <a:gd name="T74" fmla="*/ 0 w 161"/>
                  <a:gd name="T75" fmla="*/ 1 h 632"/>
                  <a:gd name="T76" fmla="*/ 0 w 161"/>
                  <a:gd name="T77" fmla="*/ 1 h 632"/>
                  <a:gd name="T78" fmla="*/ 0 w 161"/>
                  <a:gd name="T79" fmla="*/ 1 h 632"/>
                  <a:gd name="T80" fmla="*/ 0 w 161"/>
                  <a:gd name="T81" fmla="*/ 1 h 632"/>
                  <a:gd name="T82" fmla="*/ 0 w 161"/>
                  <a:gd name="T83" fmla="*/ 1 h 632"/>
                  <a:gd name="T84" fmla="*/ 0 w 161"/>
                  <a:gd name="T85" fmla="*/ 1 h 632"/>
                  <a:gd name="T86" fmla="*/ 0 w 161"/>
                  <a:gd name="T87" fmla="*/ 1 h 632"/>
                  <a:gd name="T88" fmla="*/ 0 w 161"/>
                  <a:gd name="T89" fmla="*/ 0 h 632"/>
                  <a:gd name="T90" fmla="*/ 0 w 161"/>
                  <a:gd name="T91" fmla="*/ 0 h 632"/>
                  <a:gd name="T92" fmla="*/ 0 w 161"/>
                  <a:gd name="T93" fmla="*/ 0 h 632"/>
                  <a:gd name="T94" fmla="*/ 0 w 161"/>
                  <a:gd name="T95" fmla="*/ 0 h 632"/>
                  <a:gd name="T96" fmla="*/ 0 w 161"/>
                  <a:gd name="T97" fmla="*/ 0 h 632"/>
                  <a:gd name="T98" fmla="*/ 0 w 161"/>
                  <a:gd name="T99" fmla="*/ 0 h 632"/>
                  <a:gd name="T100" fmla="*/ 0 w 161"/>
                  <a:gd name="T101" fmla="*/ 0 h 632"/>
                  <a:gd name="T102" fmla="*/ 0 w 161"/>
                  <a:gd name="T103" fmla="*/ 0 h 632"/>
                  <a:gd name="T104" fmla="*/ 0 w 161"/>
                  <a:gd name="T105" fmla="*/ 0 h 6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2">
                    <a:moveTo>
                      <a:pt x="31" y="0"/>
                    </a:moveTo>
                    <a:lnTo>
                      <a:pt x="49" y="16"/>
                    </a:lnTo>
                    <a:cubicBezTo>
                      <a:pt x="51" y="17"/>
                      <a:pt x="52" y="18"/>
                      <a:pt x="53" y="20"/>
                    </a:cubicBezTo>
                    <a:lnTo>
                      <a:pt x="67" y="41"/>
                    </a:lnTo>
                    <a:cubicBezTo>
                      <a:pt x="68" y="43"/>
                      <a:pt x="69" y="44"/>
                      <a:pt x="70" y="46"/>
                    </a:cubicBezTo>
                    <a:lnTo>
                      <a:pt x="79" y="69"/>
                    </a:lnTo>
                    <a:lnTo>
                      <a:pt x="88" y="99"/>
                    </a:lnTo>
                    <a:lnTo>
                      <a:pt x="86" y="94"/>
                    </a:lnTo>
                    <a:lnTo>
                      <a:pt x="100" y="116"/>
                    </a:lnTo>
                    <a:cubicBezTo>
                      <a:pt x="102" y="119"/>
                      <a:pt x="103" y="124"/>
                      <a:pt x="103" y="128"/>
                    </a:cubicBezTo>
                    <a:lnTo>
                      <a:pt x="103" y="181"/>
                    </a:lnTo>
                    <a:cubicBezTo>
                      <a:pt x="103" y="185"/>
                      <a:pt x="103" y="188"/>
                      <a:pt x="101" y="191"/>
                    </a:cubicBezTo>
                    <a:lnTo>
                      <a:pt x="97" y="200"/>
                    </a:lnTo>
                    <a:cubicBezTo>
                      <a:pt x="97" y="201"/>
                      <a:pt x="96" y="203"/>
                      <a:pt x="95" y="204"/>
                    </a:cubicBezTo>
                    <a:lnTo>
                      <a:pt x="89" y="213"/>
                    </a:lnTo>
                    <a:lnTo>
                      <a:pt x="92" y="207"/>
                    </a:lnTo>
                    <a:lnTo>
                      <a:pt x="84" y="232"/>
                    </a:lnTo>
                    <a:lnTo>
                      <a:pt x="85" y="227"/>
                    </a:lnTo>
                    <a:lnTo>
                      <a:pt x="82" y="257"/>
                    </a:lnTo>
                    <a:cubicBezTo>
                      <a:pt x="82" y="260"/>
                      <a:pt x="81" y="263"/>
                      <a:pt x="80" y="266"/>
                    </a:cubicBezTo>
                    <a:lnTo>
                      <a:pt x="72" y="281"/>
                    </a:lnTo>
                    <a:lnTo>
                      <a:pt x="67" y="294"/>
                    </a:lnTo>
                    <a:lnTo>
                      <a:pt x="68" y="283"/>
                    </a:lnTo>
                    <a:lnTo>
                      <a:pt x="71" y="315"/>
                    </a:lnTo>
                    <a:lnTo>
                      <a:pt x="70" y="310"/>
                    </a:lnTo>
                    <a:lnTo>
                      <a:pt x="80" y="341"/>
                    </a:lnTo>
                    <a:lnTo>
                      <a:pt x="76" y="333"/>
                    </a:lnTo>
                    <a:lnTo>
                      <a:pt x="86" y="345"/>
                    </a:lnTo>
                    <a:lnTo>
                      <a:pt x="82" y="341"/>
                    </a:lnTo>
                    <a:lnTo>
                      <a:pt x="97" y="352"/>
                    </a:lnTo>
                    <a:lnTo>
                      <a:pt x="126" y="369"/>
                    </a:lnTo>
                    <a:cubicBezTo>
                      <a:pt x="129" y="370"/>
                      <a:pt x="131" y="372"/>
                      <a:pt x="133" y="374"/>
                    </a:cubicBezTo>
                    <a:lnTo>
                      <a:pt x="145" y="389"/>
                    </a:lnTo>
                    <a:cubicBezTo>
                      <a:pt x="146" y="391"/>
                      <a:pt x="147" y="392"/>
                      <a:pt x="148" y="394"/>
                    </a:cubicBezTo>
                    <a:lnTo>
                      <a:pt x="157" y="412"/>
                    </a:lnTo>
                    <a:cubicBezTo>
                      <a:pt x="158" y="415"/>
                      <a:pt x="159" y="418"/>
                      <a:pt x="159" y="421"/>
                    </a:cubicBezTo>
                    <a:lnTo>
                      <a:pt x="161" y="448"/>
                    </a:lnTo>
                    <a:lnTo>
                      <a:pt x="160" y="470"/>
                    </a:lnTo>
                    <a:cubicBezTo>
                      <a:pt x="160" y="471"/>
                      <a:pt x="160" y="472"/>
                      <a:pt x="160" y="473"/>
                    </a:cubicBezTo>
                    <a:lnTo>
                      <a:pt x="156" y="492"/>
                    </a:lnTo>
                    <a:lnTo>
                      <a:pt x="151" y="516"/>
                    </a:lnTo>
                    <a:lnTo>
                      <a:pt x="149" y="532"/>
                    </a:lnTo>
                    <a:cubicBezTo>
                      <a:pt x="149" y="533"/>
                      <a:pt x="149" y="535"/>
                      <a:pt x="149" y="536"/>
                    </a:cubicBezTo>
                    <a:lnTo>
                      <a:pt x="144" y="554"/>
                    </a:lnTo>
                    <a:cubicBezTo>
                      <a:pt x="143" y="556"/>
                      <a:pt x="142" y="558"/>
                      <a:pt x="141" y="560"/>
                    </a:cubicBezTo>
                    <a:lnTo>
                      <a:pt x="126" y="585"/>
                    </a:lnTo>
                    <a:lnTo>
                      <a:pt x="129" y="571"/>
                    </a:lnTo>
                    <a:lnTo>
                      <a:pt x="130" y="592"/>
                    </a:lnTo>
                    <a:lnTo>
                      <a:pt x="132" y="600"/>
                    </a:lnTo>
                    <a:cubicBezTo>
                      <a:pt x="133" y="606"/>
                      <a:pt x="132" y="613"/>
                      <a:pt x="128" y="618"/>
                    </a:cubicBezTo>
                    <a:lnTo>
                      <a:pt x="126" y="621"/>
                    </a:lnTo>
                    <a:cubicBezTo>
                      <a:pt x="123" y="627"/>
                      <a:pt x="116" y="630"/>
                      <a:pt x="109" y="631"/>
                    </a:cubicBezTo>
                    <a:lnTo>
                      <a:pt x="101" y="632"/>
                    </a:lnTo>
                    <a:lnTo>
                      <a:pt x="95" y="585"/>
                    </a:lnTo>
                    <a:lnTo>
                      <a:pt x="103" y="584"/>
                    </a:lnTo>
                    <a:lnTo>
                      <a:pt x="86" y="594"/>
                    </a:lnTo>
                    <a:lnTo>
                      <a:pt x="88" y="591"/>
                    </a:lnTo>
                    <a:lnTo>
                      <a:pt x="85" y="609"/>
                    </a:lnTo>
                    <a:lnTo>
                      <a:pt x="82" y="595"/>
                    </a:lnTo>
                    <a:lnTo>
                      <a:pt x="81" y="574"/>
                    </a:lnTo>
                    <a:cubicBezTo>
                      <a:pt x="81" y="569"/>
                      <a:pt x="82" y="564"/>
                      <a:pt x="85" y="560"/>
                    </a:cubicBezTo>
                    <a:lnTo>
                      <a:pt x="100" y="535"/>
                    </a:lnTo>
                    <a:lnTo>
                      <a:pt x="97" y="541"/>
                    </a:lnTo>
                    <a:lnTo>
                      <a:pt x="102" y="523"/>
                    </a:lnTo>
                    <a:lnTo>
                      <a:pt x="102" y="527"/>
                    </a:lnTo>
                    <a:lnTo>
                      <a:pt x="104" y="507"/>
                    </a:lnTo>
                    <a:lnTo>
                      <a:pt x="109" y="483"/>
                    </a:lnTo>
                    <a:lnTo>
                      <a:pt x="113" y="464"/>
                    </a:lnTo>
                    <a:lnTo>
                      <a:pt x="112" y="467"/>
                    </a:lnTo>
                    <a:lnTo>
                      <a:pt x="114" y="451"/>
                    </a:lnTo>
                    <a:lnTo>
                      <a:pt x="112" y="424"/>
                    </a:lnTo>
                    <a:lnTo>
                      <a:pt x="114" y="433"/>
                    </a:lnTo>
                    <a:lnTo>
                      <a:pt x="105" y="415"/>
                    </a:lnTo>
                    <a:lnTo>
                      <a:pt x="108" y="419"/>
                    </a:lnTo>
                    <a:lnTo>
                      <a:pt x="96" y="404"/>
                    </a:lnTo>
                    <a:lnTo>
                      <a:pt x="103" y="410"/>
                    </a:lnTo>
                    <a:lnTo>
                      <a:pt x="68" y="391"/>
                    </a:lnTo>
                    <a:lnTo>
                      <a:pt x="53" y="380"/>
                    </a:lnTo>
                    <a:cubicBezTo>
                      <a:pt x="52" y="379"/>
                      <a:pt x="50" y="377"/>
                      <a:pt x="49" y="376"/>
                    </a:cubicBezTo>
                    <a:lnTo>
                      <a:pt x="39" y="364"/>
                    </a:lnTo>
                    <a:cubicBezTo>
                      <a:pt x="37" y="361"/>
                      <a:pt x="36" y="359"/>
                      <a:pt x="35" y="356"/>
                    </a:cubicBezTo>
                    <a:lnTo>
                      <a:pt x="25" y="325"/>
                    </a:lnTo>
                    <a:cubicBezTo>
                      <a:pt x="24" y="323"/>
                      <a:pt x="24" y="321"/>
                      <a:pt x="24" y="320"/>
                    </a:cubicBezTo>
                    <a:lnTo>
                      <a:pt x="21" y="288"/>
                    </a:lnTo>
                    <a:cubicBezTo>
                      <a:pt x="20" y="284"/>
                      <a:pt x="21" y="280"/>
                      <a:pt x="22" y="277"/>
                    </a:cubicBezTo>
                    <a:lnTo>
                      <a:pt x="29" y="258"/>
                    </a:lnTo>
                    <a:lnTo>
                      <a:pt x="37" y="243"/>
                    </a:lnTo>
                    <a:lnTo>
                      <a:pt x="35" y="252"/>
                    </a:lnTo>
                    <a:lnTo>
                      <a:pt x="38" y="222"/>
                    </a:lnTo>
                    <a:cubicBezTo>
                      <a:pt x="38" y="220"/>
                      <a:pt x="38" y="219"/>
                      <a:pt x="39" y="217"/>
                    </a:cubicBezTo>
                    <a:lnTo>
                      <a:pt x="47" y="192"/>
                    </a:lnTo>
                    <a:cubicBezTo>
                      <a:pt x="47" y="190"/>
                      <a:pt x="48" y="188"/>
                      <a:pt x="49" y="186"/>
                    </a:cubicBezTo>
                    <a:lnTo>
                      <a:pt x="55" y="177"/>
                    </a:lnTo>
                    <a:lnTo>
                      <a:pt x="54" y="181"/>
                    </a:lnTo>
                    <a:lnTo>
                      <a:pt x="58" y="172"/>
                    </a:lnTo>
                    <a:lnTo>
                      <a:pt x="55" y="181"/>
                    </a:lnTo>
                    <a:lnTo>
                      <a:pt x="55" y="128"/>
                    </a:lnTo>
                    <a:lnTo>
                      <a:pt x="59" y="141"/>
                    </a:lnTo>
                    <a:lnTo>
                      <a:pt x="45" y="119"/>
                    </a:lnTo>
                    <a:cubicBezTo>
                      <a:pt x="44" y="118"/>
                      <a:pt x="43" y="116"/>
                      <a:pt x="43" y="114"/>
                    </a:cubicBezTo>
                    <a:lnTo>
                      <a:pt x="34" y="86"/>
                    </a:lnTo>
                    <a:lnTo>
                      <a:pt x="25" y="63"/>
                    </a:lnTo>
                    <a:lnTo>
                      <a:pt x="27" y="68"/>
                    </a:lnTo>
                    <a:lnTo>
                      <a:pt x="13" y="47"/>
                    </a:lnTo>
                    <a:lnTo>
                      <a:pt x="18" y="51"/>
                    </a:lnTo>
                    <a:lnTo>
                      <a:pt x="0" y="3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3" name="Freeform 80">
                <a:extLst>
                  <a:ext uri="{FF2B5EF4-FFF2-40B4-BE49-F238E27FC236}">
                    <a16:creationId xmlns:a16="http://schemas.microsoft.com/office/drawing/2014/main" id="{AF6712CC-656F-DE4F-88E9-78F939779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3459"/>
                <a:ext cx="42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4" name="Freeform 81">
                <a:extLst>
                  <a:ext uri="{FF2B5EF4-FFF2-40B4-BE49-F238E27FC236}">
                    <a16:creationId xmlns:a16="http://schemas.microsoft.com/office/drawing/2014/main" id="{832E2E79-5673-574C-B322-2D4AB9F8D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5" name="Freeform 82">
                <a:extLst>
                  <a:ext uri="{FF2B5EF4-FFF2-40B4-BE49-F238E27FC236}">
                    <a16:creationId xmlns:a16="http://schemas.microsoft.com/office/drawing/2014/main" id="{B91E4460-1CBB-8144-B8F6-9CCE9B683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6" name="Freeform 83">
                <a:extLst>
                  <a:ext uri="{FF2B5EF4-FFF2-40B4-BE49-F238E27FC236}">
                    <a16:creationId xmlns:a16="http://schemas.microsoft.com/office/drawing/2014/main" id="{6E8C025F-AF19-7C40-A79E-48066CA83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7" name="Freeform 84">
                <a:extLst>
                  <a:ext uri="{FF2B5EF4-FFF2-40B4-BE49-F238E27FC236}">
                    <a16:creationId xmlns:a16="http://schemas.microsoft.com/office/drawing/2014/main" id="{1AE0D19A-37FB-2F49-83A7-29CDB00AD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8" name="Freeform 85">
                <a:extLst>
                  <a:ext uri="{FF2B5EF4-FFF2-40B4-BE49-F238E27FC236}">
                    <a16:creationId xmlns:a16="http://schemas.microsoft.com/office/drawing/2014/main" id="{8AE18BB8-F722-DE4B-A12C-06CC47232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9" name="Freeform 86">
                <a:extLst>
                  <a:ext uri="{FF2B5EF4-FFF2-40B4-BE49-F238E27FC236}">
                    <a16:creationId xmlns:a16="http://schemas.microsoft.com/office/drawing/2014/main" id="{077899BF-A4F5-2E46-8721-C2D59C07A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0" name="Freeform 87">
                <a:extLst>
                  <a:ext uri="{FF2B5EF4-FFF2-40B4-BE49-F238E27FC236}">
                    <a16:creationId xmlns:a16="http://schemas.microsoft.com/office/drawing/2014/main" id="{CD54CD2A-29AB-D64C-86AA-110B566B3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1" name="Freeform 88">
                <a:extLst>
                  <a:ext uri="{FF2B5EF4-FFF2-40B4-BE49-F238E27FC236}">
                    <a16:creationId xmlns:a16="http://schemas.microsoft.com/office/drawing/2014/main" id="{D1363DEA-0190-614E-9279-6A863575C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494"/>
                <a:ext cx="18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2" name="Freeform 89">
                <a:extLst>
                  <a:ext uri="{FF2B5EF4-FFF2-40B4-BE49-F238E27FC236}">
                    <a16:creationId xmlns:a16="http://schemas.microsoft.com/office/drawing/2014/main" id="{6537EFDE-C6B2-054C-9ECD-EC41DB470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3459"/>
                <a:ext cx="42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3" name="Freeform 90">
                <a:extLst>
                  <a:ext uri="{FF2B5EF4-FFF2-40B4-BE49-F238E27FC236}">
                    <a16:creationId xmlns:a16="http://schemas.microsoft.com/office/drawing/2014/main" id="{CA4608FA-A094-304B-849C-82876D18A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7" y="3494"/>
                <a:ext cx="14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4" name="Freeform 91">
                <a:extLst>
                  <a:ext uri="{FF2B5EF4-FFF2-40B4-BE49-F238E27FC236}">
                    <a16:creationId xmlns:a16="http://schemas.microsoft.com/office/drawing/2014/main" id="{BDCB2C6D-F769-E649-840E-059A4E4FB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5" name="Freeform 92">
                <a:extLst>
                  <a:ext uri="{FF2B5EF4-FFF2-40B4-BE49-F238E27FC236}">
                    <a16:creationId xmlns:a16="http://schemas.microsoft.com/office/drawing/2014/main" id="{9293487D-46C9-2541-861F-C761923E4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459"/>
                <a:ext cx="41" cy="44"/>
              </a:xfrm>
              <a:custGeom>
                <a:avLst/>
                <a:gdLst>
                  <a:gd name="T0" fmla="*/ 0 w 352"/>
                  <a:gd name="T1" fmla="*/ 0 h 352"/>
                  <a:gd name="T2" fmla="*/ 0 w 352"/>
                  <a:gd name="T3" fmla="*/ 0 h 352"/>
                  <a:gd name="T4" fmla="*/ 0 w 352"/>
                  <a:gd name="T5" fmla="*/ 0 h 352"/>
                  <a:gd name="T6" fmla="*/ 0 w 352"/>
                  <a:gd name="T7" fmla="*/ 0 h 352"/>
                  <a:gd name="T8" fmla="*/ 1 w 352"/>
                  <a:gd name="T9" fmla="*/ 0 h 352"/>
                  <a:gd name="T10" fmla="*/ 1 w 352"/>
                  <a:gd name="T11" fmla="*/ 0 h 352"/>
                  <a:gd name="T12" fmla="*/ 1 w 352"/>
                  <a:gd name="T13" fmla="*/ 0 h 352"/>
                  <a:gd name="T14" fmla="*/ 0 w 352"/>
                  <a:gd name="T15" fmla="*/ 1 h 352"/>
                  <a:gd name="T16" fmla="*/ 0 w 352"/>
                  <a:gd name="T17" fmla="*/ 1 h 352"/>
                  <a:gd name="T18" fmla="*/ 0 w 352"/>
                  <a:gd name="T19" fmla="*/ 1 h 352"/>
                  <a:gd name="T20" fmla="*/ 0 w 352"/>
                  <a:gd name="T21" fmla="*/ 0 h 352"/>
                  <a:gd name="T22" fmla="*/ 0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0" y="176"/>
                    </a:move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6" name="Freeform 93">
                <a:extLst>
                  <a:ext uri="{FF2B5EF4-FFF2-40B4-BE49-F238E27FC236}">
                    <a16:creationId xmlns:a16="http://schemas.microsoft.com/office/drawing/2014/main" id="{5022BDED-DB12-B742-95B6-C961EA146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3494"/>
                <a:ext cx="15" cy="80"/>
              </a:xfrm>
              <a:custGeom>
                <a:avLst/>
                <a:gdLst>
                  <a:gd name="T0" fmla="*/ 0 w 128"/>
                  <a:gd name="T1" fmla="*/ 0 h 648"/>
                  <a:gd name="T2" fmla="*/ 0 w 128"/>
                  <a:gd name="T3" fmla="*/ 0 h 648"/>
                  <a:gd name="T4" fmla="*/ 0 w 128"/>
                  <a:gd name="T5" fmla="*/ 0 h 648"/>
                  <a:gd name="T6" fmla="*/ 0 w 128"/>
                  <a:gd name="T7" fmla="*/ 0 h 648"/>
                  <a:gd name="T8" fmla="*/ 0 w 128"/>
                  <a:gd name="T9" fmla="*/ 0 h 648"/>
                  <a:gd name="T10" fmla="*/ 0 w 128"/>
                  <a:gd name="T11" fmla="*/ 0 h 648"/>
                  <a:gd name="T12" fmla="*/ 0 w 128"/>
                  <a:gd name="T13" fmla="*/ 0 h 648"/>
                  <a:gd name="T14" fmla="*/ 0 w 128"/>
                  <a:gd name="T15" fmla="*/ 0 h 648"/>
                  <a:gd name="T16" fmla="*/ 0 w 128"/>
                  <a:gd name="T17" fmla="*/ 0 h 648"/>
                  <a:gd name="T18" fmla="*/ 0 w 128"/>
                  <a:gd name="T19" fmla="*/ 0 h 648"/>
                  <a:gd name="T20" fmla="*/ 0 w 128"/>
                  <a:gd name="T21" fmla="*/ 1 h 648"/>
                  <a:gd name="T22" fmla="*/ 0 w 128"/>
                  <a:gd name="T23" fmla="*/ 1 h 648"/>
                  <a:gd name="T24" fmla="*/ 0 w 128"/>
                  <a:gd name="T25" fmla="*/ 1 h 648"/>
                  <a:gd name="T26" fmla="*/ 0 w 128"/>
                  <a:gd name="T27" fmla="*/ 1 h 648"/>
                  <a:gd name="T28" fmla="*/ 0 w 128"/>
                  <a:gd name="T29" fmla="*/ 1 h 648"/>
                  <a:gd name="T30" fmla="*/ 0 w 128"/>
                  <a:gd name="T31" fmla="*/ 1 h 648"/>
                  <a:gd name="T32" fmla="*/ 0 w 128"/>
                  <a:gd name="T33" fmla="*/ 1 h 648"/>
                  <a:gd name="T34" fmla="*/ 0 w 128"/>
                  <a:gd name="T35" fmla="*/ 1 h 648"/>
                  <a:gd name="T36" fmla="*/ 0 w 128"/>
                  <a:gd name="T37" fmla="*/ 1 h 648"/>
                  <a:gd name="T38" fmla="*/ 0 w 128"/>
                  <a:gd name="T39" fmla="*/ 1 h 648"/>
                  <a:gd name="T40" fmla="*/ 0 w 128"/>
                  <a:gd name="T41" fmla="*/ 1 h 648"/>
                  <a:gd name="T42" fmla="*/ 0 w 128"/>
                  <a:gd name="T43" fmla="*/ 1 h 648"/>
                  <a:gd name="T44" fmla="*/ 0 w 128"/>
                  <a:gd name="T45" fmla="*/ 1 h 648"/>
                  <a:gd name="T46" fmla="*/ 0 w 128"/>
                  <a:gd name="T47" fmla="*/ 1 h 648"/>
                  <a:gd name="T48" fmla="*/ 0 w 128"/>
                  <a:gd name="T49" fmla="*/ 1 h 648"/>
                  <a:gd name="T50" fmla="*/ 0 w 128"/>
                  <a:gd name="T51" fmla="*/ 1 h 648"/>
                  <a:gd name="T52" fmla="*/ 0 w 128"/>
                  <a:gd name="T53" fmla="*/ 1 h 648"/>
                  <a:gd name="T54" fmla="*/ 0 w 128"/>
                  <a:gd name="T55" fmla="*/ 1 h 648"/>
                  <a:gd name="T56" fmla="*/ 0 w 128"/>
                  <a:gd name="T57" fmla="*/ 1 h 648"/>
                  <a:gd name="T58" fmla="*/ 0 w 128"/>
                  <a:gd name="T59" fmla="*/ 1 h 648"/>
                  <a:gd name="T60" fmla="*/ 0 w 128"/>
                  <a:gd name="T61" fmla="*/ 1 h 648"/>
                  <a:gd name="T62" fmla="*/ 0 w 128"/>
                  <a:gd name="T63" fmla="*/ 1 h 648"/>
                  <a:gd name="T64" fmla="*/ 0 w 128"/>
                  <a:gd name="T65" fmla="*/ 1 h 648"/>
                  <a:gd name="T66" fmla="*/ 0 w 128"/>
                  <a:gd name="T67" fmla="*/ 1 h 648"/>
                  <a:gd name="T68" fmla="*/ 0 w 128"/>
                  <a:gd name="T69" fmla="*/ 1 h 648"/>
                  <a:gd name="T70" fmla="*/ 0 w 128"/>
                  <a:gd name="T71" fmla="*/ 1 h 648"/>
                  <a:gd name="T72" fmla="*/ 0 w 128"/>
                  <a:gd name="T73" fmla="*/ 1 h 648"/>
                  <a:gd name="T74" fmla="*/ 0 w 128"/>
                  <a:gd name="T75" fmla="*/ 1 h 648"/>
                  <a:gd name="T76" fmla="*/ 0 w 128"/>
                  <a:gd name="T77" fmla="*/ 1 h 648"/>
                  <a:gd name="T78" fmla="*/ 0 w 128"/>
                  <a:gd name="T79" fmla="*/ 1 h 648"/>
                  <a:gd name="T80" fmla="*/ 0 w 128"/>
                  <a:gd name="T81" fmla="*/ 0 h 648"/>
                  <a:gd name="T82" fmla="*/ 0 w 128"/>
                  <a:gd name="T83" fmla="*/ 0 h 648"/>
                  <a:gd name="T84" fmla="*/ 0 w 128"/>
                  <a:gd name="T85" fmla="*/ 0 h 648"/>
                  <a:gd name="T86" fmla="*/ 0 w 128"/>
                  <a:gd name="T87" fmla="*/ 0 h 648"/>
                  <a:gd name="T88" fmla="*/ 0 w 128"/>
                  <a:gd name="T89" fmla="*/ 0 h 648"/>
                  <a:gd name="T90" fmla="*/ 0 w 128"/>
                  <a:gd name="T91" fmla="*/ 0 h 648"/>
                  <a:gd name="T92" fmla="*/ 0 w 128"/>
                  <a:gd name="T93" fmla="*/ 0 h 648"/>
                  <a:gd name="T94" fmla="*/ 0 w 128"/>
                  <a:gd name="T95" fmla="*/ 0 h 648"/>
                  <a:gd name="T96" fmla="*/ 0 w 128"/>
                  <a:gd name="T97" fmla="*/ 0 h 648"/>
                  <a:gd name="T98" fmla="*/ 0 w 128"/>
                  <a:gd name="T99" fmla="*/ 0 h 648"/>
                  <a:gd name="T100" fmla="*/ 0 w 128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648">
                    <a:moveTo>
                      <a:pt x="119" y="34"/>
                    </a:moveTo>
                    <a:lnTo>
                      <a:pt x="101" y="52"/>
                    </a:lnTo>
                    <a:lnTo>
                      <a:pt x="106" y="47"/>
                    </a:lnTo>
                    <a:lnTo>
                      <a:pt x="94" y="70"/>
                    </a:lnTo>
                    <a:lnTo>
                      <a:pt x="96" y="64"/>
                    </a:lnTo>
                    <a:lnTo>
                      <a:pt x="90" y="89"/>
                    </a:lnTo>
                    <a:lnTo>
                      <a:pt x="84" y="118"/>
                    </a:lnTo>
                    <a:cubicBezTo>
                      <a:pt x="84" y="120"/>
                      <a:pt x="83" y="123"/>
                      <a:pt x="82" y="125"/>
                    </a:cubicBezTo>
                    <a:lnTo>
                      <a:pt x="70" y="148"/>
                    </a:lnTo>
                    <a:lnTo>
                      <a:pt x="72" y="134"/>
                    </a:lnTo>
                    <a:lnTo>
                      <a:pt x="78" y="188"/>
                    </a:lnTo>
                    <a:lnTo>
                      <a:pt x="74" y="177"/>
                    </a:lnTo>
                    <a:lnTo>
                      <a:pt x="80" y="186"/>
                    </a:lnTo>
                    <a:lnTo>
                      <a:pt x="86" y="195"/>
                    </a:lnTo>
                    <a:lnTo>
                      <a:pt x="100" y="220"/>
                    </a:lnTo>
                    <a:cubicBezTo>
                      <a:pt x="101" y="222"/>
                      <a:pt x="102" y="225"/>
                      <a:pt x="102" y="227"/>
                    </a:cubicBezTo>
                    <a:lnTo>
                      <a:pt x="108" y="257"/>
                    </a:lnTo>
                    <a:lnTo>
                      <a:pt x="104" y="248"/>
                    </a:lnTo>
                    <a:lnTo>
                      <a:pt x="114" y="263"/>
                    </a:lnTo>
                    <a:lnTo>
                      <a:pt x="124" y="280"/>
                    </a:lnTo>
                    <a:cubicBezTo>
                      <a:pt x="125" y="283"/>
                      <a:pt x="126" y="287"/>
                      <a:pt x="126" y="291"/>
                    </a:cubicBezTo>
                    <a:lnTo>
                      <a:pt x="127" y="324"/>
                    </a:lnTo>
                    <a:cubicBezTo>
                      <a:pt x="128" y="326"/>
                      <a:pt x="127" y="328"/>
                      <a:pt x="127" y="330"/>
                    </a:cubicBezTo>
                    <a:lnTo>
                      <a:pt x="120" y="362"/>
                    </a:lnTo>
                    <a:cubicBezTo>
                      <a:pt x="119" y="364"/>
                      <a:pt x="118" y="367"/>
                      <a:pt x="117" y="369"/>
                    </a:cubicBezTo>
                    <a:lnTo>
                      <a:pt x="108" y="383"/>
                    </a:lnTo>
                    <a:cubicBezTo>
                      <a:pt x="107" y="385"/>
                      <a:pt x="105" y="387"/>
                      <a:pt x="104" y="388"/>
                    </a:cubicBezTo>
                    <a:lnTo>
                      <a:pt x="90" y="401"/>
                    </a:lnTo>
                    <a:cubicBezTo>
                      <a:pt x="89" y="402"/>
                      <a:pt x="88" y="403"/>
                      <a:pt x="87" y="403"/>
                    </a:cubicBezTo>
                    <a:lnTo>
                      <a:pt x="56" y="424"/>
                    </a:lnTo>
                    <a:lnTo>
                      <a:pt x="62" y="418"/>
                    </a:lnTo>
                    <a:lnTo>
                      <a:pt x="51" y="434"/>
                    </a:lnTo>
                    <a:lnTo>
                      <a:pt x="54" y="429"/>
                    </a:lnTo>
                    <a:lnTo>
                      <a:pt x="47" y="448"/>
                    </a:lnTo>
                    <a:lnTo>
                      <a:pt x="48" y="439"/>
                    </a:lnTo>
                    <a:lnTo>
                      <a:pt x="49" y="466"/>
                    </a:lnTo>
                    <a:lnTo>
                      <a:pt x="49" y="462"/>
                    </a:lnTo>
                    <a:lnTo>
                      <a:pt x="53" y="482"/>
                    </a:lnTo>
                    <a:lnTo>
                      <a:pt x="58" y="499"/>
                    </a:lnTo>
                    <a:lnTo>
                      <a:pt x="65" y="521"/>
                    </a:lnTo>
                    <a:lnTo>
                      <a:pt x="71" y="541"/>
                    </a:lnTo>
                    <a:lnTo>
                      <a:pt x="77" y="555"/>
                    </a:lnTo>
                    <a:lnTo>
                      <a:pt x="74" y="550"/>
                    </a:lnTo>
                    <a:lnTo>
                      <a:pt x="92" y="574"/>
                    </a:lnTo>
                    <a:cubicBezTo>
                      <a:pt x="94" y="578"/>
                      <a:pt x="96" y="582"/>
                      <a:pt x="96" y="586"/>
                    </a:cubicBezTo>
                    <a:lnTo>
                      <a:pt x="98" y="607"/>
                    </a:lnTo>
                    <a:lnTo>
                      <a:pt x="98" y="620"/>
                    </a:lnTo>
                    <a:lnTo>
                      <a:pt x="98" y="615"/>
                    </a:lnTo>
                    <a:lnTo>
                      <a:pt x="99" y="619"/>
                    </a:lnTo>
                    <a:lnTo>
                      <a:pt x="75" y="600"/>
                    </a:lnTo>
                    <a:lnTo>
                      <a:pt x="84" y="600"/>
                    </a:lnTo>
                    <a:lnTo>
                      <a:pt x="84" y="648"/>
                    </a:lnTo>
                    <a:lnTo>
                      <a:pt x="75" y="648"/>
                    </a:lnTo>
                    <a:cubicBezTo>
                      <a:pt x="64" y="648"/>
                      <a:pt x="55" y="641"/>
                      <a:pt x="52" y="630"/>
                    </a:cubicBezTo>
                    <a:lnTo>
                      <a:pt x="51" y="626"/>
                    </a:lnTo>
                    <a:cubicBezTo>
                      <a:pt x="51" y="624"/>
                      <a:pt x="50" y="622"/>
                      <a:pt x="50" y="620"/>
                    </a:cubicBezTo>
                    <a:lnTo>
                      <a:pt x="51" y="612"/>
                    </a:lnTo>
                    <a:lnTo>
                      <a:pt x="49" y="591"/>
                    </a:lnTo>
                    <a:lnTo>
                      <a:pt x="53" y="603"/>
                    </a:lnTo>
                    <a:lnTo>
                      <a:pt x="35" y="579"/>
                    </a:lnTo>
                    <a:cubicBezTo>
                      <a:pt x="34" y="577"/>
                      <a:pt x="33" y="575"/>
                      <a:pt x="32" y="574"/>
                    </a:cubicBezTo>
                    <a:lnTo>
                      <a:pt x="24" y="554"/>
                    </a:lnTo>
                    <a:lnTo>
                      <a:pt x="20" y="536"/>
                    </a:lnTo>
                    <a:lnTo>
                      <a:pt x="11" y="512"/>
                    </a:lnTo>
                    <a:lnTo>
                      <a:pt x="6" y="491"/>
                    </a:lnTo>
                    <a:lnTo>
                      <a:pt x="2" y="471"/>
                    </a:lnTo>
                    <a:cubicBezTo>
                      <a:pt x="2" y="470"/>
                      <a:pt x="2" y="469"/>
                      <a:pt x="1" y="467"/>
                    </a:cubicBezTo>
                    <a:lnTo>
                      <a:pt x="0" y="440"/>
                    </a:lnTo>
                    <a:cubicBezTo>
                      <a:pt x="0" y="437"/>
                      <a:pt x="1" y="434"/>
                      <a:pt x="2" y="431"/>
                    </a:cubicBezTo>
                    <a:lnTo>
                      <a:pt x="9" y="412"/>
                    </a:lnTo>
                    <a:cubicBezTo>
                      <a:pt x="10" y="410"/>
                      <a:pt x="11" y="409"/>
                      <a:pt x="12" y="407"/>
                    </a:cubicBezTo>
                    <a:lnTo>
                      <a:pt x="23" y="391"/>
                    </a:lnTo>
                    <a:cubicBezTo>
                      <a:pt x="24" y="388"/>
                      <a:pt x="27" y="386"/>
                      <a:pt x="29" y="385"/>
                    </a:cubicBezTo>
                    <a:lnTo>
                      <a:pt x="60" y="364"/>
                    </a:lnTo>
                    <a:lnTo>
                      <a:pt x="57" y="366"/>
                    </a:lnTo>
                    <a:lnTo>
                      <a:pt x="71" y="353"/>
                    </a:lnTo>
                    <a:lnTo>
                      <a:pt x="67" y="357"/>
                    </a:lnTo>
                    <a:lnTo>
                      <a:pt x="76" y="343"/>
                    </a:lnTo>
                    <a:lnTo>
                      <a:pt x="73" y="351"/>
                    </a:lnTo>
                    <a:lnTo>
                      <a:pt x="80" y="319"/>
                    </a:lnTo>
                    <a:lnTo>
                      <a:pt x="79" y="325"/>
                    </a:lnTo>
                    <a:lnTo>
                      <a:pt x="78" y="292"/>
                    </a:lnTo>
                    <a:lnTo>
                      <a:pt x="81" y="303"/>
                    </a:lnTo>
                    <a:lnTo>
                      <a:pt x="74" y="290"/>
                    </a:lnTo>
                    <a:lnTo>
                      <a:pt x="64" y="275"/>
                    </a:lnTo>
                    <a:cubicBezTo>
                      <a:pt x="63" y="272"/>
                      <a:pt x="62" y="269"/>
                      <a:pt x="61" y="266"/>
                    </a:cubicBezTo>
                    <a:lnTo>
                      <a:pt x="55" y="236"/>
                    </a:lnTo>
                    <a:lnTo>
                      <a:pt x="57" y="243"/>
                    </a:lnTo>
                    <a:lnTo>
                      <a:pt x="46" y="222"/>
                    </a:lnTo>
                    <a:lnTo>
                      <a:pt x="40" y="213"/>
                    </a:lnTo>
                    <a:lnTo>
                      <a:pt x="34" y="204"/>
                    </a:lnTo>
                    <a:cubicBezTo>
                      <a:pt x="32" y="201"/>
                      <a:pt x="31" y="197"/>
                      <a:pt x="31" y="193"/>
                    </a:cubicBezTo>
                    <a:lnTo>
                      <a:pt x="25" y="139"/>
                    </a:lnTo>
                    <a:cubicBezTo>
                      <a:pt x="24" y="134"/>
                      <a:pt x="25" y="130"/>
                      <a:pt x="27" y="125"/>
                    </a:cubicBezTo>
                    <a:lnTo>
                      <a:pt x="39" y="102"/>
                    </a:lnTo>
                    <a:lnTo>
                      <a:pt x="37" y="109"/>
                    </a:lnTo>
                    <a:lnTo>
                      <a:pt x="43" y="78"/>
                    </a:lnTo>
                    <a:lnTo>
                      <a:pt x="49" y="53"/>
                    </a:lnTo>
                    <a:cubicBezTo>
                      <a:pt x="50" y="51"/>
                      <a:pt x="50" y="49"/>
                      <a:pt x="51" y="47"/>
                    </a:cubicBezTo>
                    <a:lnTo>
                      <a:pt x="63" y="24"/>
                    </a:lnTo>
                    <a:cubicBezTo>
                      <a:pt x="64" y="22"/>
                      <a:pt x="66" y="20"/>
                      <a:pt x="67" y="18"/>
                    </a:cubicBezTo>
                    <a:lnTo>
                      <a:pt x="85" y="0"/>
                    </a:lnTo>
                    <a:lnTo>
                      <a:pt x="119" y="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7" name="Freeform 94">
                <a:extLst>
                  <a:ext uri="{FF2B5EF4-FFF2-40B4-BE49-F238E27FC236}">
                    <a16:creationId xmlns:a16="http://schemas.microsoft.com/office/drawing/2014/main" id="{E1CA3347-C2CC-2746-B33C-1FD507067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" y="3494"/>
                <a:ext cx="19" cy="79"/>
              </a:xfrm>
              <a:custGeom>
                <a:avLst/>
                <a:gdLst>
                  <a:gd name="T0" fmla="*/ 0 w 161"/>
                  <a:gd name="T1" fmla="*/ 0 h 633"/>
                  <a:gd name="T2" fmla="*/ 0 w 161"/>
                  <a:gd name="T3" fmla="*/ 0 h 633"/>
                  <a:gd name="T4" fmla="*/ 0 w 161"/>
                  <a:gd name="T5" fmla="*/ 0 h 633"/>
                  <a:gd name="T6" fmla="*/ 0 w 161"/>
                  <a:gd name="T7" fmla="*/ 0 h 633"/>
                  <a:gd name="T8" fmla="*/ 0 w 161"/>
                  <a:gd name="T9" fmla="*/ 0 h 633"/>
                  <a:gd name="T10" fmla="*/ 0 w 161"/>
                  <a:gd name="T11" fmla="*/ 0 h 633"/>
                  <a:gd name="T12" fmla="*/ 0 w 161"/>
                  <a:gd name="T13" fmla="*/ 0 h 633"/>
                  <a:gd name="T14" fmla="*/ 0 w 161"/>
                  <a:gd name="T15" fmla="*/ 0 h 633"/>
                  <a:gd name="T16" fmla="*/ 0 w 161"/>
                  <a:gd name="T17" fmla="*/ 0 h 633"/>
                  <a:gd name="T18" fmla="*/ 0 w 161"/>
                  <a:gd name="T19" fmla="*/ 0 h 633"/>
                  <a:gd name="T20" fmla="*/ 0 w 161"/>
                  <a:gd name="T21" fmla="*/ 0 h 633"/>
                  <a:gd name="T22" fmla="*/ 0 w 161"/>
                  <a:gd name="T23" fmla="*/ 0 h 633"/>
                  <a:gd name="T24" fmla="*/ 0 w 161"/>
                  <a:gd name="T25" fmla="*/ 1 h 633"/>
                  <a:gd name="T26" fmla="*/ 0 w 161"/>
                  <a:gd name="T27" fmla="*/ 1 h 633"/>
                  <a:gd name="T28" fmla="*/ 0 w 161"/>
                  <a:gd name="T29" fmla="*/ 1 h 633"/>
                  <a:gd name="T30" fmla="*/ 0 w 161"/>
                  <a:gd name="T31" fmla="*/ 1 h 633"/>
                  <a:gd name="T32" fmla="*/ 0 w 161"/>
                  <a:gd name="T33" fmla="*/ 1 h 633"/>
                  <a:gd name="T34" fmla="*/ 0 w 161"/>
                  <a:gd name="T35" fmla="*/ 1 h 633"/>
                  <a:gd name="T36" fmla="*/ 0 w 161"/>
                  <a:gd name="T37" fmla="*/ 1 h 633"/>
                  <a:gd name="T38" fmla="*/ 0 w 161"/>
                  <a:gd name="T39" fmla="*/ 1 h 633"/>
                  <a:gd name="T40" fmla="*/ 0 w 161"/>
                  <a:gd name="T41" fmla="*/ 1 h 633"/>
                  <a:gd name="T42" fmla="*/ 0 w 161"/>
                  <a:gd name="T43" fmla="*/ 1 h 633"/>
                  <a:gd name="T44" fmla="*/ 0 w 161"/>
                  <a:gd name="T45" fmla="*/ 1 h 633"/>
                  <a:gd name="T46" fmla="*/ 0 w 161"/>
                  <a:gd name="T47" fmla="*/ 1 h 633"/>
                  <a:gd name="T48" fmla="*/ 0 w 161"/>
                  <a:gd name="T49" fmla="*/ 1 h 633"/>
                  <a:gd name="T50" fmla="*/ 0 w 161"/>
                  <a:gd name="T51" fmla="*/ 1 h 633"/>
                  <a:gd name="T52" fmla="*/ 0 w 161"/>
                  <a:gd name="T53" fmla="*/ 1 h 633"/>
                  <a:gd name="T54" fmla="*/ 0 w 161"/>
                  <a:gd name="T55" fmla="*/ 1 h 633"/>
                  <a:gd name="T56" fmla="*/ 0 w 161"/>
                  <a:gd name="T57" fmla="*/ 1 h 633"/>
                  <a:gd name="T58" fmla="*/ 0 w 161"/>
                  <a:gd name="T59" fmla="*/ 1 h 633"/>
                  <a:gd name="T60" fmla="*/ 0 w 161"/>
                  <a:gd name="T61" fmla="*/ 1 h 633"/>
                  <a:gd name="T62" fmla="*/ 0 w 161"/>
                  <a:gd name="T63" fmla="*/ 1 h 633"/>
                  <a:gd name="T64" fmla="*/ 0 w 161"/>
                  <a:gd name="T65" fmla="*/ 1 h 633"/>
                  <a:gd name="T66" fmla="*/ 0 w 161"/>
                  <a:gd name="T67" fmla="*/ 1 h 633"/>
                  <a:gd name="T68" fmla="*/ 0 w 161"/>
                  <a:gd name="T69" fmla="*/ 1 h 633"/>
                  <a:gd name="T70" fmla="*/ 0 w 161"/>
                  <a:gd name="T71" fmla="*/ 1 h 633"/>
                  <a:gd name="T72" fmla="*/ 0 w 161"/>
                  <a:gd name="T73" fmla="*/ 1 h 633"/>
                  <a:gd name="T74" fmla="*/ 0 w 161"/>
                  <a:gd name="T75" fmla="*/ 1 h 633"/>
                  <a:gd name="T76" fmla="*/ 0 w 161"/>
                  <a:gd name="T77" fmla="*/ 1 h 633"/>
                  <a:gd name="T78" fmla="*/ 0 w 161"/>
                  <a:gd name="T79" fmla="*/ 1 h 633"/>
                  <a:gd name="T80" fmla="*/ 0 w 161"/>
                  <a:gd name="T81" fmla="*/ 1 h 633"/>
                  <a:gd name="T82" fmla="*/ 0 w 161"/>
                  <a:gd name="T83" fmla="*/ 1 h 633"/>
                  <a:gd name="T84" fmla="*/ 0 w 161"/>
                  <a:gd name="T85" fmla="*/ 0 h 633"/>
                  <a:gd name="T86" fmla="*/ 0 w 161"/>
                  <a:gd name="T87" fmla="*/ 0 h 633"/>
                  <a:gd name="T88" fmla="*/ 0 w 161"/>
                  <a:gd name="T89" fmla="*/ 0 h 633"/>
                  <a:gd name="T90" fmla="*/ 0 w 161"/>
                  <a:gd name="T91" fmla="*/ 0 h 633"/>
                  <a:gd name="T92" fmla="*/ 0 w 161"/>
                  <a:gd name="T93" fmla="*/ 0 h 633"/>
                  <a:gd name="T94" fmla="*/ 0 w 161"/>
                  <a:gd name="T95" fmla="*/ 0 h 633"/>
                  <a:gd name="T96" fmla="*/ 0 w 161"/>
                  <a:gd name="T97" fmla="*/ 0 h 633"/>
                  <a:gd name="T98" fmla="*/ 0 w 161"/>
                  <a:gd name="T99" fmla="*/ 0 h 633"/>
                  <a:gd name="T100" fmla="*/ 0 w 161"/>
                  <a:gd name="T101" fmla="*/ 0 h 633"/>
                  <a:gd name="T102" fmla="*/ 0 w 161"/>
                  <a:gd name="T103" fmla="*/ 0 h 633"/>
                  <a:gd name="T104" fmla="*/ 0 w 161"/>
                  <a:gd name="T105" fmla="*/ 0 h 633"/>
                  <a:gd name="T106" fmla="*/ 0 w 161"/>
                  <a:gd name="T107" fmla="*/ 0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3">
                    <a:moveTo>
                      <a:pt x="31" y="0"/>
                    </a:moveTo>
                    <a:lnTo>
                      <a:pt x="50" y="16"/>
                    </a:lnTo>
                    <a:cubicBezTo>
                      <a:pt x="52" y="18"/>
                      <a:pt x="54" y="20"/>
                      <a:pt x="55" y="22"/>
                    </a:cubicBezTo>
                    <a:lnTo>
                      <a:pt x="68" y="43"/>
                    </a:lnTo>
                    <a:cubicBezTo>
                      <a:pt x="69" y="44"/>
                      <a:pt x="69" y="45"/>
                      <a:pt x="70" y="47"/>
                    </a:cubicBezTo>
                    <a:lnTo>
                      <a:pt x="79" y="70"/>
                    </a:lnTo>
                    <a:lnTo>
                      <a:pt x="88" y="100"/>
                    </a:lnTo>
                    <a:lnTo>
                      <a:pt x="86" y="95"/>
                    </a:lnTo>
                    <a:lnTo>
                      <a:pt x="100" y="117"/>
                    </a:lnTo>
                    <a:cubicBezTo>
                      <a:pt x="102" y="120"/>
                      <a:pt x="103" y="125"/>
                      <a:pt x="103" y="129"/>
                    </a:cubicBezTo>
                    <a:lnTo>
                      <a:pt x="103" y="182"/>
                    </a:lnTo>
                    <a:cubicBezTo>
                      <a:pt x="103" y="186"/>
                      <a:pt x="103" y="189"/>
                      <a:pt x="101" y="192"/>
                    </a:cubicBezTo>
                    <a:lnTo>
                      <a:pt x="97" y="201"/>
                    </a:lnTo>
                    <a:cubicBezTo>
                      <a:pt x="97" y="202"/>
                      <a:pt x="96" y="204"/>
                      <a:pt x="95" y="205"/>
                    </a:cubicBezTo>
                    <a:lnTo>
                      <a:pt x="89" y="214"/>
                    </a:lnTo>
                    <a:lnTo>
                      <a:pt x="92" y="208"/>
                    </a:lnTo>
                    <a:lnTo>
                      <a:pt x="84" y="233"/>
                    </a:lnTo>
                    <a:lnTo>
                      <a:pt x="85" y="228"/>
                    </a:lnTo>
                    <a:lnTo>
                      <a:pt x="82" y="258"/>
                    </a:lnTo>
                    <a:cubicBezTo>
                      <a:pt x="82" y="261"/>
                      <a:pt x="81" y="264"/>
                      <a:pt x="80" y="267"/>
                    </a:cubicBezTo>
                    <a:lnTo>
                      <a:pt x="72" y="282"/>
                    </a:lnTo>
                    <a:lnTo>
                      <a:pt x="73" y="278"/>
                    </a:lnTo>
                    <a:lnTo>
                      <a:pt x="68" y="294"/>
                    </a:lnTo>
                    <a:lnTo>
                      <a:pt x="69" y="285"/>
                    </a:lnTo>
                    <a:lnTo>
                      <a:pt x="71" y="317"/>
                    </a:lnTo>
                    <a:lnTo>
                      <a:pt x="70" y="311"/>
                    </a:lnTo>
                    <a:lnTo>
                      <a:pt x="80" y="342"/>
                    </a:lnTo>
                    <a:lnTo>
                      <a:pt x="76" y="334"/>
                    </a:lnTo>
                    <a:lnTo>
                      <a:pt x="86" y="346"/>
                    </a:lnTo>
                    <a:lnTo>
                      <a:pt x="82" y="342"/>
                    </a:lnTo>
                    <a:lnTo>
                      <a:pt x="97" y="353"/>
                    </a:lnTo>
                    <a:lnTo>
                      <a:pt x="126" y="370"/>
                    </a:lnTo>
                    <a:cubicBezTo>
                      <a:pt x="129" y="371"/>
                      <a:pt x="131" y="373"/>
                      <a:pt x="133" y="375"/>
                    </a:cubicBezTo>
                    <a:lnTo>
                      <a:pt x="145" y="390"/>
                    </a:lnTo>
                    <a:cubicBezTo>
                      <a:pt x="146" y="392"/>
                      <a:pt x="147" y="393"/>
                      <a:pt x="148" y="395"/>
                    </a:cubicBezTo>
                    <a:lnTo>
                      <a:pt x="157" y="413"/>
                    </a:lnTo>
                    <a:cubicBezTo>
                      <a:pt x="158" y="416"/>
                      <a:pt x="159" y="419"/>
                      <a:pt x="159" y="422"/>
                    </a:cubicBezTo>
                    <a:lnTo>
                      <a:pt x="161" y="449"/>
                    </a:lnTo>
                    <a:lnTo>
                      <a:pt x="160" y="471"/>
                    </a:lnTo>
                    <a:cubicBezTo>
                      <a:pt x="160" y="472"/>
                      <a:pt x="160" y="473"/>
                      <a:pt x="160" y="474"/>
                    </a:cubicBezTo>
                    <a:lnTo>
                      <a:pt x="156" y="493"/>
                    </a:lnTo>
                    <a:lnTo>
                      <a:pt x="151" y="517"/>
                    </a:lnTo>
                    <a:lnTo>
                      <a:pt x="149" y="533"/>
                    </a:lnTo>
                    <a:cubicBezTo>
                      <a:pt x="149" y="534"/>
                      <a:pt x="149" y="536"/>
                      <a:pt x="149" y="537"/>
                    </a:cubicBezTo>
                    <a:lnTo>
                      <a:pt x="144" y="555"/>
                    </a:lnTo>
                    <a:cubicBezTo>
                      <a:pt x="143" y="557"/>
                      <a:pt x="142" y="559"/>
                      <a:pt x="141" y="561"/>
                    </a:cubicBezTo>
                    <a:lnTo>
                      <a:pt x="126" y="586"/>
                    </a:lnTo>
                    <a:lnTo>
                      <a:pt x="129" y="572"/>
                    </a:lnTo>
                    <a:lnTo>
                      <a:pt x="130" y="593"/>
                    </a:lnTo>
                    <a:lnTo>
                      <a:pt x="132" y="601"/>
                    </a:lnTo>
                    <a:cubicBezTo>
                      <a:pt x="133" y="607"/>
                      <a:pt x="132" y="614"/>
                      <a:pt x="128" y="619"/>
                    </a:cubicBezTo>
                    <a:lnTo>
                      <a:pt x="126" y="622"/>
                    </a:lnTo>
                    <a:cubicBezTo>
                      <a:pt x="123" y="628"/>
                      <a:pt x="116" y="631"/>
                      <a:pt x="109" y="632"/>
                    </a:cubicBezTo>
                    <a:lnTo>
                      <a:pt x="101" y="633"/>
                    </a:lnTo>
                    <a:lnTo>
                      <a:pt x="95" y="586"/>
                    </a:lnTo>
                    <a:lnTo>
                      <a:pt x="103" y="585"/>
                    </a:lnTo>
                    <a:lnTo>
                      <a:pt x="86" y="595"/>
                    </a:lnTo>
                    <a:lnTo>
                      <a:pt x="88" y="592"/>
                    </a:lnTo>
                    <a:lnTo>
                      <a:pt x="85" y="610"/>
                    </a:lnTo>
                    <a:lnTo>
                      <a:pt x="82" y="596"/>
                    </a:lnTo>
                    <a:lnTo>
                      <a:pt x="81" y="575"/>
                    </a:lnTo>
                    <a:cubicBezTo>
                      <a:pt x="81" y="570"/>
                      <a:pt x="82" y="565"/>
                      <a:pt x="85" y="561"/>
                    </a:cubicBezTo>
                    <a:lnTo>
                      <a:pt x="100" y="536"/>
                    </a:lnTo>
                    <a:lnTo>
                      <a:pt x="97" y="542"/>
                    </a:lnTo>
                    <a:lnTo>
                      <a:pt x="102" y="524"/>
                    </a:lnTo>
                    <a:lnTo>
                      <a:pt x="102" y="528"/>
                    </a:lnTo>
                    <a:lnTo>
                      <a:pt x="104" y="508"/>
                    </a:lnTo>
                    <a:lnTo>
                      <a:pt x="109" y="484"/>
                    </a:lnTo>
                    <a:lnTo>
                      <a:pt x="113" y="465"/>
                    </a:lnTo>
                    <a:lnTo>
                      <a:pt x="112" y="468"/>
                    </a:lnTo>
                    <a:lnTo>
                      <a:pt x="114" y="452"/>
                    </a:lnTo>
                    <a:lnTo>
                      <a:pt x="112" y="425"/>
                    </a:lnTo>
                    <a:lnTo>
                      <a:pt x="114" y="434"/>
                    </a:lnTo>
                    <a:lnTo>
                      <a:pt x="105" y="416"/>
                    </a:lnTo>
                    <a:lnTo>
                      <a:pt x="108" y="420"/>
                    </a:lnTo>
                    <a:lnTo>
                      <a:pt x="96" y="405"/>
                    </a:lnTo>
                    <a:lnTo>
                      <a:pt x="103" y="411"/>
                    </a:lnTo>
                    <a:lnTo>
                      <a:pt x="68" y="392"/>
                    </a:lnTo>
                    <a:lnTo>
                      <a:pt x="53" y="381"/>
                    </a:lnTo>
                    <a:cubicBezTo>
                      <a:pt x="52" y="380"/>
                      <a:pt x="50" y="378"/>
                      <a:pt x="49" y="377"/>
                    </a:cubicBezTo>
                    <a:lnTo>
                      <a:pt x="39" y="365"/>
                    </a:lnTo>
                    <a:cubicBezTo>
                      <a:pt x="37" y="362"/>
                      <a:pt x="36" y="360"/>
                      <a:pt x="35" y="357"/>
                    </a:cubicBezTo>
                    <a:lnTo>
                      <a:pt x="25" y="326"/>
                    </a:lnTo>
                    <a:cubicBezTo>
                      <a:pt x="24" y="324"/>
                      <a:pt x="24" y="322"/>
                      <a:pt x="24" y="320"/>
                    </a:cubicBezTo>
                    <a:lnTo>
                      <a:pt x="22" y="288"/>
                    </a:lnTo>
                    <a:cubicBezTo>
                      <a:pt x="21" y="285"/>
                      <a:pt x="22" y="282"/>
                      <a:pt x="23" y="279"/>
                    </a:cubicBezTo>
                    <a:lnTo>
                      <a:pt x="28" y="263"/>
                    </a:lnTo>
                    <a:cubicBezTo>
                      <a:pt x="28" y="262"/>
                      <a:pt x="29" y="260"/>
                      <a:pt x="29" y="259"/>
                    </a:cubicBezTo>
                    <a:lnTo>
                      <a:pt x="37" y="244"/>
                    </a:lnTo>
                    <a:lnTo>
                      <a:pt x="35" y="253"/>
                    </a:lnTo>
                    <a:lnTo>
                      <a:pt x="38" y="223"/>
                    </a:lnTo>
                    <a:cubicBezTo>
                      <a:pt x="38" y="221"/>
                      <a:pt x="38" y="220"/>
                      <a:pt x="39" y="218"/>
                    </a:cubicBezTo>
                    <a:lnTo>
                      <a:pt x="47" y="193"/>
                    </a:lnTo>
                    <a:cubicBezTo>
                      <a:pt x="47" y="191"/>
                      <a:pt x="48" y="189"/>
                      <a:pt x="49" y="187"/>
                    </a:cubicBezTo>
                    <a:lnTo>
                      <a:pt x="55" y="178"/>
                    </a:lnTo>
                    <a:lnTo>
                      <a:pt x="54" y="182"/>
                    </a:lnTo>
                    <a:lnTo>
                      <a:pt x="58" y="173"/>
                    </a:lnTo>
                    <a:lnTo>
                      <a:pt x="55" y="182"/>
                    </a:lnTo>
                    <a:lnTo>
                      <a:pt x="55" y="129"/>
                    </a:lnTo>
                    <a:lnTo>
                      <a:pt x="59" y="142"/>
                    </a:lnTo>
                    <a:lnTo>
                      <a:pt x="45" y="120"/>
                    </a:lnTo>
                    <a:cubicBezTo>
                      <a:pt x="44" y="119"/>
                      <a:pt x="43" y="117"/>
                      <a:pt x="43" y="115"/>
                    </a:cubicBezTo>
                    <a:lnTo>
                      <a:pt x="34" y="87"/>
                    </a:lnTo>
                    <a:lnTo>
                      <a:pt x="25" y="64"/>
                    </a:lnTo>
                    <a:lnTo>
                      <a:pt x="27" y="68"/>
                    </a:lnTo>
                    <a:lnTo>
                      <a:pt x="14" y="47"/>
                    </a:lnTo>
                    <a:lnTo>
                      <a:pt x="19" y="53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8" name="Freeform 95">
                <a:extLst>
                  <a:ext uri="{FF2B5EF4-FFF2-40B4-BE49-F238E27FC236}">
                    <a16:creationId xmlns:a16="http://schemas.microsoft.com/office/drawing/2014/main" id="{8300A9F7-9B5A-E441-A982-95718A704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3459"/>
                <a:ext cx="43" cy="44"/>
              </a:xfrm>
              <a:custGeom>
                <a:avLst/>
                <a:gdLst>
                  <a:gd name="T0" fmla="*/ 0 w 368"/>
                  <a:gd name="T1" fmla="*/ 0 h 352"/>
                  <a:gd name="T2" fmla="*/ 0 w 368"/>
                  <a:gd name="T3" fmla="*/ 0 h 352"/>
                  <a:gd name="T4" fmla="*/ 0 w 368"/>
                  <a:gd name="T5" fmla="*/ 0 h 352"/>
                  <a:gd name="T6" fmla="*/ 0 w 368"/>
                  <a:gd name="T7" fmla="*/ 0 h 352"/>
                  <a:gd name="T8" fmla="*/ 1 w 368"/>
                  <a:gd name="T9" fmla="*/ 0 h 352"/>
                  <a:gd name="T10" fmla="*/ 1 w 368"/>
                  <a:gd name="T11" fmla="*/ 0 h 352"/>
                  <a:gd name="T12" fmla="*/ 1 w 368"/>
                  <a:gd name="T13" fmla="*/ 0 h 352"/>
                  <a:gd name="T14" fmla="*/ 0 w 368"/>
                  <a:gd name="T15" fmla="*/ 1 h 352"/>
                  <a:gd name="T16" fmla="*/ 0 w 368"/>
                  <a:gd name="T17" fmla="*/ 1 h 352"/>
                  <a:gd name="T18" fmla="*/ 0 w 368"/>
                  <a:gd name="T19" fmla="*/ 1 h 352"/>
                  <a:gd name="T20" fmla="*/ 0 w 368"/>
                  <a:gd name="T21" fmla="*/ 0 h 352"/>
                  <a:gd name="T22" fmla="*/ 0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0" y="176"/>
                    </a:move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69" name="Freeform 96">
                <a:extLst>
                  <a:ext uri="{FF2B5EF4-FFF2-40B4-BE49-F238E27FC236}">
                    <a16:creationId xmlns:a16="http://schemas.microsoft.com/office/drawing/2014/main" id="{BDD9B38E-1ADA-D940-B7D8-5A3984613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0" name="Freeform 97">
                <a:extLst>
                  <a:ext uri="{FF2B5EF4-FFF2-40B4-BE49-F238E27FC236}">
                    <a16:creationId xmlns:a16="http://schemas.microsoft.com/office/drawing/2014/main" id="{3508DFC3-2427-004D-A9C5-2065FAF45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1" name="Freeform 98">
                <a:extLst>
                  <a:ext uri="{FF2B5EF4-FFF2-40B4-BE49-F238E27FC236}">
                    <a16:creationId xmlns:a16="http://schemas.microsoft.com/office/drawing/2014/main" id="{0CE02594-F61E-CF47-A9C4-14914928F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3630"/>
                <a:ext cx="42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2" name="Freeform 99">
                <a:extLst>
                  <a:ext uri="{FF2B5EF4-FFF2-40B4-BE49-F238E27FC236}">
                    <a16:creationId xmlns:a16="http://schemas.microsoft.com/office/drawing/2014/main" id="{82292302-776E-0643-88FA-E9145DEC4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3" name="Freeform 100">
                <a:extLst>
                  <a:ext uri="{FF2B5EF4-FFF2-40B4-BE49-F238E27FC236}">
                    <a16:creationId xmlns:a16="http://schemas.microsoft.com/office/drawing/2014/main" id="{ABB082C1-77FA-E246-9FD5-DE577CE30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4" name="Freeform 101">
                <a:extLst>
                  <a:ext uri="{FF2B5EF4-FFF2-40B4-BE49-F238E27FC236}">
                    <a16:creationId xmlns:a16="http://schemas.microsoft.com/office/drawing/2014/main" id="{2C020021-F788-A64E-93F0-872F89B68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5" name="Freeform 102">
                <a:extLst>
                  <a:ext uri="{FF2B5EF4-FFF2-40B4-BE49-F238E27FC236}">
                    <a16:creationId xmlns:a16="http://schemas.microsoft.com/office/drawing/2014/main" id="{1179AD69-DEB3-0B4B-AC16-178B8D4DA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6" name="Freeform 103">
                <a:extLst>
                  <a:ext uri="{FF2B5EF4-FFF2-40B4-BE49-F238E27FC236}">
                    <a16:creationId xmlns:a16="http://schemas.microsoft.com/office/drawing/2014/main" id="{31C51842-D3CC-F742-AA67-864771059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7" name="Freeform 104">
                <a:extLst>
                  <a:ext uri="{FF2B5EF4-FFF2-40B4-BE49-F238E27FC236}">
                    <a16:creationId xmlns:a16="http://schemas.microsoft.com/office/drawing/2014/main" id="{5C7027C3-DF75-0E4A-9534-0A0240785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8" name="Freeform 105">
                <a:extLst>
                  <a:ext uri="{FF2B5EF4-FFF2-40B4-BE49-F238E27FC236}">
                    <a16:creationId xmlns:a16="http://schemas.microsoft.com/office/drawing/2014/main" id="{25D4D1F8-8667-9A4F-AA16-C63673FDA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9" name="Freeform 106">
                <a:extLst>
                  <a:ext uri="{FF2B5EF4-FFF2-40B4-BE49-F238E27FC236}">
                    <a16:creationId xmlns:a16="http://schemas.microsoft.com/office/drawing/2014/main" id="{09DB9DF5-9381-A243-9B48-F2E8557B2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0" name="Freeform 107">
                <a:extLst>
                  <a:ext uri="{FF2B5EF4-FFF2-40B4-BE49-F238E27FC236}">
                    <a16:creationId xmlns:a16="http://schemas.microsoft.com/office/drawing/2014/main" id="{D74FEDF0-CA51-FC4D-BDB4-6A6AFA240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1" name="Freeform 108">
                <a:extLst>
                  <a:ext uri="{FF2B5EF4-FFF2-40B4-BE49-F238E27FC236}">
                    <a16:creationId xmlns:a16="http://schemas.microsoft.com/office/drawing/2014/main" id="{861AC2A0-9E88-B643-A2D5-4C73A072E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7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2" name="Freeform 109">
                <a:extLst>
                  <a:ext uri="{FF2B5EF4-FFF2-40B4-BE49-F238E27FC236}">
                    <a16:creationId xmlns:a16="http://schemas.microsoft.com/office/drawing/2014/main" id="{11F52177-C08F-F541-A897-D6DEFBE6C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1 h 634"/>
                  <a:gd name="T26" fmla="*/ 0 w 161"/>
                  <a:gd name="T27" fmla="*/ 1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0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w 161"/>
                  <a:gd name="T107" fmla="*/ 1 h 6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7" y="451"/>
                    </a:lnTo>
                    <a:cubicBezTo>
                      <a:pt x="58" y="448"/>
                      <a:pt x="58" y="446"/>
                      <a:pt x="59" y="444"/>
                    </a:cubicBezTo>
                    <a:lnTo>
                      <a:pt x="62" y="435"/>
                    </a:lnTo>
                    <a:cubicBezTo>
                      <a:pt x="62" y="433"/>
                      <a:pt x="63" y="432"/>
                      <a:pt x="64" y="430"/>
                    </a:cubicBez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5" y="455"/>
                    </a:lnTo>
                    <a:lnTo>
                      <a:pt x="107" y="450"/>
                    </a:lnTo>
                    <a:lnTo>
                      <a:pt x="104" y="459"/>
                    </a:lnTo>
                    <a:lnTo>
                      <a:pt x="105" y="452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3" name="Freeform 110">
                <a:extLst>
                  <a:ext uri="{FF2B5EF4-FFF2-40B4-BE49-F238E27FC236}">
                    <a16:creationId xmlns:a16="http://schemas.microsoft.com/office/drawing/2014/main" id="{E3E55FB5-D4F9-ED4B-A05A-F97B0C886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4" name="Freeform 111">
                <a:extLst>
                  <a:ext uri="{FF2B5EF4-FFF2-40B4-BE49-F238E27FC236}">
                    <a16:creationId xmlns:a16="http://schemas.microsoft.com/office/drawing/2014/main" id="{D9A89C4B-450B-594A-807C-3153B153E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2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5" name="Freeform 112">
                <a:extLst>
                  <a:ext uri="{FF2B5EF4-FFF2-40B4-BE49-F238E27FC236}">
                    <a16:creationId xmlns:a16="http://schemas.microsoft.com/office/drawing/2014/main" id="{435DBF86-5755-7844-85F7-462E391B0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6" name="Freeform 113">
                <a:extLst>
                  <a:ext uri="{FF2B5EF4-FFF2-40B4-BE49-F238E27FC236}">
                    <a16:creationId xmlns:a16="http://schemas.microsoft.com/office/drawing/2014/main" id="{A3410762-4D3B-2F46-9AFA-B5A0E1A9C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7" name="Freeform 114">
                <a:extLst>
                  <a:ext uri="{FF2B5EF4-FFF2-40B4-BE49-F238E27FC236}">
                    <a16:creationId xmlns:a16="http://schemas.microsoft.com/office/drawing/2014/main" id="{C02D03AE-0F2E-E04E-8431-D77FA3B62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1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8" name="Freeform 115">
                <a:extLst>
                  <a:ext uri="{FF2B5EF4-FFF2-40B4-BE49-F238E27FC236}">
                    <a16:creationId xmlns:a16="http://schemas.microsoft.com/office/drawing/2014/main" id="{13759647-19EE-4A48-BAE2-96D85BE42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0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9" name="Freeform 116">
                <a:extLst>
                  <a:ext uri="{FF2B5EF4-FFF2-40B4-BE49-F238E27FC236}">
                    <a16:creationId xmlns:a16="http://schemas.microsoft.com/office/drawing/2014/main" id="{317A45DF-DA86-6640-BFEF-195966084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3630"/>
                <a:ext cx="42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0" name="Freeform 117">
                <a:extLst>
                  <a:ext uri="{FF2B5EF4-FFF2-40B4-BE49-F238E27FC236}">
                    <a16:creationId xmlns:a16="http://schemas.microsoft.com/office/drawing/2014/main" id="{83DF62C0-B58E-D242-A882-9B32A9910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1" name="Freeform 118">
                <a:extLst>
                  <a:ext uri="{FF2B5EF4-FFF2-40B4-BE49-F238E27FC236}">
                    <a16:creationId xmlns:a16="http://schemas.microsoft.com/office/drawing/2014/main" id="{58B4BEAE-A3CB-DF4C-95DA-2CC9B17C4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3560"/>
                <a:ext cx="18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2" name="Freeform 119">
                <a:extLst>
                  <a:ext uri="{FF2B5EF4-FFF2-40B4-BE49-F238E27FC236}">
                    <a16:creationId xmlns:a16="http://schemas.microsoft.com/office/drawing/2014/main" id="{578B4BA0-03EE-6A4E-8D92-F30B54024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3" name="Freeform 120">
                <a:extLst>
                  <a:ext uri="{FF2B5EF4-FFF2-40B4-BE49-F238E27FC236}">
                    <a16:creationId xmlns:a16="http://schemas.microsoft.com/office/drawing/2014/main" id="{6ADA716D-9014-1F48-9668-B2C406CBF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3560"/>
                <a:ext cx="15" cy="81"/>
              </a:xfrm>
              <a:custGeom>
                <a:avLst/>
                <a:gdLst>
                  <a:gd name="T0" fmla="*/ 0 w 127"/>
                  <a:gd name="T1" fmla="*/ 1 h 648"/>
                  <a:gd name="T2" fmla="*/ 0 w 127"/>
                  <a:gd name="T3" fmla="*/ 1 h 648"/>
                  <a:gd name="T4" fmla="*/ 0 w 127"/>
                  <a:gd name="T5" fmla="*/ 1 h 648"/>
                  <a:gd name="T6" fmla="*/ 0 w 127"/>
                  <a:gd name="T7" fmla="*/ 1 h 648"/>
                  <a:gd name="T8" fmla="*/ 0 w 127"/>
                  <a:gd name="T9" fmla="*/ 1 h 648"/>
                  <a:gd name="T10" fmla="*/ 0 w 127"/>
                  <a:gd name="T11" fmla="*/ 1 h 648"/>
                  <a:gd name="T12" fmla="*/ 0 w 127"/>
                  <a:gd name="T13" fmla="*/ 1 h 648"/>
                  <a:gd name="T14" fmla="*/ 0 w 127"/>
                  <a:gd name="T15" fmla="*/ 1 h 648"/>
                  <a:gd name="T16" fmla="*/ 0 w 127"/>
                  <a:gd name="T17" fmla="*/ 1 h 648"/>
                  <a:gd name="T18" fmla="*/ 0 w 127"/>
                  <a:gd name="T19" fmla="*/ 1 h 648"/>
                  <a:gd name="T20" fmla="*/ 0 w 127"/>
                  <a:gd name="T21" fmla="*/ 1 h 648"/>
                  <a:gd name="T22" fmla="*/ 0 w 127"/>
                  <a:gd name="T23" fmla="*/ 1 h 648"/>
                  <a:gd name="T24" fmla="*/ 0 w 127"/>
                  <a:gd name="T25" fmla="*/ 1 h 648"/>
                  <a:gd name="T26" fmla="*/ 0 w 127"/>
                  <a:gd name="T27" fmla="*/ 1 h 648"/>
                  <a:gd name="T28" fmla="*/ 0 w 127"/>
                  <a:gd name="T29" fmla="*/ 1 h 648"/>
                  <a:gd name="T30" fmla="*/ 0 w 127"/>
                  <a:gd name="T31" fmla="*/ 0 h 648"/>
                  <a:gd name="T32" fmla="*/ 0 w 127"/>
                  <a:gd name="T33" fmla="*/ 0 h 648"/>
                  <a:gd name="T34" fmla="*/ 0 w 127"/>
                  <a:gd name="T35" fmla="*/ 0 h 648"/>
                  <a:gd name="T36" fmla="*/ 0 w 127"/>
                  <a:gd name="T37" fmla="*/ 0 h 648"/>
                  <a:gd name="T38" fmla="*/ 0 w 127"/>
                  <a:gd name="T39" fmla="*/ 0 h 648"/>
                  <a:gd name="T40" fmla="*/ 0 w 127"/>
                  <a:gd name="T41" fmla="*/ 0 h 648"/>
                  <a:gd name="T42" fmla="*/ 0 w 127"/>
                  <a:gd name="T43" fmla="*/ 0 h 648"/>
                  <a:gd name="T44" fmla="*/ 0 w 127"/>
                  <a:gd name="T45" fmla="*/ 0 h 648"/>
                  <a:gd name="T46" fmla="*/ 0 w 127"/>
                  <a:gd name="T47" fmla="*/ 0 h 648"/>
                  <a:gd name="T48" fmla="*/ 0 w 127"/>
                  <a:gd name="T49" fmla="*/ 0 h 648"/>
                  <a:gd name="T50" fmla="*/ 0 w 127"/>
                  <a:gd name="T51" fmla="*/ 0 h 648"/>
                  <a:gd name="T52" fmla="*/ 0 w 127"/>
                  <a:gd name="T53" fmla="*/ 0 h 648"/>
                  <a:gd name="T54" fmla="*/ 0 w 127"/>
                  <a:gd name="T55" fmla="*/ 0 h 648"/>
                  <a:gd name="T56" fmla="*/ 0 w 127"/>
                  <a:gd name="T57" fmla="*/ 0 h 648"/>
                  <a:gd name="T58" fmla="*/ 0 w 127"/>
                  <a:gd name="T59" fmla="*/ 0 h 648"/>
                  <a:gd name="T60" fmla="*/ 0 w 127"/>
                  <a:gd name="T61" fmla="*/ 0 h 648"/>
                  <a:gd name="T62" fmla="*/ 0 w 127"/>
                  <a:gd name="T63" fmla="*/ 0 h 648"/>
                  <a:gd name="T64" fmla="*/ 0 w 127"/>
                  <a:gd name="T65" fmla="*/ 0 h 648"/>
                  <a:gd name="T66" fmla="*/ 0 w 127"/>
                  <a:gd name="T67" fmla="*/ 0 h 648"/>
                  <a:gd name="T68" fmla="*/ 0 w 127"/>
                  <a:gd name="T69" fmla="*/ 1 h 648"/>
                  <a:gd name="T70" fmla="*/ 0 w 127"/>
                  <a:gd name="T71" fmla="*/ 1 h 648"/>
                  <a:gd name="T72" fmla="*/ 0 w 127"/>
                  <a:gd name="T73" fmla="*/ 1 h 648"/>
                  <a:gd name="T74" fmla="*/ 0 w 127"/>
                  <a:gd name="T75" fmla="*/ 1 h 648"/>
                  <a:gd name="T76" fmla="*/ 0 w 127"/>
                  <a:gd name="T77" fmla="*/ 1 h 648"/>
                  <a:gd name="T78" fmla="*/ 0 w 127"/>
                  <a:gd name="T79" fmla="*/ 1 h 648"/>
                  <a:gd name="T80" fmla="*/ 0 w 127"/>
                  <a:gd name="T81" fmla="*/ 1 h 648"/>
                  <a:gd name="T82" fmla="*/ 0 w 127"/>
                  <a:gd name="T83" fmla="*/ 1 h 648"/>
                  <a:gd name="T84" fmla="*/ 0 w 127"/>
                  <a:gd name="T85" fmla="*/ 1 h 648"/>
                  <a:gd name="T86" fmla="*/ 0 w 127"/>
                  <a:gd name="T87" fmla="*/ 1 h 648"/>
                  <a:gd name="T88" fmla="*/ 0 w 127"/>
                  <a:gd name="T89" fmla="*/ 1 h 648"/>
                  <a:gd name="T90" fmla="*/ 0 w 127"/>
                  <a:gd name="T91" fmla="*/ 1 h 648"/>
                  <a:gd name="T92" fmla="*/ 0 w 127"/>
                  <a:gd name="T93" fmla="*/ 1 h 648"/>
                  <a:gd name="T94" fmla="*/ 0 w 127"/>
                  <a:gd name="T95" fmla="*/ 1 h 648"/>
                  <a:gd name="T96" fmla="*/ 0 w 127"/>
                  <a:gd name="T97" fmla="*/ 1 h 648"/>
                  <a:gd name="T98" fmla="*/ 0 w 127"/>
                  <a:gd name="T99" fmla="*/ 1 h 648"/>
                  <a:gd name="T100" fmla="*/ 0 w 127"/>
                  <a:gd name="T101" fmla="*/ 1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7" h="648">
                    <a:moveTo>
                      <a:pt x="9" y="613"/>
                    </a:moveTo>
                    <a:lnTo>
                      <a:pt x="27" y="596"/>
                    </a:lnTo>
                    <a:lnTo>
                      <a:pt x="22" y="602"/>
                    </a:lnTo>
                    <a:lnTo>
                      <a:pt x="34" y="579"/>
                    </a:lnTo>
                    <a:lnTo>
                      <a:pt x="32" y="585"/>
                    </a:lnTo>
                    <a:lnTo>
                      <a:pt x="38" y="560"/>
                    </a:lnTo>
                    <a:lnTo>
                      <a:pt x="44" y="531"/>
                    </a:lnTo>
                    <a:cubicBezTo>
                      <a:pt x="44" y="529"/>
                      <a:pt x="45" y="526"/>
                      <a:pt x="46" y="524"/>
                    </a:cubicBezTo>
                    <a:lnTo>
                      <a:pt x="58" y="501"/>
                    </a:lnTo>
                    <a:lnTo>
                      <a:pt x="56" y="515"/>
                    </a:lnTo>
                    <a:lnTo>
                      <a:pt x="50" y="461"/>
                    </a:lnTo>
                    <a:lnTo>
                      <a:pt x="53" y="472"/>
                    </a:lnTo>
                    <a:lnTo>
                      <a:pt x="47" y="463"/>
                    </a:lnTo>
                    <a:lnTo>
                      <a:pt x="41" y="454"/>
                    </a:lnTo>
                    <a:lnTo>
                      <a:pt x="28" y="429"/>
                    </a:lnTo>
                    <a:cubicBezTo>
                      <a:pt x="27" y="427"/>
                      <a:pt x="26" y="424"/>
                      <a:pt x="26" y="422"/>
                    </a:cubicBezTo>
                    <a:lnTo>
                      <a:pt x="20" y="392"/>
                    </a:lnTo>
                    <a:lnTo>
                      <a:pt x="23" y="401"/>
                    </a:lnTo>
                    <a:lnTo>
                      <a:pt x="13" y="386"/>
                    </a:lnTo>
                    <a:lnTo>
                      <a:pt x="4" y="369"/>
                    </a:lnTo>
                    <a:cubicBezTo>
                      <a:pt x="3" y="366"/>
                      <a:pt x="2" y="362"/>
                      <a:pt x="1" y="358"/>
                    </a:cubicBezTo>
                    <a:lnTo>
                      <a:pt x="0" y="325"/>
                    </a:lnTo>
                    <a:cubicBezTo>
                      <a:pt x="0" y="323"/>
                      <a:pt x="1" y="321"/>
                      <a:pt x="1" y="319"/>
                    </a:cubicBezTo>
                    <a:lnTo>
                      <a:pt x="8" y="287"/>
                    </a:lnTo>
                    <a:cubicBezTo>
                      <a:pt x="9" y="285"/>
                      <a:pt x="10" y="282"/>
                      <a:pt x="11" y="279"/>
                    </a:cubicBezTo>
                    <a:lnTo>
                      <a:pt x="20" y="265"/>
                    </a:lnTo>
                    <a:cubicBezTo>
                      <a:pt x="21" y="264"/>
                      <a:pt x="23" y="262"/>
                      <a:pt x="24" y="261"/>
                    </a:cubicBezTo>
                    <a:lnTo>
                      <a:pt x="38" y="248"/>
                    </a:lnTo>
                    <a:cubicBezTo>
                      <a:pt x="39" y="247"/>
                      <a:pt x="40" y="246"/>
                      <a:pt x="41" y="246"/>
                    </a:cubicBezTo>
                    <a:lnTo>
                      <a:pt x="72" y="225"/>
                    </a:lnTo>
                    <a:lnTo>
                      <a:pt x="66" y="231"/>
                    </a:lnTo>
                    <a:lnTo>
                      <a:pt x="77" y="215"/>
                    </a:lnTo>
                    <a:lnTo>
                      <a:pt x="74" y="221"/>
                    </a:lnTo>
                    <a:lnTo>
                      <a:pt x="80" y="202"/>
                    </a:lnTo>
                    <a:lnTo>
                      <a:pt x="78" y="210"/>
                    </a:lnTo>
                    <a:lnTo>
                      <a:pt x="77" y="183"/>
                    </a:lnTo>
                    <a:lnTo>
                      <a:pt x="75" y="166"/>
                    </a:lnTo>
                    <a:lnTo>
                      <a:pt x="70" y="150"/>
                    </a:lnTo>
                    <a:lnTo>
                      <a:pt x="63" y="127"/>
                    </a:lnTo>
                    <a:lnTo>
                      <a:pt x="57" y="108"/>
                    </a:lnTo>
                    <a:lnTo>
                      <a:pt x="51" y="94"/>
                    </a:lnTo>
                    <a:lnTo>
                      <a:pt x="54" y="99"/>
                    </a:lnTo>
                    <a:lnTo>
                      <a:pt x="36" y="75"/>
                    </a:lnTo>
                    <a:cubicBezTo>
                      <a:pt x="34" y="71"/>
                      <a:pt x="32" y="67"/>
                      <a:pt x="32" y="63"/>
                    </a:cubicBezTo>
                    <a:lnTo>
                      <a:pt x="30" y="41"/>
                    </a:lnTo>
                    <a:cubicBezTo>
                      <a:pt x="29" y="39"/>
                      <a:pt x="29" y="38"/>
                      <a:pt x="30" y="36"/>
                    </a:cubicBezTo>
                    <a:lnTo>
                      <a:pt x="31" y="26"/>
                    </a:lnTo>
                    <a:lnTo>
                      <a:pt x="33" y="39"/>
                    </a:lnTo>
                    <a:lnTo>
                      <a:pt x="31" y="35"/>
                    </a:lnTo>
                    <a:lnTo>
                      <a:pt x="52" y="48"/>
                    </a:lnTo>
                    <a:lnTo>
                      <a:pt x="43" y="48"/>
                    </a:lnTo>
                    <a:lnTo>
                      <a:pt x="43" y="0"/>
                    </a:lnTo>
                    <a:lnTo>
                      <a:pt x="52" y="0"/>
                    </a:lnTo>
                    <a:cubicBezTo>
                      <a:pt x="62" y="0"/>
                      <a:pt x="70" y="6"/>
                      <a:pt x="74" y="14"/>
                    </a:cubicBezTo>
                    <a:lnTo>
                      <a:pt x="76" y="18"/>
                    </a:lnTo>
                    <a:cubicBezTo>
                      <a:pt x="78" y="22"/>
                      <a:pt x="79" y="26"/>
                      <a:pt x="78" y="31"/>
                    </a:cubicBezTo>
                    <a:lnTo>
                      <a:pt x="77" y="41"/>
                    </a:lnTo>
                    <a:lnTo>
                      <a:pt x="77" y="36"/>
                    </a:lnTo>
                    <a:lnTo>
                      <a:pt x="79" y="58"/>
                    </a:lnTo>
                    <a:lnTo>
                      <a:pt x="75" y="46"/>
                    </a:lnTo>
                    <a:lnTo>
                      <a:pt x="93" y="70"/>
                    </a:lnTo>
                    <a:cubicBezTo>
                      <a:pt x="94" y="72"/>
                      <a:pt x="95" y="73"/>
                      <a:pt x="96" y="75"/>
                    </a:cubicBezTo>
                    <a:lnTo>
                      <a:pt x="104" y="95"/>
                    </a:lnTo>
                    <a:lnTo>
                      <a:pt x="108" y="112"/>
                    </a:lnTo>
                    <a:lnTo>
                      <a:pt x="117" y="137"/>
                    </a:lnTo>
                    <a:lnTo>
                      <a:pt x="122" y="159"/>
                    </a:lnTo>
                    <a:lnTo>
                      <a:pt x="125" y="182"/>
                    </a:lnTo>
                    <a:lnTo>
                      <a:pt x="126" y="209"/>
                    </a:lnTo>
                    <a:cubicBezTo>
                      <a:pt x="127" y="211"/>
                      <a:pt x="126" y="214"/>
                      <a:pt x="125" y="217"/>
                    </a:cubicBezTo>
                    <a:lnTo>
                      <a:pt x="119" y="236"/>
                    </a:lnTo>
                    <a:cubicBezTo>
                      <a:pt x="119" y="238"/>
                      <a:pt x="118" y="240"/>
                      <a:pt x="116" y="242"/>
                    </a:cubicBezTo>
                    <a:lnTo>
                      <a:pt x="105" y="258"/>
                    </a:lnTo>
                    <a:cubicBezTo>
                      <a:pt x="104" y="261"/>
                      <a:pt x="101" y="263"/>
                      <a:pt x="99" y="264"/>
                    </a:cubicBezTo>
                    <a:lnTo>
                      <a:pt x="68" y="285"/>
                    </a:lnTo>
                    <a:lnTo>
                      <a:pt x="71" y="283"/>
                    </a:lnTo>
                    <a:lnTo>
                      <a:pt x="57" y="296"/>
                    </a:lnTo>
                    <a:lnTo>
                      <a:pt x="61" y="291"/>
                    </a:lnTo>
                    <a:lnTo>
                      <a:pt x="52" y="305"/>
                    </a:lnTo>
                    <a:lnTo>
                      <a:pt x="55" y="298"/>
                    </a:lnTo>
                    <a:lnTo>
                      <a:pt x="48" y="330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7" y="346"/>
                    </a:lnTo>
                    <a:lnTo>
                      <a:pt x="53" y="359"/>
                    </a:lnTo>
                    <a:lnTo>
                      <a:pt x="63" y="374"/>
                    </a:lnTo>
                    <a:cubicBezTo>
                      <a:pt x="65" y="377"/>
                      <a:pt x="66" y="380"/>
                      <a:pt x="67" y="383"/>
                    </a:cubicBezTo>
                    <a:lnTo>
                      <a:pt x="73" y="413"/>
                    </a:lnTo>
                    <a:lnTo>
                      <a:pt x="71" y="406"/>
                    </a:lnTo>
                    <a:lnTo>
                      <a:pt x="81" y="427"/>
                    </a:lnTo>
                    <a:lnTo>
                      <a:pt x="87" y="436"/>
                    </a:lnTo>
                    <a:lnTo>
                      <a:pt x="93" y="445"/>
                    </a:lnTo>
                    <a:cubicBezTo>
                      <a:pt x="96" y="448"/>
                      <a:pt x="97" y="452"/>
                      <a:pt x="97" y="456"/>
                    </a:cubicBezTo>
                    <a:lnTo>
                      <a:pt x="103" y="510"/>
                    </a:lnTo>
                    <a:cubicBezTo>
                      <a:pt x="104" y="515"/>
                      <a:pt x="103" y="519"/>
                      <a:pt x="101" y="524"/>
                    </a:cubicBezTo>
                    <a:lnTo>
                      <a:pt x="89" y="547"/>
                    </a:lnTo>
                    <a:lnTo>
                      <a:pt x="91" y="540"/>
                    </a:lnTo>
                    <a:lnTo>
                      <a:pt x="85" y="571"/>
                    </a:lnTo>
                    <a:lnTo>
                      <a:pt x="79" y="596"/>
                    </a:lnTo>
                    <a:cubicBezTo>
                      <a:pt x="78" y="598"/>
                      <a:pt x="78" y="600"/>
                      <a:pt x="77" y="602"/>
                    </a:cubicBezTo>
                    <a:lnTo>
                      <a:pt x="65" y="625"/>
                    </a:lnTo>
                    <a:cubicBezTo>
                      <a:pt x="64" y="627"/>
                      <a:pt x="62" y="629"/>
                      <a:pt x="60" y="631"/>
                    </a:cubicBezTo>
                    <a:lnTo>
                      <a:pt x="42" y="648"/>
                    </a:lnTo>
                    <a:lnTo>
                      <a:pt x="9" y="61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4" name="Freeform 121">
                <a:extLst>
                  <a:ext uri="{FF2B5EF4-FFF2-40B4-BE49-F238E27FC236}">
                    <a16:creationId xmlns:a16="http://schemas.microsoft.com/office/drawing/2014/main" id="{FAFF8A17-FDA7-0645-B5C7-7C5B439C9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8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5" name="Freeform 122">
                <a:extLst>
                  <a:ext uri="{FF2B5EF4-FFF2-40B4-BE49-F238E27FC236}">
                    <a16:creationId xmlns:a16="http://schemas.microsoft.com/office/drawing/2014/main" id="{3141798B-7236-D04A-914C-B4D4346D6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630"/>
                <a:ext cx="43" cy="43"/>
              </a:xfrm>
              <a:custGeom>
                <a:avLst/>
                <a:gdLst>
                  <a:gd name="T0" fmla="*/ 1 w 368"/>
                  <a:gd name="T1" fmla="*/ 0 h 352"/>
                  <a:gd name="T2" fmla="*/ 0 w 368"/>
                  <a:gd name="T3" fmla="*/ 1 h 352"/>
                  <a:gd name="T4" fmla="*/ 0 w 368"/>
                  <a:gd name="T5" fmla="*/ 1 h 352"/>
                  <a:gd name="T6" fmla="*/ 0 w 368"/>
                  <a:gd name="T7" fmla="*/ 1 h 352"/>
                  <a:gd name="T8" fmla="*/ 0 w 368"/>
                  <a:gd name="T9" fmla="*/ 0 h 352"/>
                  <a:gd name="T10" fmla="*/ 0 w 368"/>
                  <a:gd name="T11" fmla="*/ 0 h 352"/>
                  <a:gd name="T12" fmla="*/ 0 w 368"/>
                  <a:gd name="T13" fmla="*/ 0 h 352"/>
                  <a:gd name="T14" fmla="*/ 0 w 368"/>
                  <a:gd name="T15" fmla="*/ 0 h 352"/>
                  <a:gd name="T16" fmla="*/ 0 w 368"/>
                  <a:gd name="T17" fmla="*/ 0 h 352"/>
                  <a:gd name="T18" fmla="*/ 0 w 368"/>
                  <a:gd name="T19" fmla="*/ 0 h 352"/>
                  <a:gd name="T20" fmla="*/ 1 w 368"/>
                  <a:gd name="T21" fmla="*/ 0 h 352"/>
                  <a:gd name="T22" fmla="*/ 1 w 368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8" h="352">
                    <a:moveTo>
                      <a:pt x="368" y="176"/>
                    </a:moveTo>
                    <a:cubicBezTo>
                      <a:pt x="368" y="274"/>
                      <a:pt x="286" y="352"/>
                      <a:pt x="184" y="352"/>
                    </a:cubicBezTo>
                    <a:cubicBezTo>
                      <a:pt x="184" y="352"/>
                      <a:pt x="184" y="352"/>
                      <a:pt x="184" y="352"/>
                    </a:cubicBezTo>
                    <a:cubicBezTo>
                      <a:pt x="83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83" y="0"/>
                      <a:pt x="184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86" y="0"/>
                      <a:pt x="368" y="79"/>
                      <a:pt x="368" y="176"/>
                    </a:cubicBezTo>
                    <a:cubicBezTo>
                      <a:pt x="368" y="176"/>
                      <a:pt x="368" y="176"/>
                      <a:pt x="368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6" name="Freeform 123">
                <a:extLst>
                  <a:ext uri="{FF2B5EF4-FFF2-40B4-BE49-F238E27FC236}">
                    <a16:creationId xmlns:a16="http://schemas.microsoft.com/office/drawing/2014/main" id="{AA5110D4-9333-424B-944F-4A3B4268E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3560"/>
                <a:ext cx="13" cy="81"/>
              </a:xfrm>
              <a:custGeom>
                <a:avLst/>
                <a:gdLst>
                  <a:gd name="T0" fmla="*/ 0 w 111"/>
                  <a:gd name="T1" fmla="*/ 1 h 646"/>
                  <a:gd name="T2" fmla="*/ 0 w 111"/>
                  <a:gd name="T3" fmla="*/ 1 h 646"/>
                  <a:gd name="T4" fmla="*/ 0 w 111"/>
                  <a:gd name="T5" fmla="*/ 1 h 646"/>
                  <a:gd name="T6" fmla="*/ 0 w 111"/>
                  <a:gd name="T7" fmla="*/ 1 h 646"/>
                  <a:gd name="T8" fmla="*/ 0 w 111"/>
                  <a:gd name="T9" fmla="*/ 1 h 646"/>
                  <a:gd name="T10" fmla="*/ 0 w 111"/>
                  <a:gd name="T11" fmla="*/ 1 h 646"/>
                  <a:gd name="T12" fmla="*/ 0 w 111"/>
                  <a:gd name="T13" fmla="*/ 1 h 646"/>
                  <a:gd name="T14" fmla="*/ 0 w 111"/>
                  <a:gd name="T15" fmla="*/ 1 h 646"/>
                  <a:gd name="T16" fmla="*/ 0 w 111"/>
                  <a:gd name="T17" fmla="*/ 1 h 646"/>
                  <a:gd name="T18" fmla="*/ 0 w 111"/>
                  <a:gd name="T19" fmla="*/ 1 h 646"/>
                  <a:gd name="T20" fmla="*/ 0 w 111"/>
                  <a:gd name="T21" fmla="*/ 1 h 646"/>
                  <a:gd name="T22" fmla="*/ 0 w 111"/>
                  <a:gd name="T23" fmla="*/ 1 h 646"/>
                  <a:gd name="T24" fmla="*/ 0 w 111"/>
                  <a:gd name="T25" fmla="*/ 1 h 646"/>
                  <a:gd name="T26" fmla="*/ 0 w 111"/>
                  <a:gd name="T27" fmla="*/ 1 h 646"/>
                  <a:gd name="T28" fmla="*/ 0 w 111"/>
                  <a:gd name="T29" fmla="*/ 1 h 646"/>
                  <a:gd name="T30" fmla="*/ 0 w 111"/>
                  <a:gd name="T31" fmla="*/ 0 h 646"/>
                  <a:gd name="T32" fmla="*/ 0 w 111"/>
                  <a:gd name="T33" fmla="*/ 0 h 646"/>
                  <a:gd name="T34" fmla="*/ 0 w 111"/>
                  <a:gd name="T35" fmla="*/ 0 h 646"/>
                  <a:gd name="T36" fmla="*/ 0 w 111"/>
                  <a:gd name="T37" fmla="*/ 0 h 646"/>
                  <a:gd name="T38" fmla="*/ 0 w 111"/>
                  <a:gd name="T39" fmla="*/ 0 h 646"/>
                  <a:gd name="T40" fmla="*/ 0 w 111"/>
                  <a:gd name="T41" fmla="*/ 0 h 646"/>
                  <a:gd name="T42" fmla="*/ 0 w 111"/>
                  <a:gd name="T43" fmla="*/ 0 h 646"/>
                  <a:gd name="T44" fmla="*/ 0 w 111"/>
                  <a:gd name="T45" fmla="*/ 0 h 646"/>
                  <a:gd name="T46" fmla="*/ 0 w 111"/>
                  <a:gd name="T47" fmla="*/ 0 h 646"/>
                  <a:gd name="T48" fmla="*/ 0 w 111"/>
                  <a:gd name="T49" fmla="*/ 0 h 646"/>
                  <a:gd name="T50" fmla="*/ 0 w 111"/>
                  <a:gd name="T51" fmla="*/ 0 h 646"/>
                  <a:gd name="T52" fmla="*/ 0 w 111"/>
                  <a:gd name="T53" fmla="*/ 0 h 646"/>
                  <a:gd name="T54" fmla="*/ 0 w 111"/>
                  <a:gd name="T55" fmla="*/ 0 h 646"/>
                  <a:gd name="T56" fmla="*/ 0 w 111"/>
                  <a:gd name="T57" fmla="*/ 0 h 646"/>
                  <a:gd name="T58" fmla="*/ 0 w 111"/>
                  <a:gd name="T59" fmla="*/ 0 h 646"/>
                  <a:gd name="T60" fmla="*/ 0 w 111"/>
                  <a:gd name="T61" fmla="*/ 0 h 646"/>
                  <a:gd name="T62" fmla="*/ 0 w 111"/>
                  <a:gd name="T63" fmla="*/ 0 h 646"/>
                  <a:gd name="T64" fmla="*/ 0 w 111"/>
                  <a:gd name="T65" fmla="*/ 0 h 646"/>
                  <a:gd name="T66" fmla="*/ 0 w 111"/>
                  <a:gd name="T67" fmla="*/ 0 h 646"/>
                  <a:gd name="T68" fmla="*/ 0 w 111"/>
                  <a:gd name="T69" fmla="*/ 0 h 646"/>
                  <a:gd name="T70" fmla="*/ 0 w 111"/>
                  <a:gd name="T71" fmla="*/ 1 h 646"/>
                  <a:gd name="T72" fmla="*/ 0 w 111"/>
                  <a:gd name="T73" fmla="*/ 1 h 646"/>
                  <a:gd name="T74" fmla="*/ 0 w 111"/>
                  <a:gd name="T75" fmla="*/ 1 h 646"/>
                  <a:gd name="T76" fmla="*/ 0 w 111"/>
                  <a:gd name="T77" fmla="*/ 1 h 646"/>
                  <a:gd name="T78" fmla="*/ 0 w 111"/>
                  <a:gd name="T79" fmla="*/ 1 h 646"/>
                  <a:gd name="T80" fmla="*/ 0 w 111"/>
                  <a:gd name="T81" fmla="*/ 1 h 646"/>
                  <a:gd name="T82" fmla="*/ 0 w 111"/>
                  <a:gd name="T83" fmla="*/ 1 h 646"/>
                  <a:gd name="T84" fmla="*/ 0 w 111"/>
                  <a:gd name="T85" fmla="*/ 1 h 646"/>
                  <a:gd name="T86" fmla="*/ 0 w 111"/>
                  <a:gd name="T87" fmla="*/ 1 h 646"/>
                  <a:gd name="T88" fmla="*/ 0 w 111"/>
                  <a:gd name="T89" fmla="*/ 1 h 646"/>
                  <a:gd name="T90" fmla="*/ 0 w 111"/>
                  <a:gd name="T91" fmla="*/ 1 h 646"/>
                  <a:gd name="T92" fmla="*/ 0 w 111"/>
                  <a:gd name="T93" fmla="*/ 1 h 646"/>
                  <a:gd name="T94" fmla="*/ 0 w 111"/>
                  <a:gd name="T95" fmla="*/ 1 h 646"/>
                  <a:gd name="T96" fmla="*/ 0 w 111"/>
                  <a:gd name="T97" fmla="*/ 1 h 646"/>
                  <a:gd name="T98" fmla="*/ 0 w 111"/>
                  <a:gd name="T99" fmla="*/ 1 h 6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1" h="646">
                    <a:moveTo>
                      <a:pt x="7" y="615"/>
                    </a:moveTo>
                    <a:lnTo>
                      <a:pt x="21" y="598"/>
                    </a:lnTo>
                    <a:lnTo>
                      <a:pt x="17" y="605"/>
                    </a:lnTo>
                    <a:lnTo>
                      <a:pt x="26" y="582"/>
                    </a:lnTo>
                    <a:lnTo>
                      <a:pt x="25" y="586"/>
                    </a:lnTo>
                    <a:lnTo>
                      <a:pt x="30" y="561"/>
                    </a:lnTo>
                    <a:lnTo>
                      <a:pt x="35" y="532"/>
                    </a:lnTo>
                    <a:cubicBezTo>
                      <a:pt x="35" y="530"/>
                      <a:pt x="36" y="528"/>
                      <a:pt x="36" y="527"/>
                    </a:cubicBezTo>
                    <a:lnTo>
                      <a:pt x="45" y="504"/>
                    </a:lnTo>
                    <a:lnTo>
                      <a:pt x="44" y="514"/>
                    </a:lnTo>
                    <a:lnTo>
                      <a:pt x="40" y="460"/>
                    </a:lnTo>
                    <a:lnTo>
                      <a:pt x="42" y="470"/>
                    </a:lnTo>
                    <a:lnTo>
                      <a:pt x="32" y="452"/>
                    </a:lnTo>
                    <a:lnTo>
                      <a:pt x="22" y="426"/>
                    </a:lnTo>
                    <a:cubicBezTo>
                      <a:pt x="22" y="425"/>
                      <a:pt x="21" y="423"/>
                      <a:pt x="21" y="421"/>
                    </a:cubicBezTo>
                    <a:lnTo>
                      <a:pt x="16" y="391"/>
                    </a:lnTo>
                    <a:lnTo>
                      <a:pt x="18" y="399"/>
                    </a:lnTo>
                    <a:lnTo>
                      <a:pt x="10" y="384"/>
                    </a:lnTo>
                    <a:lnTo>
                      <a:pt x="3" y="366"/>
                    </a:lnTo>
                    <a:cubicBezTo>
                      <a:pt x="2" y="364"/>
                      <a:pt x="2" y="361"/>
                      <a:pt x="1" y="358"/>
                    </a:cubicBezTo>
                    <a:lnTo>
                      <a:pt x="0" y="325"/>
                    </a:lnTo>
                    <a:cubicBezTo>
                      <a:pt x="0" y="324"/>
                      <a:pt x="1" y="322"/>
                      <a:pt x="1" y="321"/>
                    </a:cubicBezTo>
                    <a:lnTo>
                      <a:pt x="6" y="289"/>
                    </a:lnTo>
                    <a:cubicBezTo>
                      <a:pt x="6" y="285"/>
                      <a:pt x="8" y="282"/>
                      <a:pt x="10" y="279"/>
                    </a:cubicBezTo>
                    <a:lnTo>
                      <a:pt x="29" y="252"/>
                    </a:lnTo>
                    <a:cubicBezTo>
                      <a:pt x="30" y="250"/>
                      <a:pt x="31" y="249"/>
                      <a:pt x="33" y="247"/>
                    </a:cubicBezTo>
                    <a:lnTo>
                      <a:pt x="57" y="226"/>
                    </a:lnTo>
                    <a:lnTo>
                      <a:pt x="52" y="233"/>
                    </a:lnTo>
                    <a:lnTo>
                      <a:pt x="61" y="217"/>
                    </a:lnTo>
                    <a:lnTo>
                      <a:pt x="58" y="222"/>
                    </a:lnTo>
                    <a:lnTo>
                      <a:pt x="63" y="203"/>
                    </a:lnTo>
                    <a:lnTo>
                      <a:pt x="62" y="210"/>
                    </a:lnTo>
                    <a:lnTo>
                      <a:pt x="61" y="183"/>
                    </a:lnTo>
                    <a:lnTo>
                      <a:pt x="60" y="165"/>
                    </a:lnTo>
                    <a:lnTo>
                      <a:pt x="60" y="169"/>
                    </a:lnTo>
                    <a:lnTo>
                      <a:pt x="55" y="150"/>
                    </a:lnTo>
                    <a:lnTo>
                      <a:pt x="49" y="125"/>
                    </a:lnTo>
                    <a:lnTo>
                      <a:pt x="46" y="105"/>
                    </a:lnTo>
                    <a:lnTo>
                      <a:pt x="47" y="109"/>
                    </a:lnTo>
                    <a:lnTo>
                      <a:pt x="41" y="92"/>
                    </a:lnTo>
                    <a:lnTo>
                      <a:pt x="43" y="97"/>
                    </a:lnTo>
                    <a:lnTo>
                      <a:pt x="28" y="73"/>
                    </a:lnTo>
                    <a:cubicBezTo>
                      <a:pt x="26" y="70"/>
                      <a:pt x="25" y="66"/>
                      <a:pt x="25" y="63"/>
                    </a:cubicBezTo>
                    <a:lnTo>
                      <a:pt x="23" y="41"/>
                    </a:lnTo>
                    <a:cubicBezTo>
                      <a:pt x="22" y="39"/>
                      <a:pt x="22" y="38"/>
                      <a:pt x="23" y="36"/>
                    </a:cubicBezTo>
                    <a:lnTo>
                      <a:pt x="24" y="26"/>
                    </a:lnTo>
                    <a:lnTo>
                      <a:pt x="24" y="34"/>
                    </a:lnTo>
                    <a:lnTo>
                      <a:pt x="23" y="30"/>
                    </a:lnTo>
                    <a:lnTo>
                      <a:pt x="46" y="48"/>
                    </a:lnTo>
                    <a:lnTo>
                      <a:pt x="39" y="48"/>
                    </a:lnTo>
                    <a:lnTo>
                      <a:pt x="39" y="0"/>
                    </a:lnTo>
                    <a:lnTo>
                      <a:pt x="46" y="0"/>
                    </a:lnTo>
                    <a:cubicBezTo>
                      <a:pt x="57" y="0"/>
                      <a:pt x="67" y="8"/>
                      <a:pt x="70" y="19"/>
                    </a:cubicBezTo>
                    <a:lnTo>
                      <a:pt x="71" y="23"/>
                    </a:lnTo>
                    <a:cubicBezTo>
                      <a:pt x="71" y="25"/>
                      <a:pt x="72" y="28"/>
                      <a:pt x="71" y="31"/>
                    </a:cubicBezTo>
                    <a:lnTo>
                      <a:pt x="70" y="41"/>
                    </a:lnTo>
                    <a:lnTo>
                      <a:pt x="70" y="36"/>
                    </a:lnTo>
                    <a:lnTo>
                      <a:pt x="72" y="58"/>
                    </a:lnTo>
                    <a:lnTo>
                      <a:pt x="69" y="48"/>
                    </a:lnTo>
                    <a:lnTo>
                      <a:pt x="84" y="72"/>
                    </a:lnTo>
                    <a:cubicBezTo>
                      <a:pt x="85" y="73"/>
                      <a:pt x="86" y="75"/>
                      <a:pt x="86" y="76"/>
                    </a:cubicBezTo>
                    <a:lnTo>
                      <a:pt x="92" y="93"/>
                    </a:lnTo>
                    <a:cubicBezTo>
                      <a:pt x="93" y="95"/>
                      <a:pt x="93" y="96"/>
                      <a:pt x="93" y="98"/>
                    </a:cubicBezTo>
                    <a:lnTo>
                      <a:pt x="96" y="114"/>
                    </a:lnTo>
                    <a:lnTo>
                      <a:pt x="102" y="137"/>
                    </a:lnTo>
                    <a:lnTo>
                      <a:pt x="107" y="156"/>
                    </a:lnTo>
                    <a:cubicBezTo>
                      <a:pt x="107" y="158"/>
                      <a:pt x="107" y="159"/>
                      <a:pt x="107" y="160"/>
                    </a:cubicBezTo>
                    <a:lnTo>
                      <a:pt x="109" y="182"/>
                    </a:lnTo>
                    <a:lnTo>
                      <a:pt x="110" y="209"/>
                    </a:lnTo>
                    <a:cubicBezTo>
                      <a:pt x="111" y="211"/>
                      <a:pt x="110" y="213"/>
                      <a:pt x="110" y="216"/>
                    </a:cubicBezTo>
                    <a:lnTo>
                      <a:pt x="105" y="235"/>
                    </a:lnTo>
                    <a:cubicBezTo>
                      <a:pt x="104" y="237"/>
                      <a:pt x="103" y="238"/>
                      <a:pt x="102" y="240"/>
                    </a:cubicBezTo>
                    <a:lnTo>
                      <a:pt x="93" y="256"/>
                    </a:lnTo>
                    <a:cubicBezTo>
                      <a:pt x="92" y="259"/>
                      <a:pt x="90" y="261"/>
                      <a:pt x="88" y="263"/>
                    </a:cubicBezTo>
                    <a:lnTo>
                      <a:pt x="64" y="284"/>
                    </a:lnTo>
                    <a:lnTo>
                      <a:pt x="68" y="279"/>
                    </a:lnTo>
                    <a:lnTo>
                      <a:pt x="49" y="306"/>
                    </a:lnTo>
                    <a:lnTo>
                      <a:pt x="53" y="296"/>
                    </a:lnTo>
                    <a:lnTo>
                      <a:pt x="48" y="328"/>
                    </a:lnTo>
                    <a:lnTo>
                      <a:pt x="48" y="324"/>
                    </a:lnTo>
                    <a:lnTo>
                      <a:pt x="49" y="357"/>
                    </a:lnTo>
                    <a:lnTo>
                      <a:pt x="48" y="349"/>
                    </a:lnTo>
                    <a:lnTo>
                      <a:pt x="53" y="361"/>
                    </a:lnTo>
                    <a:lnTo>
                      <a:pt x="61" y="376"/>
                    </a:lnTo>
                    <a:cubicBezTo>
                      <a:pt x="62" y="378"/>
                      <a:pt x="63" y="381"/>
                      <a:pt x="63" y="384"/>
                    </a:cubicBezTo>
                    <a:lnTo>
                      <a:pt x="68" y="414"/>
                    </a:lnTo>
                    <a:lnTo>
                      <a:pt x="67" y="409"/>
                    </a:lnTo>
                    <a:lnTo>
                      <a:pt x="74" y="429"/>
                    </a:lnTo>
                    <a:lnTo>
                      <a:pt x="84" y="447"/>
                    </a:lnTo>
                    <a:cubicBezTo>
                      <a:pt x="86" y="450"/>
                      <a:pt x="87" y="453"/>
                      <a:pt x="87" y="457"/>
                    </a:cubicBezTo>
                    <a:lnTo>
                      <a:pt x="91" y="511"/>
                    </a:lnTo>
                    <a:cubicBezTo>
                      <a:pt x="92" y="514"/>
                      <a:pt x="91" y="518"/>
                      <a:pt x="90" y="521"/>
                    </a:cubicBezTo>
                    <a:lnTo>
                      <a:pt x="81" y="544"/>
                    </a:lnTo>
                    <a:lnTo>
                      <a:pt x="82" y="539"/>
                    </a:lnTo>
                    <a:lnTo>
                      <a:pt x="77" y="570"/>
                    </a:lnTo>
                    <a:lnTo>
                      <a:pt x="72" y="595"/>
                    </a:lnTo>
                    <a:cubicBezTo>
                      <a:pt x="72" y="597"/>
                      <a:pt x="71" y="598"/>
                      <a:pt x="71" y="599"/>
                    </a:cubicBezTo>
                    <a:lnTo>
                      <a:pt x="62" y="622"/>
                    </a:lnTo>
                    <a:cubicBezTo>
                      <a:pt x="61" y="625"/>
                      <a:pt x="60" y="627"/>
                      <a:pt x="58" y="629"/>
                    </a:cubicBezTo>
                    <a:lnTo>
                      <a:pt x="44" y="646"/>
                    </a:lnTo>
                    <a:lnTo>
                      <a:pt x="7" y="6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7" name="Freeform 124">
                <a:extLst>
                  <a:ext uri="{FF2B5EF4-FFF2-40B4-BE49-F238E27FC236}">
                    <a16:creationId xmlns:a16="http://schemas.microsoft.com/office/drawing/2014/main" id="{1A61F8B2-E251-6741-9F78-012A7075B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3560"/>
                <a:ext cx="19" cy="79"/>
              </a:xfrm>
              <a:custGeom>
                <a:avLst/>
                <a:gdLst>
                  <a:gd name="T0" fmla="*/ 0 w 161"/>
                  <a:gd name="T1" fmla="*/ 1 h 634"/>
                  <a:gd name="T2" fmla="*/ 0 w 161"/>
                  <a:gd name="T3" fmla="*/ 1 h 634"/>
                  <a:gd name="T4" fmla="*/ 0 w 161"/>
                  <a:gd name="T5" fmla="*/ 1 h 634"/>
                  <a:gd name="T6" fmla="*/ 0 w 161"/>
                  <a:gd name="T7" fmla="*/ 1 h 634"/>
                  <a:gd name="T8" fmla="*/ 0 w 161"/>
                  <a:gd name="T9" fmla="*/ 1 h 634"/>
                  <a:gd name="T10" fmla="*/ 0 w 161"/>
                  <a:gd name="T11" fmla="*/ 1 h 634"/>
                  <a:gd name="T12" fmla="*/ 0 w 161"/>
                  <a:gd name="T13" fmla="*/ 1 h 634"/>
                  <a:gd name="T14" fmla="*/ 0 w 161"/>
                  <a:gd name="T15" fmla="*/ 1 h 634"/>
                  <a:gd name="T16" fmla="*/ 0 w 161"/>
                  <a:gd name="T17" fmla="*/ 1 h 634"/>
                  <a:gd name="T18" fmla="*/ 0 w 161"/>
                  <a:gd name="T19" fmla="*/ 1 h 634"/>
                  <a:gd name="T20" fmla="*/ 0 w 161"/>
                  <a:gd name="T21" fmla="*/ 1 h 634"/>
                  <a:gd name="T22" fmla="*/ 0 w 161"/>
                  <a:gd name="T23" fmla="*/ 1 h 634"/>
                  <a:gd name="T24" fmla="*/ 0 w 161"/>
                  <a:gd name="T25" fmla="*/ 0 h 634"/>
                  <a:gd name="T26" fmla="*/ 0 w 161"/>
                  <a:gd name="T27" fmla="*/ 0 h 634"/>
                  <a:gd name="T28" fmla="*/ 0 w 161"/>
                  <a:gd name="T29" fmla="*/ 0 h 634"/>
                  <a:gd name="T30" fmla="*/ 0 w 161"/>
                  <a:gd name="T31" fmla="*/ 0 h 634"/>
                  <a:gd name="T32" fmla="*/ 0 w 161"/>
                  <a:gd name="T33" fmla="*/ 0 h 634"/>
                  <a:gd name="T34" fmla="*/ 0 w 161"/>
                  <a:gd name="T35" fmla="*/ 0 h 634"/>
                  <a:gd name="T36" fmla="*/ 0 w 161"/>
                  <a:gd name="T37" fmla="*/ 0 h 634"/>
                  <a:gd name="T38" fmla="*/ 0 w 161"/>
                  <a:gd name="T39" fmla="*/ 0 h 634"/>
                  <a:gd name="T40" fmla="*/ 0 w 161"/>
                  <a:gd name="T41" fmla="*/ 0 h 634"/>
                  <a:gd name="T42" fmla="*/ 0 w 161"/>
                  <a:gd name="T43" fmla="*/ 0 h 634"/>
                  <a:gd name="T44" fmla="*/ 0 w 161"/>
                  <a:gd name="T45" fmla="*/ 0 h 634"/>
                  <a:gd name="T46" fmla="*/ 0 w 161"/>
                  <a:gd name="T47" fmla="*/ 0 h 634"/>
                  <a:gd name="T48" fmla="*/ 0 w 161"/>
                  <a:gd name="T49" fmla="*/ 0 h 634"/>
                  <a:gd name="T50" fmla="*/ 0 w 161"/>
                  <a:gd name="T51" fmla="*/ 0 h 634"/>
                  <a:gd name="T52" fmla="*/ 0 w 161"/>
                  <a:gd name="T53" fmla="*/ 0 h 634"/>
                  <a:gd name="T54" fmla="*/ 0 w 161"/>
                  <a:gd name="T55" fmla="*/ 0 h 634"/>
                  <a:gd name="T56" fmla="*/ 0 w 161"/>
                  <a:gd name="T57" fmla="*/ 0 h 634"/>
                  <a:gd name="T58" fmla="*/ 0 w 161"/>
                  <a:gd name="T59" fmla="*/ 0 h 634"/>
                  <a:gd name="T60" fmla="*/ 0 w 161"/>
                  <a:gd name="T61" fmla="*/ 0 h 634"/>
                  <a:gd name="T62" fmla="*/ 0 w 161"/>
                  <a:gd name="T63" fmla="*/ 0 h 634"/>
                  <a:gd name="T64" fmla="*/ 0 w 161"/>
                  <a:gd name="T65" fmla="*/ 0 h 634"/>
                  <a:gd name="T66" fmla="*/ 0 w 161"/>
                  <a:gd name="T67" fmla="*/ 0 h 634"/>
                  <a:gd name="T68" fmla="*/ 0 w 161"/>
                  <a:gd name="T69" fmla="*/ 0 h 634"/>
                  <a:gd name="T70" fmla="*/ 0 w 161"/>
                  <a:gd name="T71" fmla="*/ 0 h 634"/>
                  <a:gd name="T72" fmla="*/ 0 w 161"/>
                  <a:gd name="T73" fmla="*/ 0 h 634"/>
                  <a:gd name="T74" fmla="*/ 0 w 161"/>
                  <a:gd name="T75" fmla="*/ 0 h 634"/>
                  <a:gd name="T76" fmla="*/ 0 w 161"/>
                  <a:gd name="T77" fmla="*/ 0 h 634"/>
                  <a:gd name="T78" fmla="*/ 0 w 161"/>
                  <a:gd name="T79" fmla="*/ 0 h 634"/>
                  <a:gd name="T80" fmla="*/ 0 w 161"/>
                  <a:gd name="T81" fmla="*/ 1 h 634"/>
                  <a:gd name="T82" fmla="*/ 0 w 161"/>
                  <a:gd name="T83" fmla="*/ 1 h 634"/>
                  <a:gd name="T84" fmla="*/ 0 w 161"/>
                  <a:gd name="T85" fmla="*/ 1 h 634"/>
                  <a:gd name="T86" fmla="*/ 0 w 161"/>
                  <a:gd name="T87" fmla="*/ 1 h 634"/>
                  <a:gd name="T88" fmla="*/ 0 w 161"/>
                  <a:gd name="T89" fmla="*/ 1 h 634"/>
                  <a:gd name="T90" fmla="*/ 0 w 161"/>
                  <a:gd name="T91" fmla="*/ 1 h 634"/>
                  <a:gd name="T92" fmla="*/ 0 w 161"/>
                  <a:gd name="T93" fmla="*/ 1 h 634"/>
                  <a:gd name="T94" fmla="*/ 0 w 161"/>
                  <a:gd name="T95" fmla="*/ 1 h 634"/>
                  <a:gd name="T96" fmla="*/ 0 w 161"/>
                  <a:gd name="T97" fmla="*/ 1 h 634"/>
                  <a:gd name="T98" fmla="*/ 0 w 161"/>
                  <a:gd name="T99" fmla="*/ 1 h 634"/>
                  <a:gd name="T100" fmla="*/ 0 w 161"/>
                  <a:gd name="T101" fmla="*/ 1 h 634"/>
                  <a:gd name="T102" fmla="*/ 0 w 161"/>
                  <a:gd name="T103" fmla="*/ 1 h 634"/>
                  <a:gd name="T104" fmla="*/ 0 w 161"/>
                  <a:gd name="T105" fmla="*/ 1 h 6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1" h="634">
                    <a:moveTo>
                      <a:pt x="130" y="634"/>
                    </a:moveTo>
                    <a:lnTo>
                      <a:pt x="111" y="618"/>
                    </a:lnTo>
                    <a:cubicBezTo>
                      <a:pt x="109" y="616"/>
                      <a:pt x="108" y="615"/>
                      <a:pt x="106" y="613"/>
                    </a:cubicBezTo>
                    <a:lnTo>
                      <a:pt x="92" y="592"/>
                    </a:lnTo>
                    <a:cubicBezTo>
                      <a:pt x="91" y="590"/>
                      <a:pt x="90" y="588"/>
                      <a:pt x="90" y="586"/>
                    </a:cubicBezTo>
                    <a:lnTo>
                      <a:pt x="82" y="563"/>
                    </a:lnTo>
                    <a:lnTo>
                      <a:pt x="73" y="534"/>
                    </a:lnTo>
                    <a:lnTo>
                      <a:pt x="75" y="539"/>
                    </a:lnTo>
                    <a:lnTo>
                      <a:pt x="61" y="517"/>
                    </a:lnTo>
                    <a:cubicBezTo>
                      <a:pt x="59" y="514"/>
                      <a:pt x="58" y="510"/>
                      <a:pt x="57" y="505"/>
                    </a:cubicBezTo>
                    <a:lnTo>
                      <a:pt x="56" y="479"/>
                    </a:lnTo>
                    <a:lnTo>
                      <a:pt x="56" y="451"/>
                    </a:lnTo>
                    <a:cubicBezTo>
                      <a:pt x="56" y="448"/>
                      <a:pt x="57" y="445"/>
                      <a:pt x="59" y="442"/>
                    </a:cubicBezTo>
                    <a:lnTo>
                      <a:pt x="63" y="433"/>
                    </a:lnTo>
                    <a:lnTo>
                      <a:pt x="70" y="420"/>
                    </a:lnTo>
                    <a:lnTo>
                      <a:pt x="68" y="424"/>
                    </a:lnTo>
                    <a:lnTo>
                      <a:pt x="77" y="400"/>
                    </a:lnTo>
                    <a:lnTo>
                      <a:pt x="76" y="407"/>
                    </a:lnTo>
                    <a:lnTo>
                      <a:pt x="78" y="377"/>
                    </a:lnTo>
                    <a:cubicBezTo>
                      <a:pt x="78" y="373"/>
                      <a:pt x="79" y="370"/>
                      <a:pt x="80" y="367"/>
                    </a:cubicBezTo>
                    <a:lnTo>
                      <a:pt x="88" y="352"/>
                    </a:lnTo>
                    <a:lnTo>
                      <a:pt x="93" y="339"/>
                    </a:lnTo>
                    <a:lnTo>
                      <a:pt x="92" y="350"/>
                    </a:lnTo>
                    <a:lnTo>
                      <a:pt x="89" y="318"/>
                    </a:lnTo>
                    <a:lnTo>
                      <a:pt x="90" y="323"/>
                    </a:lnTo>
                    <a:lnTo>
                      <a:pt x="80" y="292"/>
                    </a:lnTo>
                    <a:lnTo>
                      <a:pt x="83" y="299"/>
                    </a:lnTo>
                    <a:lnTo>
                      <a:pt x="73" y="286"/>
                    </a:lnTo>
                    <a:lnTo>
                      <a:pt x="79" y="291"/>
                    </a:lnTo>
                    <a:lnTo>
                      <a:pt x="64" y="281"/>
                    </a:lnTo>
                    <a:lnTo>
                      <a:pt x="34" y="264"/>
                    </a:lnTo>
                    <a:cubicBezTo>
                      <a:pt x="32" y="263"/>
                      <a:pt x="30" y="261"/>
                      <a:pt x="28" y="259"/>
                    </a:cubicBezTo>
                    <a:lnTo>
                      <a:pt x="15" y="244"/>
                    </a:lnTo>
                    <a:cubicBezTo>
                      <a:pt x="14" y="242"/>
                      <a:pt x="12" y="240"/>
                      <a:pt x="12" y="238"/>
                    </a:cubicBezTo>
                    <a:lnTo>
                      <a:pt x="4" y="220"/>
                    </a:lnTo>
                    <a:cubicBezTo>
                      <a:pt x="2" y="218"/>
                      <a:pt x="2" y="215"/>
                      <a:pt x="2" y="212"/>
                    </a:cubicBezTo>
                    <a:lnTo>
                      <a:pt x="0" y="185"/>
                    </a:lnTo>
                    <a:lnTo>
                      <a:pt x="1" y="163"/>
                    </a:lnTo>
                    <a:lnTo>
                      <a:pt x="4" y="142"/>
                    </a:lnTo>
                    <a:lnTo>
                      <a:pt x="9" y="117"/>
                    </a:lnTo>
                    <a:lnTo>
                      <a:pt x="11" y="100"/>
                    </a:lnTo>
                    <a:cubicBezTo>
                      <a:pt x="11" y="99"/>
                      <a:pt x="11" y="97"/>
                      <a:pt x="11" y="96"/>
                    </a:cubicBezTo>
                    <a:lnTo>
                      <a:pt x="16" y="79"/>
                    </a:lnTo>
                    <a:cubicBezTo>
                      <a:pt x="17" y="77"/>
                      <a:pt x="18" y="75"/>
                      <a:pt x="19" y="73"/>
                    </a:cubicBezTo>
                    <a:lnTo>
                      <a:pt x="34" y="48"/>
                    </a:lnTo>
                    <a:lnTo>
                      <a:pt x="30" y="60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9" y="33"/>
                    </a:lnTo>
                    <a:cubicBezTo>
                      <a:pt x="28" y="30"/>
                      <a:pt x="28" y="26"/>
                      <a:pt x="29" y="23"/>
                    </a:cubicBezTo>
                    <a:lnTo>
                      <a:pt x="30" y="19"/>
                    </a:lnTo>
                    <a:cubicBezTo>
                      <a:pt x="33" y="9"/>
                      <a:pt x="41" y="2"/>
                      <a:pt x="50" y="1"/>
                    </a:cubicBezTo>
                    <a:lnTo>
                      <a:pt x="58" y="0"/>
                    </a:lnTo>
                    <a:lnTo>
                      <a:pt x="64" y="47"/>
                    </a:lnTo>
                    <a:lnTo>
                      <a:pt x="56" y="48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76" y="24"/>
                    </a:lnTo>
                    <a:lnTo>
                      <a:pt x="78" y="34"/>
                    </a:lnTo>
                    <a:cubicBezTo>
                      <a:pt x="78" y="35"/>
                      <a:pt x="78" y="37"/>
                      <a:pt x="78" y="38"/>
                    </a:cubicBezTo>
                    <a:lnTo>
                      <a:pt x="78" y="60"/>
                    </a:lnTo>
                    <a:cubicBezTo>
                      <a:pt x="78" y="65"/>
                      <a:pt x="77" y="69"/>
                      <a:pt x="75" y="73"/>
                    </a:cubicBezTo>
                    <a:lnTo>
                      <a:pt x="60" y="98"/>
                    </a:lnTo>
                    <a:lnTo>
                      <a:pt x="62" y="92"/>
                    </a:lnTo>
                    <a:lnTo>
                      <a:pt x="57" y="109"/>
                    </a:lnTo>
                    <a:lnTo>
                      <a:pt x="58" y="105"/>
                    </a:lnTo>
                    <a:lnTo>
                      <a:pt x="56" y="126"/>
                    </a:lnTo>
                    <a:lnTo>
                      <a:pt x="51" y="149"/>
                    </a:lnTo>
                    <a:lnTo>
                      <a:pt x="48" y="166"/>
                    </a:lnTo>
                    <a:lnTo>
                      <a:pt x="47" y="182"/>
                    </a:lnTo>
                    <a:lnTo>
                      <a:pt x="49" y="209"/>
                    </a:lnTo>
                    <a:lnTo>
                      <a:pt x="47" y="201"/>
                    </a:lnTo>
                    <a:lnTo>
                      <a:pt x="55" y="219"/>
                    </a:lnTo>
                    <a:lnTo>
                      <a:pt x="52" y="213"/>
                    </a:lnTo>
                    <a:lnTo>
                      <a:pt x="65" y="228"/>
                    </a:lnTo>
                    <a:lnTo>
                      <a:pt x="59" y="223"/>
                    </a:lnTo>
                    <a:lnTo>
                      <a:pt x="91" y="241"/>
                    </a:lnTo>
                    <a:lnTo>
                      <a:pt x="106" y="251"/>
                    </a:lnTo>
                    <a:cubicBezTo>
                      <a:pt x="108" y="253"/>
                      <a:pt x="110" y="255"/>
                      <a:pt x="111" y="257"/>
                    </a:cubicBezTo>
                    <a:lnTo>
                      <a:pt x="121" y="270"/>
                    </a:lnTo>
                    <a:cubicBezTo>
                      <a:pt x="123" y="272"/>
                      <a:pt x="124" y="274"/>
                      <a:pt x="125" y="277"/>
                    </a:cubicBezTo>
                    <a:lnTo>
                      <a:pt x="135" y="308"/>
                    </a:lnTo>
                    <a:cubicBezTo>
                      <a:pt x="136" y="310"/>
                      <a:pt x="136" y="311"/>
                      <a:pt x="136" y="313"/>
                    </a:cubicBezTo>
                    <a:lnTo>
                      <a:pt x="139" y="345"/>
                    </a:lnTo>
                    <a:cubicBezTo>
                      <a:pt x="140" y="349"/>
                      <a:pt x="139" y="352"/>
                      <a:pt x="138" y="356"/>
                    </a:cubicBezTo>
                    <a:lnTo>
                      <a:pt x="131" y="375"/>
                    </a:lnTo>
                    <a:lnTo>
                      <a:pt x="123" y="390"/>
                    </a:lnTo>
                    <a:lnTo>
                      <a:pt x="125" y="380"/>
                    </a:lnTo>
                    <a:lnTo>
                      <a:pt x="123" y="410"/>
                    </a:lnTo>
                    <a:cubicBezTo>
                      <a:pt x="123" y="412"/>
                      <a:pt x="123" y="415"/>
                      <a:pt x="122" y="417"/>
                    </a:cubicBezTo>
                    <a:lnTo>
                      <a:pt x="113" y="441"/>
                    </a:lnTo>
                    <a:cubicBezTo>
                      <a:pt x="112" y="442"/>
                      <a:pt x="112" y="444"/>
                      <a:pt x="111" y="445"/>
                    </a:cubicBezTo>
                    <a:lnTo>
                      <a:pt x="106" y="452"/>
                    </a:lnTo>
                    <a:lnTo>
                      <a:pt x="102" y="461"/>
                    </a:lnTo>
                    <a:lnTo>
                      <a:pt x="104" y="451"/>
                    </a:lnTo>
                    <a:lnTo>
                      <a:pt x="104" y="478"/>
                    </a:lnTo>
                    <a:lnTo>
                      <a:pt x="105" y="504"/>
                    </a:lnTo>
                    <a:lnTo>
                      <a:pt x="102" y="492"/>
                    </a:lnTo>
                    <a:lnTo>
                      <a:pt x="116" y="514"/>
                    </a:lnTo>
                    <a:cubicBezTo>
                      <a:pt x="117" y="515"/>
                      <a:pt x="118" y="517"/>
                      <a:pt x="118" y="519"/>
                    </a:cubicBezTo>
                    <a:lnTo>
                      <a:pt x="127" y="548"/>
                    </a:lnTo>
                    <a:lnTo>
                      <a:pt x="135" y="571"/>
                    </a:lnTo>
                    <a:lnTo>
                      <a:pt x="132" y="565"/>
                    </a:lnTo>
                    <a:lnTo>
                      <a:pt x="146" y="586"/>
                    </a:lnTo>
                    <a:lnTo>
                      <a:pt x="142" y="581"/>
                    </a:lnTo>
                    <a:lnTo>
                      <a:pt x="161" y="597"/>
                    </a:lnTo>
                    <a:lnTo>
                      <a:pt x="130" y="63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8" name="Freeform 125">
                <a:extLst>
                  <a:ext uri="{FF2B5EF4-FFF2-40B4-BE49-F238E27FC236}">
                    <a16:creationId xmlns:a16="http://schemas.microsoft.com/office/drawing/2014/main" id="{DBCDDE82-5D15-2742-A67A-CC6798C0E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3630"/>
                <a:ext cx="41" cy="43"/>
              </a:xfrm>
              <a:custGeom>
                <a:avLst/>
                <a:gdLst>
                  <a:gd name="T0" fmla="*/ 1 w 352"/>
                  <a:gd name="T1" fmla="*/ 0 h 352"/>
                  <a:gd name="T2" fmla="*/ 0 w 352"/>
                  <a:gd name="T3" fmla="*/ 1 h 352"/>
                  <a:gd name="T4" fmla="*/ 0 w 352"/>
                  <a:gd name="T5" fmla="*/ 1 h 352"/>
                  <a:gd name="T6" fmla="*/ 0 w 352"/>
                  <a:gd name="T7" fmla="*/ 1 h 352"/>
                  <a:gd name="T8" fmla="*/ 0 w 352"/>
                  <a:gd name="T9" fmla="*/ 0 h 352"/>
                  <a:gd name="T10" fmla="*/ 0 w 352"/>
                  <a:gd name="T11" fmla="*/ 0 h 352"/>
                  <a:gd name="T12" fmla="*/ 0 w 352"/>
                  <a:gd name="T13" fmla="*/ 0 h 352"/>
                  <a:gd name="T14" fmla="*/ 0 w 352"/>
                  <a:gd name="T15" fmla="*/ 0 h 352"/>
                  <a:gd name="T16" fmla="*/ 0 w 352"/>
                  <a:gd name="T17" fmla="*/ 0 h 352"/>
                  <a:gd name="T18" fmla="*/ 0 w 352"/>
                  <a:gd name="T19" fmla="*/ 0 h 352"/>
                  <a:gd name="T20" fmla="*/ 1 w 352"/>
                  <a:gd name="T21" fmla="*/ 0 h 352"/>
                  <a:gd name="T22" fmla="*/ 1 w 352"/>
                  <a:gd name="T23" fmla="*/ 0 h 3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" h="352">
                    <a:moveTo>
                      <a:pt x="352" y="176"/>
                    </a:moveTo>
                    <a:cubicBezTo>
                      <a:pt x="352" y="274"/>
                      <a:pt x="274" y="352"/>
                      <a:pt x="176" y="352"/>
                    </a:cubicBezTo>
                    <a:cubicBezTo>
                      <a:pt x="176" y="352"/>
                      <a:pt x="176" y="352"/>
                      <a:pt x="176" y="352"/>
                    </a:cubicBezTo>
                    <a:cubicBezTo>
                      <a:pt x="79" y="352"/>
                      <a:pt x="0" y="274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79"/>
                      <a:pt x="79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274" y="0"/>
                      <a:pt x="352" y="79"/>
                      <a:pt x="352" y="176"/>
                    </a:cubicBezTo>
                    <a:cubicBezTo>
                      <a:pt x="352" y="176"/>
                      <a:pt x="352" y="176"/>
                      <a:pt x="352" y="176"/>
                    </a:cubicBez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63530" name="Image 52">
              <a:extLst>
                <a:ext uri="{FF2B5EF4-FFF2-40B4-BE49-F238E27FC236}">
                  <a16:creationId xmlns:a16="http://schemas.microsoft.com/office/drawing/2014/main" id="{2BD5A2D7-E907-434C-AD97-27002172B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70607">
              <a:off x="2505665" y="421320"/>
              <a:ext cx="1414479" cy="2182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Flèche vers la gauche 53">
              <a:extLst>
                <a:ext uri="{FF2B5EF4-FFF2-40B4-BE49-F238E27FC236}">
                  <a16:creationId xmlns:a16="http://schemas.microsoft.com/office/drawing/2014/main" id="{3F4F0045-BBD6-D342-9195-B8986DC7ED8A}"/>
                </a:ext>
              </a:extLst>
            </p:cNvPr>
            <p:cNvSpPr/>
            <p:nvPr/>
          </p:nvSpPr>
          <p:spPr>
            <a:xfrm rot="19196115">
              <a:off x="1181206" y="1596013"/>
              <a:ext cx="1290065" cy="307530"/>
            </a:xfrm>
            <a:prstGeom prst="leftArrow">
              <a:avLst>
                <a:gd name="adj1" fmla="val 28208"/>
                <a:gd name="adj2" fmla="val 77915"/>
              </a:avLst>
            </a:prstGeom>
            <a:gradFill flip="none" rotWithShape="1">
              <a:gsLst>
                <a:gs pos="0">
                  <a:srgbClr val="F73499">
                    <a:alpha val="59000"/>
                  </a:srgbClr>
                </a:gs>
                <a:gs pos="100000">
                  <a:srgbClr val="FCA0D1">
                    <a:alpha val="59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5" name="Flèche vers la gauche 54">
              <a:extLst>
                <a:ext uri="{FF2B5EF4-FFF2-40B4-BE49-F238E27FC236}">
                  <a16:creationId xmlns:a16="http://schemas.microsoft.com/office/drawing/2014/main" id="{9D47477A-FFD9-EA4B-A189-148ED59531CF}"/>
                </a:ext>
              </a:extLst>
            </p:cNvPr>
            <p:cNvSpPr/>
            <p:nvPr/>
          </p:nvSpPr>
          <p:spPr>
            <a:xfrm rot="17258933">
              <a:off x="1119026" y="2323892"/>
              <a:ext cx="1914912" cy="308966"/>
            </a:xfrm>
            <a:prstGeom prst="leftArrow">
              <a:avLst>
                <a:gd name="adj1" fmla="val 28208"/>
                <a:gd name="adj2" fmla="val 77915"/>
              </a:avLst>
            </a:prstGeom>
            <a:gradFill flip="none" rotWithShape="1">
              <a:gsLst>
                <a:gs pos="0">
                  <a:srgbClr val="F73499">
                    <a:alpha val="59000"/>
                  </a:srgbClr>
                </a:gs>
                <a:gs pos="100000">
                  <a:srgbClr val="FCA0D1">
                    <a:alpha val="59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533" name="ZoneTexte 55">
              <a:extLst>
                <a:ext uri="{FF2B5EF4-FFF2-40B4-BE49-F238E27FC236}">
                  <a16:creationId xmlns:a16="http://schemas.microsoft.com/office/drawing/2014/main" id="{21B95728-CF6E-974B-B26F-EA94E70E2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8242" y="1519083"/>
              <a:ext cx="13003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fr-FR" altLang="fr-FR" sz="1600">
                  <a:solidFill>
                    <a:srgbClr val="C9297D"/>
                  </a:solidFill>
                </a:rPr>
                <a:t>Electrostatics</a:t>
              </a:r>
            </a:p>
            <a:p>
              <a:pPr algn="ctr" eaLnBrk="1" hangingPunct="1"/>
              <a:r>
                <a:rPr lang="fr-FR" altLang="fr-FR" sz="1600">
                  <a:solidFill>
                    <a:srgbClr val="C9297D"/>
                  </a:solidFill>
                </a:rPr>
                <a:t>H-Bonding</a:t>
              </a:r>
            </a:p>
          </p:txBody>
        </p:sp>
        <p:sp>
          <p:nvSpPr>
            <p:cNvPr id="57" name="Flèche vers la gauche 56">
              <a:extLst>
                <a:ext uri="{FF2B5EF4-FFF2-40B4-BE49-F238E27FC236}">
                  <a16:creationId xmlns:a16="http://schemas.microsoft.com/office/drawing/2014/main" id="{3DCB6955-DC1A-FE44-B607-AE22F85F4C17}"/>
                </a:ext>
              </a:extLst>
            </p:cNvPr>
            <p:cNvSpPr/>
            <p:nvPr/>
          </p:nvSpPr>
          <p:spPr>
            <a:xfrm rot="16750400">
              <a:off x="2628784" y="2635902"/>
              <a:ext cx="1260516" cy="307158"/>
            </a:xfrm>
            <a:prstGeom prst="leftArrow">
              <a:avLst>
                <a:gd name="adj1" fmla="val 28208"/>
                <a:gd name="adj2" fmla="val 77915"/>
              </a:avLst>
            </a:prstGeom>
            <a:gradFill flip="none" rotWithShape="1">
              <a:gsLst>
                <a:gs pos="0">
                  <a:schemeClr val="accent1">
                    <a:alpha val="59000"/>
                  </a:schemeClr>
                </a:gs>
                <a:gs pos="100000">
                  <a:schemeClr val="tx2">
                    <a:lumMod val="40000"/>
                    <a:lumOff val="60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C1A60E0-E0EF-7F47-A184-5E3FB4A07242}"/>
                </a:ext>
              </a:extLst>
            </p:cNvPr>
            <p:cNvSpPr txBox="1"/>
            <p:nvPr/>
          </p:nvSpPr>
          <p:spPr>
            <a:xfrm>
              <a:off x="2628464" y="2461389"/>
              <a:ext cx="1261156" cy="3379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Hydrophobic</a:t>
              </a:r>
              <a:endParaRPr lang="fr-FR" sz="1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Flèche courbée vers la gauche 58">
              <a:extLst>
                <a:ext uri="{FF2B5EF4-FFF2-40B4-BE49-F238E27FC236}">
                  <a16:creationId xmlns:a16="http://schemas.microsoft.com/office/drawing/2014/main" id="{289C96AE-50E1-4447-8EB4-1BCA7B25752D}"/>
                </a:ext>
              </a:extLst>
            </p:cNvPr>
            <p:cNvSpPr/>
            <p:nvPr/>
          </p:nvSpPr>
          <p:spPr>
            <a:xfrm>
              <a:off x="3457791" y="3249882"/>
              <a:ext cx="375817" cy="1022717"/>
            </a:xfrm>
            <a:prstGeom prst="curvedLeftArrow">
              <a:avLst>
                <a:gd name="adj1" fmla="val 40543"/>
                <a:gd name="adj2" fmla="val 75173"/>
                <a:gd name="adj3" fmla="val 41406"/>
              </a:avLst>
            </a:prstGeom>
            <a:solidFill>
              <a:srgbClr val="26B570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3537" name="ZoneTexte 59">
              <a:extLst>
                <a:ext uri="{FF2B5EF4-FFF2-40B4-BE49-F238E27FC236}">
                  <a16:creationId xmlns:a16="http://schemas.microsoft.com/office/drawing/2014/main" id="{B3658E86-8FE0-E74B-B7F2-B33822856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0803" y="3220561"/>
              <a:ext cx="157326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800">
                  <a:solidFill>
                    <a:srgbClr val="26B570"/>
                  </a:solidFill>
                </a:rPr>
                <a:t>Insertion</a:t>
              </a:r>
            </a:p>
            <a:p>
              <a:pPr eaLnBrk="1" hangingPunct="1"/>
              <a:r>
                <a:rPr lang="fr-FR" altLang="fr-FR" sz="1800">
                  <a:solidFill>
                    <a:srgbClr val="26B570"/>
                  </a:solidFill>
                </a:rPr>
                <a:t>Destabilization</a:t>
              </a:r>
            </a:p>
            <a:p>
              <a:pPr eaLnBrk="1" hangingPunct="1"/>
              <a:r>
                <a:rPr lang="fr-FR" altLang="fr-FR" sz="1800">
                  <a:solidFill>
                    <a:srgbClr val="26B570"/>
                  </a:solidFill>
                </a:rPr>
                <a:t>Internalization</a:t>
              </a:r>
            </a:p>
          </p:txBody>
        </p:sp>
        <p:sp>
          <p:nvSpPr>
            <p:cNvPr id="63538" name="ZoneTexte 60">
              <a:extLst>
                <a:ext uri="{FF2B5EF4-FFF2-40B4-BE49-F238E27FC236}">
                  <a16:creationId xmlns:a16="http://schemas.microsoft.com/office/drawing/2014/main" id="{CEE8C462-6244-1749-90A3-ECEBF1FDB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3028" y="3246641"/>
              <a:ext cx="52933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4400" b="1">
                  <a:solidFill>
                    <a:srgbClr val="22A365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490" name="ZoneTexte 14">
            <a:extLst>
              <a:ext uri="{FF2B5EF4-FFF2-40B4-BE49-F238E27FC236}">
                <a16:creationId xmlns:a16="http://schemas.microsoft.com/office/drawing/2014/main" id="{4C72C3F1-2B21-BB40-82B6-6D305FA5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78" y="6445250"/>
            <a:ext cx="2109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Walrant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, 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Acc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Chem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Res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(2017)  </a:t>
            </a:r>
          </a:p>
        </p:txBody>
      </p:sp>
      <p:sp>
        <p:nvSpPr>
          <p:cNvPr id="305" name="Rectangle 5">
            <a:extLst>
              <a:ext uri="{FF2B5EF4-FFF2-40B4-BE49-F238E27FC236}">
                <a16:creationId xmlns:a16="http://schemas.microsoft.com/office/drawing/2014/main" id="{0B6AD5F5-710E-AB4F-9C9F-507AF4472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What we do really know is still little</a:t>
            </a:r>
          </a:p>
        </p:txBody>
      </p:sp>
      <p:sp>
        <p:nvSpPr>
          <p:cNvPr id="63492" name="Espace réservé du numéro de diapositive 1">
            <a:extLst>
              <a:ext uri="{FF2B5EF4-FFF2-40B4-BE49-F238E27FC236}">
                <a16:creationId xmlns:a16="http://schemas.microsoft.com/office/drawing/2014/main" id="{7B12F6EB-EF50-3544-84B4-56988AF2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1855C2D-A73E-A14B-9D48-78DAA5973A17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FF3D9E-500D-BB4E-ABAE-E3C55A574834}"/>
              </a:ext>
            </a:extLst>
          </p:cNvPr>
          <p:cNvSpPr txBox="1"/>
          <p:nvPr/>
        </p:nvSpPr>
        <p:spPr>
          <a:xfrm>
            <a:off x="4654433" y="1799775"/>
            <a:ext cx="4399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Current</a:t>
            </a:r>
            <a:r>
              <a:rPr lang="fr-FR" dirty="0">
                <a:solidFill>
                  <a:srgbClr val="0000FF"/>
                </a:solidFill>
                <a:latin typeface="Times" pitchFamily="2" charset="0"/>
              </a:rPr>
              <a:t> and future </a:t>
            </a:r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research</a:t>
            </a:r>
            <a:r>
              <a:rPr lang="fr-FR" dirty="0">
                <a:solidFill>
                  <a:srgbClr val="0000FF"/>
                </a:solidFill>
                <a:latin typeface="Times" pitchFamily="2" charset="0"/>
              </a:rPr>
              <a:t> </a:t>
            </a:r>
          </a:p>
          <a:p>
            <a:pPr algn="ctr"/>
            <a:endParaRPr lang="fr-FR" dirty="0">
              <a:solidFill>
                <a:srgbClr val="0000FF"/>
              </a:solidFill>
              <a:latin typeface="Times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Role</a:t>
            </a:r>
            <a:r>
              <a:rPr lang="fr-FR" dirty="0">
                <a:solidFill>
                  <a:srgbClr val="0000FF"/>
                </a:solidFill>
                <a:latin typeface="Times" pitchFamily="2" charset="0"/>
              </a:rPr>
              <a:t> of </a:t>
            </a:r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GAGs</a:t>
            </a:r>
            <a:r>
              <a:rPr lang="fr-FR" dirty="0">
                <a:solidFill>
                  <a:srgbClr val="0000FF"/>
                </a:solidFill>
                <a:latin typeface="Times" pitchFamily="2" charset="0"/>
              </a:rPr>
              <a:t> in </a:t>
            </a:r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internalization</a:t>
            </a:r>
            <a:endParaRPr lang="fr-FR" dirty="0">
              <a:solidFill>
                <a:srgbClr val="0000FF"/>
              </a:solidFill>
              <a:latin typeface="Times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>
              <a:solidFill>
                <a:srgbClr val="0000FF"/>
              </a:solidFill>
              <a:latin typeface="Times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Making</a:t>
            </a:r>
            <a:r>
              <a:rPr lang="fr-FR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targeting</a:t>
            </a:r>
            <a:r>
              <a:rPr lang="fr-FR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" pitchFamily="2" charset="0"/>
              </a:rPr>
              <a:t>cell-penetrating</a:t>
            </a:r>
            <a:r>
              <a:rPr lang="fr-FR" dirty="0">
                <a:solidFill>
                  <a:srgbClr val="0000FF"/>
                </a:solidFill>
                <a:latin typeface="Times" pitchFamily="2" charset="0"/>
              </a:rPr>
              <a:t> peptides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5639D2-862E-994E-9FC0-BD38A739AFC7}"/>
              </a:ext>
            </a:extLst>
          </p:cNvPr>
          <p:cNvSpPr txBox="1"/>
          <p:nvPr/>
        </p:nvSpPr>
        <p:spPr>
          <a:xfrm>
            <a:off x="5103948" y="5430916"/>
            <a:ext cx="3950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Cardon et al.,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bioRXiv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(July 2021) A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cationic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motif in Engrailed-2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homeoprotein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controls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its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internalization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via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selective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cell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-surface </a:t>
            </a:r>
            <a:r>
              <a:rPr lang="fr-FR" sz="1200" dirty="0" err="1">
                <a:solidFill>
                  <a:srgbClr val="0000FF"/>
                </a:solidFill>
                <a:latin typeface="Times" pitchFamily="2" charset="0"/>
              </a:rPr>
              <a:t>glycosaminoglycans</a:t>
            </a:r>
            <a:r>
              <a:rPr lang="fr-FR" sz="1200" dirty="0">
                <a:solidFill>
                  <a:srgbClr val="0000FF"/>
                </a:solidFill>
                <a:latin typeface="Times" pitchFamily="2" charset="0"/>
              </a:rPr>
              <a:t> interactions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962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Acknowledgments</a:t>
            </a:r>
          </a:p>
        </p:txBody>
      </p:sp>
      <p:pic>
        <p:nvPicPr>
          <p:cNvPr id="4" name="Image 3" descr="logoCNR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77" y="4015941"/>
            <a:ext cx="1593352" cy="1034645"/>
          </a:xfrm>
          <a:prstGeom prst="rect">
            <a:avLst/>
          </a:prstGeom>
        </p:spPr>
      </p:pic>
      <p:pic>
        <p:nvPicPr>
          <p:cNvPr id="5" name="Image 4" descr="ENS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00" y="6006267"/>
            <a:ext cx="688516" cy="775986"/>
          </a:xfrm>
          <a:prstGeom prst="rect">
            <a:avLst/>
          </a:prstGeom>
        </p:spPr>
      </p:pic>
      <p:pic>
        <p:nvPicPr>
          <p:cNvPr id="9" name="Image 8" descr="SU-Faculté des Sciences-logo-janv2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58" y="6006267"/>
            <a:ext cx="1780342" cy="715208"/>
          </a:xfrm>
          <a:prstGeom prst="rect">
            <a:avLst/>
          </a:prstGeom>
        </p:spPr>
      </p:pic>
      <p:pic>
        <p:nvPicPr>
          <p:cNvPr id="11" name="Image 10" descr="LBM-Logo bleu-juillet201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t="35666" r="23000" b="32667"/>
          <a:stretch/>
        </p:blipFill>
        <p:spPr>
          <a:xfrm>
            <a:off x="844550" y="1247606"/>
            <a:ext cx="1155700" cy="53039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06098" y="1979257"/>
            <a:ext cx="39687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Sébastien Cardon (</a:t>
            </a:r>
            <a:r>
              <a:rPr lang="fr-FR" dirty="0" err="1"/>
              <a:t>PhD</a:t>
            </a:r>
            <a:r>
              <a:rPr lang="fr-FR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/>
              <a:t>Bingwei</a:t>
            </a:r>
            <a:r>
              <a:rPr lang="fr-FR" dirty="0"/>
              <a:t> He (</a:t>
            </a:r>
            <a:r>
              <a:rPr lang="fr-FR" dirty="0" err="1"/>
              <a:t>PhD</a:t>
            </a:r>
            <a:r>
              <a:rPr lang="fr-FR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Chen-</a:t>
            </a:r>
            <a:r>
              <a:rPr lang="fr-FR" dirty="0" err="1"/>
              <a:t>Yu</a:t>
            </a:r>
            <a:r>
              <a:rPr lang="fr-FR" dirty="0"/>
              <a:t> </a:t>
            </a:r>
            <a:r>
              <a:rPr lang="fr-FR" dirty="0" err="1"/>
              <a:t>Jiao</a:t>
            </a:r>
            <a:r>
              <a:rPr lang="fr-FR" dirty="0"/>
              <a:t> (PhD)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Soline Aubry (PhD)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/>
              <a:t>Cherine</a:t>
            </a:r>
            <a:r>
              <a:rPr lang="fr-FR" dirty="0"/>
              <a:t> </a:t>
            </a:r>
            <a:r>
              <a:rPr lang="fr-FR" dirty="0" err="1"/>
              <a:t>Bechara</a:t>
            </a:r>
            <a:r>
              <a:rPr lang="fr-FR" dirty="0"/>
              <a:t> (PhD)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Sonia </a:t>
            </a:r>
            <a:r>
              <a:rPr lang="fr-FR" dirty="0" err="1"/>
              <a:t>Khemaissa</a:t>
            </a:r>
            <a:r>
              <a:rPr lang="fr-FR" dirty="0"/>
              <a:t> (PhD)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Ludovic Carlier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Astrid </a:t>
            </a:r>
            <a:r>
              <a:rPr lang="fr-FR" dirty="0" err="1"/>
              <a:t>Walrant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Olivier </a:t>
            </a:r>
            <a:r>
              <a:rPr lang="fr-FR" dirty="0" err="1"/>
              <a:t>Lequin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Fabienne </a:t>
            </a:r>
            <a:r>
              <a:rPr lang="fr-FR" dirty="0" err="1"/>
              <a:t>Burlina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Gérard </a:t>
            </a:r>
            <a:r>
              <a:rPr lang="fr-FR" dirty="0" err="1"/>
              <a:t>Chassaing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Gérard </a:t>
            </a:r>
            <a:r>
              <a:rPr lang="fr-FR" dirty="0" err="1"/>
              <a:t>Bolbach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Françoise </a:t>
            </a:r>
            <a:r>
              <a:rPr lang="fr-FR" dirty="0" err="1"/>
              <a:t>Illien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Delphine </a:t>
            </a:r>
            <a:r>
              <a:rPr lang="fr-FR" dirty="0" err="1"/>
              <a:t>Ravault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Emmanuelle </a:t>
            </a:r>
            <a:r>
              <a:rPr lang="fr-FR" dirty="0" err="1"/>
              <a:t>Sachon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Sophie </a:t>
            </a:r>
            <a:r>
              <a:rPr lang="fr-FR" dirty="0" err="1"/>
              <a:t>Cribier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Nicolas Rodriguez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91873" y="1247606"/>
            <a:ext cx="57567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Collaborators</a:t>
            </a:r>
            <a:endParaRPr lang="fr-FR" dirty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Alain </a:t>
            </a:r>
            <a:r>
              <a:rPr lang="fr-FR" dirty="0" err="1"/>
              <a:t>Joliot</a:t>
            </a:r>
            <a:r>
              <a:rPr lang="fr-FR" dirty="0"/>
              <a:t> (Institut Curie - U932) 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Antonio </a:t>
            </a:r>
            <a:r>
              <a:rPr lang="fr-FR" dirty="0" err="1"/>
              <a:t>Frontera</a:t>
            </a:r>
            <a:r>
              <a:rPr lang="fr-FR" dirty="0"/>
              <a:t> (</a:t>
            </a:r>
            <a:r>
              <a:rPr lang="fr-FR" dirty="0" err="1"/>
              <a:t>University</a:t>
            </a:r>
            <a:r>
              <a:rPr lang="fr-FR" dirty="0"/>
              <a:t> of the </a:t>
            </a:r>
            <a:r>
              <a:rPr lang="fr-FR" dirty="0" err="1"/>
              <a:t>Balearic</a:t>
            </a:r>
            <a:r>
              <a:rPr lang="fr-FR" dirty="0"/>
              <a:t> </a:t>
            </a:r>
            <a:r>
              <a:rPr lang="fr-FR" dirty="0" err="1"/>
              <a:t>Islands</a:t>
            </a:r>
            <a:r>
              <a:rPr lang="fr-FR" dirty="0"/>
              <a:t>)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Chrystel</a:t>
            </a:r>
            <a:r>
              <a:rPr lang="fr-FR" dirty="0"/>
              <a:t> Lopin-Bon (ICOA, Orléans)</a:t>
            </a:r>
          </a:p>
          <a:p>
            <a:endParaRPr lang="fr-FR" dirty="0"/>
          </a:p>
        </p:txBody>
      </p:sp>
      <p:pic>
        <p:nvPicPr>
          <p:cNvPr id="14" name="Image 13" descr="PSL-log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51" y="6106911"/>
            <a:ext cx="1328112" cy="63573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360" y="5762761"/>
            <a:ext cx="1014040" cy="101949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725" y="5197856"/>
            <a:ext cx="3740150" cy="49915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FAF3EB-CE52-D34B-BE65-5B8A66290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214" y="3998579"/>
            <a:ext cx="2725688" cy="8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60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oneTexte 22">
            <a:extLst>
              <a:ext uri="{FF2B5EF4-FFF2-40B4-BE49-F238E27FC236}">
                <a16:creationId xmlns:a16="http://schemas.microsoft.com/office/drawing/2014/main" id="{56AA0FCE-94BE-104D-AD13-155A4F08D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2076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Cho, J 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Pharm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fr-FR" altLang="fr-FR" sz="1200" dirty="0" err="1">
                <a:solidFill>
                  <a:srgbClr val="0000FF"/>
                </a:solidFill>
                <a:latin typeface="Times" pitchFamily="2" charset="0"/>
              </a:rPr>
              <a:t>Sci</a:t>
            </a:r>
            <a:r>
              <a:rPr lang="fr-FR" altLang="fr-FR" sz="1200" dirty="0">
                <a:solidFill>
                  <a:srgbClr val="0000FF"/>
                </a:solidFill>
                <a:latin typeface="Times" pitchFamily="2" charset="0"/>
              </a:rPr>
              <a:t> (2002) 91: 903</a:t>
            </a: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AF93AEEC-7589-E943-A200-AFB7E2452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9144000" cy="96361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Cell pH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EE093144-D321-E442-BEAB-D96778FCD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560167"/>
              </p:ext>
            </p:extLst>
          </p:nvPr>
        </p:nvGraphicFramePr>
        <p:xfrm>
          <a:off x="2627784" y="1700808"/>
          <a:ext cx="3888432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89259737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28748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Cell</a:t>
                      </a:r>
                      <a:r>
                        <a:rPr lang="fr-FR" dirty="0"/>
                        <a:t>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32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cytosol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184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endoplasmic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reticulum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192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Golgi </a:t>
                      </a:r>
                      <a:r>
                        <a:rPr lang="fr-FR" dirty="0" err="1"/>
                        <a:t>apparatus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8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lysosome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38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mitochondria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8.0 (matrix)           7.1 (IMS)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833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625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peroxysome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861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secretory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vesicle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3935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36</a:t>
            </a:r>
          </a:p>
        </p:txBody>
      </p:sp>
      <p:pic>
        <p:nvPicPr>
          <p:cNvPr id="29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-5" r="36522" b="32504"/>
          <a:stretch/>
        </p:blipFill>
        <p:spPr>
          <a:xfrm>
            <a:off x="1803400" y="1511300"/>
            <a:ext cx="5795794" cy="3797300"/>
          </a:xfrm>
        </p:spPr>
      </p:pic>
      <p:sp>
        <p:nvSpPr>
          <p:cNvPr id="5" name="ZoneTexte 4"/>
          <p:cNvSpPr txBox="1"/>
          <p:nvPr/>
        </p:nvSpPr>
        <p:spPr>
          <a:xfrm rot="16200000">
            <a:off x="-127000" y="3169334"/>
            <a:ext cx="2921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Quantity</a:t>
            </a:r>
            <a:r>
              <a:rPr lang="fr-FR" dirty="0"/>
              <a:t> of </a:t>
            </a:r>
            <a:r>
              <a:rPr lang="fr-FR" dirty="0" err="1"/>
              <a:t>intracellular</a:t>
            </a:r>
            <a:r>
              <a:rPr lang="fr-FR" dirty="0"/>
              <a:t> peptide (</a:t>
            </a:r>
            <a:r>
              <a:rPr lang="fr-FR" dirty="0" err="1"/>
              <a:t>picomoles</a:t>
            </a:r>
            <a:r>
              <a:rPr lang="fr-FR" dirty="0"/>
              <a:t>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981200"/>
            <a:ext cx="508000" cy="1524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38287" y="1899383"/>
            <a:ext cx="19914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Penetratin</a:t>
            </a:r>
            <a:endParaRPr lang="fr-FR" sz="2000" dirty="0"/>
          </a:p>
          <a:p>
            <a:r>
              <a:rPr lang="fr-FR" sz="2000" dirty="0"/>
              <a:t>HS-</a:t>
            </a:r>
            <a:r>
              <a:rPr lang="fr-FR" sz="2000" dirty="0" err="1"/>
              <a:t>binding</a:t>
            </a:r>
            <a:endParaRPr lang="fr-FR" sz="2000" dirty="0"/>
          </a:p>
          <a:p>
            <a:r>
              <a:rPr lang="fr-FR" sz="2000" dirty="0"/>
              <a:t>CS-</a:t>
            </a:r>
            <a:r>
              <a:rPr lang="fr-FR" sz="2000" dirty="0" err="1"/>
              <a:t>binding</a:t>
            </a:r>
            <a:endParaRPr lang="fr-FR" sz="2000" dirty="0"/>
          </a:p>
          <a:p>
            <a:r>
              <a:rPr lang="fr-FR" sz="2000" dirty="0"/>
              <a:t>HS-</a:t>
            </a:r>
            <a:r>
              <a:rPr lang="fr-FR" sz="2000" dirty="0" err="1"/>
              <a:t>Penetratin</a:t>
            </a:r>
            <a:endParaRPr lang="fr-FR" sz="2000" dirty="0"/>
          </a:p>
          <a:p>
            <a:r>
              <a:rPr lang="fr-FR" sz="2000" dirty="0"/>
              <a:t>CS-</a:t>
            </a:r>
            <a:r>
              <a:rPr lang="fr-FR" sz="2000" dirty="0" err="1"/>
              <a:t>Penetratin</a:t>
            </a:r>
            <a:endParaRPr lang="fr-FR" sz="2000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962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Targeting cell-surface GAGs to improve </a:t>
            </a: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cell-specific CPP internalization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83770" y="5334000"/>
            <a:ext cx="5173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HS/CS-</a:t>
            </a:r>
            <a:r>
              <a:rPr lang="fr-FR" sz="1200" b="1" dirty="0" err="1"/>
              <a:t>deficient</a:t>
            </a:r>
            <a:r>
              <a:rPr lang="fr-FR" sz="1200" b="1" dirty="0"/>
              <a:t>          HS/CS-A, C          HS/CS-E </a:t>
            </a:r>
            <a:r>
              <a:rPr lang="fr-FR" sz="1200" b="1" dirty="0" err="1"/>
              <a:t>enriched</a:t>
            </a:r>
            <a:r>
              <a:rPr lang="fr-FR" sz="1200" b="1" dirty="0"/>
              <a:t>      CS-E </a:t>
            </a:r>
            <a:r>
              <a:rPr lang="fr-FR" sz="1200" b="1" dirty="0" err="1"/>
              <a:t>enriched</a:t>
            </a:r>
            <a:r>
              <a:rPr lang="fr-FR" sz="1200" b="1" dirty="0"/>
              <a:t>                       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 flipV="1">
            <a:off x="3556000" y="3505200"/>
            <a:ext cx="12700" cy="210579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4902200" y="1981200"/>
            <a:ext cx="0" cy="362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6223000" y="1981200"/>
            <a:ext cx="0" cy="362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69086" y="6292334"/>
            <a:ext cx="1869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rgbClr val="0000FF"/>
                </a:solidFill>
              </a:rPr>
              <a:t>Bingwei</a:t>
            </a:r>
            <a:r>
              <a:rPr lang="fr-FR" sz="1200" dirty="0">
                <a:solidFill>
                  <a:srgbClr val="0000FF"/>
                </a:solidFill>
              </a:rPr>
              <a:t> He, </a:t>
            </a:r>
            <a:r>
              <a:rPr lang="fr-FR" sz="1200" dirty="0" err="1">
                <a:solidFill>
                  <a:srgbClr val="0000FF"/>
                </a:solidFill>
              </a:rPr>
              <a:t>unpublished</a:t>
            </a:r>
            <a:endParaRPr lang="fr-FR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71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 2">
            <a:extLst>
              <a:ext uri="{FF2B5EF4-FFF2-40B4-BE49-F238E27FC236}">
                <a16:creationId xmlns:a16="http://schemas.microsoft.com/office/drawing/2014/main" id="{70C077CF-1A7B-8E44-A592-926DD47E7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57788"/>
            <a:ext cx="4751388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ZoneTexte 22">
            <a:extLst>
              <a:ext uri="{FF2B5EF4-FFF2-40B4-BE49-F238E27FC236}">
                <a16:creationId xmlns:a16="http://schemas.microsoft.com/office/drawing/2014/main" id="{56AA0FCE-94BE-104D-AD13-155A4F08D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343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FF"/>
                </a:solidFill>
                <a:latin typeface="Times" pitchFamily="2" charset="0"/>
              </a:rPr>
              <a:t>Jiao, Angew Chem (2017) </a:t>
            </a:r>
            <a:r>
              <a:rPr lang="ro-RO" altLang="fr-FR" sz="1200">
                <a:solidFill>
                  <a:srgbClr val="0000FF"/>
                </a:solidFill>
                <a:latin typeface="Times" pitchFamily="2" charset="0"/>
              </a:rPr>
              <a:t>56:8226</a:t>
            </a:r>
            <a:endParaRPr lang="fr-FR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AF93AEEC-7589-E943-A200-AFB7E2452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9144000" cy="96361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Exploiting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benzophenone</a:t>
            </a: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photoreactivity</a:t>
            </a:r>
            <a:r>
              <a:rPr lang="en-US" altLang="zh-TW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to probe CPP insertion depth and lipid surroundings</a:t>
            </a:r>
          </a:p>
        </p:txBody>
      </p:sp>
      <p:pic>
        <p:nvPicPr>
          <p:cNvPr id="65540" name="Image 3">
            <a:extLst>
              <a:ext uri="{FF2B5EF4-FFF2-40B4-BE49-F238E27FC236}">
                <a16:creationId xmlns:a16="http://schemas.microsoft.com/office/drawing/2014/main" id="{6D048BF8-150A-F54A-9D51-25E7AB0C8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6303963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765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9" name="Connecteur droit avec flèche 169">
            <a:extLst>
              <a:ext uri="{FF2B5EF4-FFF2-40B4-BE49-F238E27FC236}">
                <a16:creationId xmlns:a16="http://schemas.microsoft.com/office/drawing/2014/main" id="{C23B67A9-B89D-4646-90F6-AA85737E1875}"/>
              </a:ext>
            </a:extLst>
          </p:cNvPr>
          <p:cNvCxnSpPr/>
          <p:nvPr/>
        </p:nvCxnSpPr>
        <p:spPr bwMode="auto">
          <a:xfrm>
            <a:off x="1404938" y="5949950"/>
            <a:ext cx="71913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586" name="Groupe 41">
            <a:extLst>
              <a:ext uri="{FF2B5EF4-FFF2-40B4-BE49-F238E27FC236}">
                <a16:creationId xmlns:a16="http://schemas.microsoft.com/office/drawing/2014/main" id="{02562D08-CD19-9242-965E-5547ABDA7790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1125538"/>
            <a:ext cx="2808287" cy="617537"/>
            <a:chOff x="2195513" y="1341438"/>
            <a:chExt cx="2808287" cy="617141"/>
          </a:xfrm>
        </p:grpSpPr>
        <p:grpSp>
          <p:nvGrpSpPr>
            <p:cNvPr id="67905" name="Group 37">
              <a:extLst>
                <a:ext uri="{FF2B5EF4-FFF2-40B4-BE49-F238E27FC236}">
                  <a16:creationId xmlns:a16="http://schemas.microsoft.com/office/drawing/2014/main" id="{6CE6A895-D817-0446-9C77-980D493D90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513" y="1341438"/>
              <a:ext cx="2808287" cy="288739"/>
              <a:chOff x="1835696" y="2564904"/>
              <a:chExt cx="2808143" cy="288384"/>
            </a:xfrm>
          </p:grpSpPr>
          <p:sp>
            <p:nvSpPr>
              <p:cNvPr id="210" name="Oval 28">
                <a:extLst>
                  <a:ext uri="{FF2B5EF4-FFF2-40B4-BE49-F238E27FC236}">
                    <a16:creationId xmlns:a16="http://schemas.microsoft.com/office/drawing/2014/main" id="{7F6BA9D3-0305-134B-991D-64400FCDEB33}"/>
                  </a:ext>
                </a:extLst>
              </p:cNvPr>
              <p:cNvSpPr/>
              <p:nvPr/>
            </p:nvSpPr>
            <p:spPr>
              <a:xfrm>
                <a:off x="3707262" y="2564904"/>
                <a:ext cx="936577" cy="28838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1400" dirty="0">
                    <a:latin typeface="Times"/>
                    <a:cs typeface="Times"/>
                  </a:rPr>
                  <a:t>CPP</a:t>
                </a:r>
              </a:p>
            </p:txBody>
          </p:sp>
          <p:cxnSp>
            <p:nvCxnSpPr>
              <p:cNvPr id="211" name="Straight Connector 30">
                <a:extLst>
                  <a:ext uri="{FF2B5EF4-FFF2-40B4-BE49-F238E27FC236}">
                    <a16:creationId xmlns:a16="http://schemas.microsoft.com/office/drawing/2014/main" id="{2A921458-C048-4B45-ACDE-C5497934C002}"/>
                  </a:ext>
                </a:extLst>
              </p:cNvPr>
              <p:cNvCxnSpPr>
                <a:stCxn id="210" idx="2"/>
              </p:cNvCxnSpPr>
              <p:nvPr/>
            </p:nvCxnSpPr>
            <p:spPr>
              <a:xfrm rot="10800000">
                <a:off x="3491373" y="2709096"/>
                <a:ext cx="2158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7300A0FA-9BA2-D440-9AFD-D6DCB33A11BA}"/>
                  </a:ext>
                </a:extLst>
              </p:cNvPr>
              <p:cNvSpPr/>
              <p:nvPr/>
            </p:nvSpPr>
            <p:spPr>
              <a:xfrm>
                <a:off x="2772273" y="2564904"/>
                <a:ext cx="792121" cy="2883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1400" dirty="0">
                    <a:solidFill>
                      <a:srgbClr val="FF0000"/>
                    </a:solidFill>
                    <a:latin typeface="Times"/>
                    <a:cs typeface="Times"/>
                  </a:rPr>
                  <a:t>GGGG</a:t>
                </a:r>
              </a:p>
            </p:txBody>
          </p:sp>
          <p:cxnSp>
            <p:nvCxnSpPr>
              <p:cNvPr id="213" name="Straight Connector 34">
                <a:extLst>
                  <a:ext uri="{FF2B5EF4-FFF2-40B4-BE49-F238E27FC236}">
                    <a16:creationId xmlns:a16="http://schemas.microsoft.com/office/drawing/2014/main" id="{9F1545EF-5B64-5F42-AC3C-D74ED9858760}"/>
                  </a:ext>
                </a:extLst>
              </p:cNvPr>
              <p:cNvCxnSpPr/>
              <p:nvPr/>
            </p:nvCxnSpPr>
            <p:spPr>
              <a:xfrm rot="10800000">
                <a:off x="2627817" y="2709096"/>
                <a:ext cx="2158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4AE5DB2-7019-2240-A256-FDF0FC4B233F}"/>
                  </a:ext>
                </a:extLst>
              </p:cNvPr>
              <p:cNvSpPr/>
              <p:nvPr/>
            </p:nvSpPr>
            <p:spPr>
              <a:xfrm>
                <a:off x="1835696" y="2564904"/>
                <a:ext cx="936577" cy="2883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1400" dirty="0" err="1">
                    <a:solidFill>
                      <a:srgbClr val="D6A300"/>
                    </a:solidFill>
                    <a:latin typeface="Times"/>
                    <a:cs typeface="Times"/>
                  </a:rPr>
                  <a:t>Biotin</a:t>
                </a:r>
                <a:endParaRPr lang="fr-CA" sz="1400" dirty="0">
                  <a:solidFill>
                    <a:srgbClr val="D6A300"/>
                  </a:solidFill>
                  <a:latin typeface="Times"/>
                  <a:cs typeface="Times"/>
                </a:endParaRPr>
              </a:p>
            </p:txBody>
          </p:sp>
        </p:grpSp>
        <p:sp>
          <p:nvSpPr>
            <p:cNvPr id="209" name="TextBox 49">
              <a:extLst>
                <a:ext uri="{FF2B5EF4-FFF2-40B4-BE49-F238E27FC236}">
                  <a16:creationId xmlns:a16="http://schemas.microsoft.com/office/drawing/2014/main" id="{6C16F948-BC8C-0041-AAF1-EAF38F7277D0}"/>
                </a:ext>
              </a:extLst>
            </p:cNvPr>
            <p:cNvSpPr txBox="1"/>
            <p:nvPr/>
          </p:nvSpPr>
          <p:spPr bwMode="auto">
            <a:xfrm>
              <a:off x="2411413" y="1650801"/>
              <a:ext cx="1944687" cy="307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A" sz="1400" dirty="0">
                  <a:solidFill>
                    <a:srgbClr val="FF0000"/>
                  </a:solidFill>
                  <a:latin typeface="Times"/>
                  <a:ea typeface="+mn-ea"/>
                  <a:cs typeface="Times"/>
                </a:rPr>
                <a:t>Non  </a:t>
              </a:r>
              <a:r>
                <a:rPr lang="fr-CA" sz="1400" dirty="0" err="1">
                  <a:solidFill>
                    <a:srgbClr val="FF0000"/>
                  </a:solidFill>
                  <a:latin typeface="Times"/>
                  <a:ea typeface="+mn-ea"/>
                  <a:cs typeface="Times"/>
                </a:rPr>
                <a:t>deuterated</a:t>
              </a:r>
              <a:r>
                <a:rPr lang="fr-CA" sz="1400" dirty="0">
                  <a:solidFill>
                    <a:srgbClr val="FF0000"/>
                  </a:solidFill>
                  <a:latin typeface="Times"/>
                  <a:ea typeface="+mn-ea"/>
                  <a:cs typeface="Times"/>
                </a:rPr>
                <a:t> Glycine</a:t>
              </a:r>
            </a:p>
          </p:txBody>
        </p:sp>
      </p:grpSp>
      <p:grpSp>
        <p:nvGrpSpPr>
          <p:cNvPr id="67587" name="Group 356">
            <a:extLst>
              <a:ext uri="{FF2B5EF4-FFF2-40B4-BE49-F238E27FC236}">
                <a16:creationId xmlns:a16="http://schemas.microsoft.com/office/drawing/2014/main" id="{E3C47EFE-5CA7-3F4D-9C26-763407354795}"/>
              </a:ext>
            </a:extLst>
          </p:cNvPr>
          <p:cNvGrpSpPr>
            <a:grpSpLocks/>
          </p:cNvGrpSpPr>
          <p:nvPr/>
        </p:nvGrpSpPr>
        <p:grpSpPr bwMode="auto">
          <a:xfrm>
            <a:off x="6156325" y="1125538"/>
            <a:ext cx="2808288" cy="617537"/>
            <a:chOff x="6156325" y="1268413"/>
            <a:chExt cx="2808288" cy="617141"/>
          </a:xfrm>
        </p:grpSpPr>
        <p:grpSp>
          <p:nvGrpSpPr>
            <p:cNvPr id="67898" name="Group 39">
              <a:extLst>
                <a:ext uri="{FF2B5EF4-FFF2-40B4-BE49-F238E27FC236}">
                  <a16:creationId xmlns:a16="http://schemas.microsoft.com/office/drawing/2014/main" id="{421787B4-A5D8-F446-ADD2-8FFF03365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6325" y="1268413"/>
              <a:ext cx="2808288" cy="288925"/>
              <a:chOff x="1835864" y="2564904"/>
              <a:chExt cx="2808144" cy="288384"/>
            </a:xfrm>
          </p:grpSpPr>
          <p:sp>
            <p:nvSpPr>
              <p:cNvPr id="202" name="Oval 40">
                <a:extLst>
                  <a:ext uri="{FF2B5EF4-FFF2-40B4-BE49-F238E27FC236}">
                    <a16:creationId xmlns:a16="http://schemas.microsoft.com/office/drawing/2014/main" id="{D801773C-DACF-0D4B-8788-BE4E22E41A6A}"/>
                  </a:ext>
                </a:extLst>
              </p:cNvPr>
              <p:cNvSpPr/>
              <p:nvPr/>
            </p:nvSpPr>
            <p:spPr>
              <a:xfrm>
                <a:off x="3707431" y="2564904"/>
                <a:ext cx="936577" cy="28819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1400" dirty="0">
                    <a:latin typeface="Times"/>
                    <a:cs typeface="Times"/>
                  </a:rPr>
                  <a:t>CPP</a:t>
                </a:r>
              </a:p>
            </p:txBody>
          </p:sp>
          <p:cxnSp>
            <p:nvCxnSpPr>
              <p:cNvPr id="203" name="Straight Connector 41">
                <a:extLst>
                  <a:ext uri="{FF2B5EF4-FFF2-40B4-BE49-F238E27FC236}">
                    <a16:creationId xmlns:a16="http://schemas.microsoft.com/office/drawing/2014/main" id="{E9F945E2-BA5D-BF42-BC52-36B50CD91AFF}"/>
                  </a:ext>
                </a:extLst>
              </p:cNvPr>
              <p:cNvCxnSpPr>
                <a:stCxn id="202" idx="2"/>
              </p:cNvCxnSpPr>
              <p:nvPr/>
            </p:nvCxnSpPr>
            <p:spPr>
              <a:xfrm rot="10800000">
                <a:off x="3491542" y="2709003"/>
                <a:ext cx="2158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0D218B5D-9FF1-CA40-BD23-27ACB4B1545F}"/>
                  </a:ext>
                </a:extLst>
              </p:cNvPr>
              <p:cNvSpPr/>
              <p:nvPr/>
            </p:nvSpPr>
            <p:spPr>
              <a:xfrm>
                <a:off x="2772441" y="2564904"/>
                <a:ext cx="792122" cy="2881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1400" dirty="0">
                    <a:solidFill>
                      <a:srgbClr val="00B0F0"/>
                    </a:solidFill>
                    <a:latin typeface="Times"/>
                    <a:cs typeface="Times"/>
                  </a:rPr>
                  <a:t>GGGG</a:t>
                </a:r>
              </a:p>
            </p:txBody>
          </p:sp>
          <p:cxnSp>
            <p:nvCxnSpPr>
              <p:cNvPr id="205" name="Straight Connector 47">
                <a:extLst>
                  <a:ext uri="{FF2B5EF4-FFF2-40B4-BE49-F238E27FC236}">
                    <a16:creationId xmlns:a16="http://schemas.microsoft.com/office/drawing/2014/main" id="{78ABD9F2-EFB4-1A49-ADD3-BE1BDB7D9C23}"/>
                  </a:ext>
                </a:extLst>
              </p:cNvPr>
              <p:cNvCxnSpPr/>
              <p:nvPr/>
            </p:nvCxnSpPr>
            <p:spPr>
              <a:xfrm rot="10800000">
                <a:off x="2627986" y="2709003"/>
                <a:ext cx="2158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A6790F6-B44E-5D41-80E0-D7E4ABB00E63}"/>
                  </a:ext>
                </a:extLst>
              </p:cNvPr>
              <p:cNvSpPr/>
              <p:nvPr/>
            </p:nvSpPr>
            <p:spPr>
              <a:xfrm>
                <a:off x="1835864" y="2564904"/>
                <a:ext cx="936577" cy="2881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1400" dirty="0" err="1">
                    <a:solidFill>
                      <a:srgbClr val="D6A300"/>
                    </a:solidFill>
                    <a:latin typeface="Times"/>
                    <a:cs typeface="Times"/>
                  </a:rPr>
                  <a:t>Biotin</a:t>
                </a:r>
                <a:endParaRPr lang="fr-CA" sz="1400" dirty="0">
                  <a:solidFill>
                    <a:srgbClr val="D6A300"/>
                  </a:solidFill>
                  <a:latin typeface="Times"/>
                  <a:cs typeface="Times"/>
                </a:endParaRPr>
              </a:p>
            </p:txBody>
          </p:sp>
        </p:grpSp>
        <p:sp>
          <p:nvSpPr>
            <p:cNvPr id="215" name="TextBox 50">
              <a:extLst>
                <a:ext uri="{FF2B5EF4-FFF2-40B4-BE49-F238E27FC236}">
                  <a16:creationId xmlns:a16="http://schemas.microsoft.com/office/drawing/2014/main" id="{CFD17D37-0344-9A48-9C86-E76A32E97C6E}"/>
                </a:ext>
              </a:extLst>
            </p:cNvPr>
            <p:cNvSpPr txBox="1"/>
            <p:nvPr/>
          </p:nvSpPr>
          <p:spPr bwMode="auto">
            <a:xfrm>
              <a:off x="6488113" y="1577776"/>
              <a:ext cx="1714500" cy="307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A" sz="1400" dirty="0" err="1">
                  <a:solidFill>
                    <a:srgbClr val="00B0F0"/>
                  </a:solidFill>
                  <a:latin typeface="Times"/>
                  <a:ea typeface="+mn-ea"/>
                  <a:cs typeface="Times"/>
                </a:rPr>
                <a:t>Bideuterated</a:t>
              </a:r>
              <a:r>
                <a:rPr lang="fr-CA" sz="1400" dirty="0">
                  <a:solidFill>
                    <a:srgbClr val="00B0F0"/>
                  </a:solidFill>
                  <a:latin typeface="Times"/>
                  <a:ea typeface="+mn-ea"/>
                  <a:cs typeface="Times"/>
                </a:rPr>
                <a:t> Glycine</a:t>
              </a:r>
            </a:p>
          </p:txBody>
        </p:sp>
      </p:grpSp>
      <p:grpSp>
        <p:nvGrpSpPr>
          <p:cNvPr id="67588" name="Groupe 236">
            <a:extLst>
              <a:ext uri="{FF2B5EF4-FFF2-40B4-BE49-F238E27FC236}">
                <a16:creationId xmlns:a16="http://schemas.microsoft.com/office/drawing/2014/main" id="{48C9F450-99B1-F648-9AE1-2A6234E3862C}"/>
              </a:ext>
            </a:extLst>
          </p:cNvPr>
          <p:cNvGrpSpPr>
            <a:grpSpLocks/>
          </p:cNvGrpSpPr>
          <p:nvPr/>
        </p:nvGrpSpPr>
        <p:grpSpPr bwMode="auto">
          <a:xfrm>
            <a:off x="2298700" y="5373688"/>
            <a:ext cx="833438" cy="1214437"/>
            <a:chOff x="2051720" y="5085184"/>
            <a:chExt cx="833766" cy="1215356"/>
          </a:xfrm>
        </p:grpSpPr>
        <p:grpSp>
          <p:nvGrpSpPr>
            <p:cNvPr id="67873" name="Groupe 214">
              <a:extLst>
                <a:ext uri="{FF2B5EF4-FFF2-40B4-BE49-F238E27FC236}">
                  <a16:creationId xmlns:a16="http://schemas.microsoft.com/office/drawing/2014/main" id="{F208A3BF-DD1E-5042-B285-18EF18BF0A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7744" y="5733256"/>
              <a:ext cx="617742" cy="567284"/>
              <a:chOff x="3326774" y="4911551"/>
              <a:chExt cx="617742" cy="567284"/>
            </a:xfrm>
          </p:grpSpPr>
          <p:pic>
            <p:nvPicPr>
              <p:cNvPr id="67896" name="Picture 34">
                <a:extLst>
                  <a:ext uri="{FF2B5EF4-FFF2-40B4-BE49-F238E27FC236}">
                    <a16:creationId xmlns:a16="http://schemas.microsoft.com/office/drawing/2014/main" id="{06325AAA-ACA2-F544-9B09-E87FEFF59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000" t="66780"/>
              <a:stretch>
                <a:fillRect/>
              </a:stretch>
            </p:blipFill>
            <p:spPr bwMode="auto">
              <a:xfrm>
                <a:off x="3491880" y="5013176"/>
                <a:ext cx="452636" cy="465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74499201-90B9-094B-A69C-1069D0166985}"/>
                  </a:ext>
                </a:extLst>
              </p:cNvPr>
              <p:cNvSpPr/>
              <p:nvPr/>
            </p:nvSpPr>
            <p:spPr>
              <a:xfrm rot="2033957">
                <a:off x="3326735" y="4911669"/>
                <a:ext cx="287451" cy="3209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"/>
                  <a:cs typeface="Times"/>
                </a:endParaRPr>
              </a:p>
            </p:txBody>
          </p:sp>
        </p:grpSp>
        <p:sp>
          <p:nvSpPr>
            <p:cNvPr id="218" name="Organigramme : Délai 212">
              <a:extLst>
                <a:ext uri="{FF2B5EF4-FFF2-40B4-BE49-F238E27FC236}">
                  <a16:creationId xmlns:a16="http://schemas.microsoft.com/office/drawing/2014/main" id="{6ECEC986-71B4-A546-BE42-8652EB9A258F}"/>
                </a:ext>
              </a:extLst>
            </p:cNvPr>
            <p:cNvSpPr/>
            <p:nvPr/>
          </p:nvSpPr>
          <p:spPr>
            <a:xfrm rot="5400000">
              <a:off x="1763280" y="5373624"/>
              <a:ext cx="1080317" cy="503436"/>
            </a:xfrm>
            <a:prstGeom prst="flowChartDelay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"/>
                <a:cs typeface="Times"/>
              </a:endParaRPr>
            </a:p>
          </p:txBody>
        </p:sp>
        <p:sp>
          <p:nvSpPr>
            <p:cNvPr id="219" name="Ellipse 215">
              <a:extLst>
                <a:ext uri="{FF2B5EF4-FFF2-40B4-BE49-F238E27FC236}">
                  <a16:creationId xmlns:a16="http://schemas.microsoft.com/office/drawing/2014/main" id="{EDD347C8-641E-8A49-977D-4A0976AE9F7C}"/>
                </a:ext>
              </a:extLst>
            </p:cNvPr>
            <p:cNvSpPr/>
            <p:nvPr/>
          </p:nvSpPr>
          <p:spPr>
            <a:xfrm>
              <a:off x="2267705" y="5733374"/>
              <a:ext cx="215985" cy="287554"/>
            </a:xfrm>
            <a:prstGeom prst="ellipse">
              <a:avLst/>
            </a:prstGeom>
            <a:solidFill>
              <a:srgbClr val="D6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"/>
                <a:cs typeface="Times"/>
              </a:endParaRPr>
            </a:p>
          </p:txBody>
        </p:sp>
        <p:grpSp>
          <p:nvGrpSpPr>
            <p:cNvPr id="67876" name="Groupe 216">
              <a:extLst>
                <a:ext uri="{FF2B5EF4-FFF2-40B4-BE49-F238E27FC236}">
                  <a16:creationId xmlns:a16="http://schemas.microsoft.com/office/drawing/2014/main" id="{DD6661EE-2058-E348-A4C6-EDA31DED59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728" y="5623024"/>
              <a:ext cx="164940" cy="326256"/>
              <a:chOff x="1204174" y="3907145"/>
              <a:chExt cx="164940" cy="326256"/>
            </a:xfrm>
          </p:grpSpPr>
          <p:sp>
            <p:nvSpPr>
              <p:cNvPr id="237" name="Oval 28">
                <a:extLst>
                  <a:ext uri="{FF2B5EF4-FFF2-40B4-BE49-F238E27FC236}">
                    <a16:creationId xmlns:a16="http://schemas.microsoft.com/office/drawing/2014/main" id="{C7D60851-9533-2640-8CB1-E3744977ED93}"/>
                  </a:ext>
                </a:extLst>
              </p:cNvPr>
              <p:cNvSpPr/>
              <p:nvPr/>
            </p:nvSpPr>
            <p:spPr bwMode="auto">
              <a:xfrm rot="3329499">
                <a:off x="1103534" y="4007973"/>
                <a:ext cx="251015" cy="508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38" name="Oval 28">
                <a:extLst>
                  <a:ext uri="{FF2B5EF4-FFF2-40B4-BE49-F238E27FC236}">
                    <a16:creationId xmlns:a16="http://schemas.microsoft.com/office/drawing/2014/main" id="{24D4C174-A64B-4B49-9EB4-D9E63E0109F3}"/>
                  </a:ext>
                </a:extLst>
              </p:cNvPr>
              <p:cNvSpPr/>
              <p:nvPr/>
            </p:nvSpPr>
            <p:spPr bwMode="auto">
              <a:xfrm rot="3329499">
                <a:off x="1267140" y="4131890"/>
                <a:ext cx="95322" cy="444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39" name="Ellipse 219">
                <a:extLst>
                  <a:ext uri="{FF2B5EF4-FFF2-40B4-BE49-F238E27FC236}">
                    <a16:creationId xmlns:a16="http://schemas.microsoft.com/office/drawing/2014/main" id="{4834D626-FBBA-7449-8678-C1EC50796FA5}"/>
                  </a:ext>
                </a:extLst>
              </p:cNvPr>
              <p:cNvSpPr/>
              <p:nvPr/>
            </p:nvSpPr>
            <p:spPr>
              <a:xfrm rot="3329499">
                <a:off x="1327496" y="4192259"/>
                <a:ext cx="50838" cy="31763"/>
              </a:xfrm>
              <a:prstGeom prst="ellipse">
                <a:avLst/>
              </a:prstGeom>
              <a:solidFill>
                <a:srgbClr val="D6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"/>
                  <a:cs typeface="Times"/>
                </a:endParaRPr>
              </a:p>
            </p:txBody>
          </p:sp>
        </p:grpSp>
        <p:grpSp>
          <p:nvGrpSpPr>
            <p:cNvPr id="67877" name="Groupe 220">
              <a:extLst>
                <a:ext uri="{FF2B5EF4-FFF2-40B4-BE49-F238E27FC236}">
                  <a16:creationId xmlns:a16="http://schemas.microsoft.com/office/drawing/2014/main" id="{F4CC88C1-3F30-DF48-B8AA-BAE11CA1E5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4812" y="5551016"/>
              <a:ext cx="164940" cy="326256"/>
              <a:chOff x="1204174" y="3907145"/>
              <a:chExt cx="164940" cy="326256"/>
            </a:xfrm>
          </p:grpSpPr>
          <p:sp>
            <p:nvSpPr>
              <p:cNvPr id="234" name="Oval 28">
                <a:extLst>
                  <a:ext uri="{FF2B5EF4-FFF2-40B4-BE49-F238E27FC236}">
                    <a16:creationId xmlns:a16="http://schemas.microsoft.com/office/drawing/2014/main" id="{444A41C6-E3AF-544C-A9E6-7250F9173DD6}"/>
                  </a:ext>
                </a:extLst>
              </p:cNvPr>
              <p:cNvSpPr/>
              <p:nvPr/>
            </p:nvSpPr>
            <p:spPr bwMode="auto">
              <a:xfrm rot="3329499">
                <a:off x="1103269" y="4008488"/>
                <a:ext cx="252604" cy="4923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35" name="Oval 28">
                <a:extLst>
                  <a:ext uri="{FF2B5EF4-FFF2-40B4-BE49-F238E27FC236}">
                    <a16:creationId xmlns:a16="http://schemas.microsoft.com/office/drawing/2014/main" id="{FE2729D4-A287-9840-B4AF-408A9C8768AD}"/>
                  </a:ext>
                </a:extLst>
              </p:cNvPr>
              <p:cNvSpPr/>
              <p:nvPr/>
            </p:nvSpPr>
            <p:spPr bwMode="auto">
              <a:xfrm rot="3329499">
                <a:off x="1268463" y="4132406"/>
                <a:ext cx="95322" cy="4446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36" name="Ellipse 223">
                <a:extLst>
                  <a:ext uri="{FF2B5EF4-FFF2-40B4-BE49-F238E27FC236}">
                    <a16:creationId xmlns:a16="http://schemas.microsoft.com/office/drawing/2014/main" id="{D564031C-8BF5-584E-986F-0448EC6740DC}"/>
                  </a:ext>
                </a:extLst>
              </p:cNvPr>
              <p:cNvSpPr/>
              <p:nvPr/>
            </p:nvSpPr>
            <p:spPr>
              <a:xfrm rot="3329499">
                <a:off x="1327232" y="4192774"/>
                <a:ext cx="50838" cy="31763"/>
              </a:xfrm>
              <a:prstGeom prst="ellipse">
                <a:avLst/>
              </a:prstGeom>
              <a:solidFill>
                <a:srgbClr val="D6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"/>
                  <a:cs typeface="Times"/>
                </a:endParaRPr>
              </a:p>
            </p:txBody>
          </p:sp>
        </p:grpSp>
        <p:grpSp>
          <p:nvGrpSpPr>
            <p:cNvPr id="67878" name="Groupe 224">
              <a:extLst>
                <a:ext uri="{FF2B5EF4-FFF2-40B4-BE49-F238E27FC236}">
                  <a16:creationId xmlns:a16="http://schemas.microsoft.com/office/drawing/2014/main" id="{F12F9373-4E51-9B43-A1A9-785760384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736" y="5445224"/>
              <a:ext cx="164940" cy="326256"/>
              <a:chOff x="1204174" y="3907145"/>
              <a:chExt cx="164940" cy="326256"/>
            </a:xfrm>
          </p:grpSpPr>
          <p:sp>
            <p:nvSpPr>
              <p:cNvPr id="231" name="Oval 28">
                <a:extLst>
                  <a:ext uri="{FF2B5EF4-FFF2-40B4-BE49-F238E27FC236}">
                    <a16:creationId xmlns:a16="http://schemas.microsoft.com/office/drawing/2014/main" id="{AF1F0E4F-460C-A048-B0DF-7943ECE0C17B}"/>
                  </a:ext>
                </a:extLst>
              </p:cNvPr>
              <p:cNvSpPr/>
              <p:nvPr/>
            </p:nvSpPr>
            <p:spPr bwMode="auto">
              <a:xfrm rot="3329499">
                <a:off x="1104580" y="4007837"/>
                <a:ext cx="251015" cy="508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32" name="Oval 28">
                <a:extLst>
                  <a:ext uri="{FF2B5EF4-FFF2-40B4-BE49-F238E27FC236}">
                    <a16:creationId xmlns:a16="http://schemas.microsoft.com/office/drawing/2014/main" id="{A1042C5F-3DA1-5445-9220-5D097E6AE226}"/>
                  </a:ext>
                </a:extLst>
              </p:cNvPr>
              <p:cNvSpPr/>
              <p:nvPr/>
            </p:nvSpPr>
            <p:spPr bwMode="auto">
              <a:xfrm rot="3329499">
                <a:off x="1268186" y="4131755"/>
                <a:ext cx="95322" cy="444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33" name="Ellipse 227">
                <a:extLst>
                  <a:ext uri="{FF2B5EF4-FFF2-40B4-BE49-F238E27FC236}">
                    <a16:creationId xmlns:a16="http://schemas.microsoft.com/office/drawing/2014/main" id="{4B86A227-7D4C-F847-A3DA-51EE92B62755}"/>
                  </a:ext>
                </a:extLst>
              </p:cNvPr>
              <p:cNvSpPr/>
              <p:nvPr/>
            </p:nvSpPr>
            <p:spPr>
              <a:xfrm rot="3329499">
                <a:off x="1328543" y="4192124"/>
                <a:ext cx="50838" cy="31763"/>
              </a:xfrm>
              <a:prstGeom prst="ellipse">
                <a:avLst/>
              </a:prstGeom>
              <a:solidFill>
                <a:srgbClr val="D6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"/>
                  <a:cs typeface="Times"/>
                </a:endParaRPr>
              </a:p>
            </p:txBody>
          </p:sp>
        </p:grpSp>
        <p:grpSp>
          <p:nvGrpSpPr>
            <p:cNvPr id="67879" name="Groupe 228">
              <a:extLst>
                <a:ext uri="{FF2B5EF4-FFF2-40B4-BE49-F238E27FC236}">
                  <a16:creationId xmlns:a16="http://schemas.microsoft.com/office/drawing/2014/main" id="{F90EF055-E69F-184A-A62A-3336C234F8F0}"/>
                </a:ext>
              </a:extLst>
            </p:cNvPr>
            <p:cNvGrpSpPr>
              <a:grpSpLocks/>
            </p:cNvGrpSpPr>
            <p:nvPr/>
          </p:nvGrpSpPr>
          <p:grpSpPr bwMode="auto">
            <a:xfrm rot="1740000">
              <a:off x="2394098" y="5531486"/>
              <a:ext cx="164940" cy="326256"/>
              <a:chOff x="1204174" y="3907145"/>
              <a:chExt cx="164940" cy="326256"/>
            </a:xfrm>
          </p:grpSpPr>
          <p:sp>
            <p:nvSpPr>
              <p:cNvPr id="228" name="Oval 28">
                <a:extLst>
                  <a:ext uri="{FF2B5EF4-FFF2-40B4-BE49-F238E27FC236}">
                    <a16:creationId xmlns:a16="http://schemas.microsoft.com/office/drawing/2014/main" id="{5BBAB5F4-E6FE-1546-976F-165F5D359CD3}"/>
                  </a:ext>
                </a:extLst>
              </p:cNvPr>
              <p:cNvSpPr/>
              <p:nvPr/>
            </p:nvSpPr>
            <p:spPr bwMode="auto">
              <a:xfrm rot="3329499">
                <a:off x="1102112" y="4007286"/>
                <a:ext cx="243072" cy="4288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29" name="Oval 28">
                <a:extLst>
                  <a:ext uri="{FF2B5EF4-FFF2-40B4-BE49-F238E27FC236}">
                    <a16:creationId xmlns:a16="http://schemas.microsoft.com/office/drawing/2014/main" id="{E2B3F784-80CF-5F47-97A3-CC9F2E35B9C3}"/>
                  </a:ext>
                </a:extLst>
              </p:cNvPr>
              <p:cNvSpPr/>
              <p:nvPr/>
            </p:nvSpPr>
            <p:spPr bwMode="auto">
              <a:xfrm rot="3329499">
                <a:off x="1259557" y="4126924"/>
                <a:ext cx="95322" cy="3970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30" name="Ellipse 231">
                <a:extLst>
                  <a:ext uri="{FF2B5EF4-FFF2-40B4-BE49-F238E27FC236}">
                    <a16:creationId xmlns:a16="http://schemas.microsoft.com/office/drawing/2014/main" id="{93611C61-BBD7-B144-B2D5-C08048641F13}"/>
                  </a:ext>
                </a:extLst>
              </p:cNvPr>
              <p:cNvSpPr/>
              <p:nvPr/>
            </p:nvSpPr>
            <p:spPr>
              <a:xfrm rot="3329499">
                <a:off x="1291916" y="4167487"/>
                <a:ext cx="47661" cy="25410"/>
              </a:xfrm>
              <a:prstGeom prst="ellipse">
                <a:avLst/>
              </a:prstGeom>
              <a:solidFill>
                <a:srgbClr val="D6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"/>
                  <a:cs typeface="Times"/>
                </a:endParaRPr>
              </a:p>
            </p:txBody>
          </p:sp>
        </p:grpSp>
        <p:grpSp>
          <p:nvGrpSpPr>
            <p:cNvPr id="67880" name="Groupe 232">
              <a:extLst>
                <a:ext uri="{FF2B5EF4-FFF2-40B4-BE49-F238E27FC236}">
                  <a16:creationId xmlns:a16="http://schemas.microsoft.com/office/drawing/2014/main" id="{99453DE1-6FF4-FC46-84AD-99FA3D5140E8}"/>
                </a:ext>
              </a:extLst>
            </p:cNvPr>
            <p:cNvGrpSpPr>
              <a:grpSpLocks/>
            </p:cNvGrpSpPr>
            <p:nvPr/>
          </p:nvGrpSpPr>
          <p:grpSpPr bwMode="auto">
            <a:xfrm rot="1680000">
              <a:off x="2323905" y="5459385"/>
              <a:ext cx="164940" cy="326256"/>
              <a:chOff x="1204174" y="3907145"/>
              <a:chExt cx="164940" cy="326256"/>
            </a:xfrm>
          </p:grpSpPr>
          <p:sp>
            <p:nvSpPr>
              <p:cNvPr id="225" name="Oval 28">
                <a:extLst>
                  <a:ext uri="{FF2B5EF4-FFF2-40B4-BE49-F238E27FC236}">
                    <a16:creationId xmlns:a16="http://schemas.microsoft.com/office/drawing/2014/main" id="{B7EAFED9-8403-CA4B-99F2-39CA766CFA4C}"/>
                  </a:ext>
                </a:extLst>
              </p:cNvPr>
              <p:cNvSpPr/>
              <p:nvPr/>
            </p:nvSpPr>
            <p:spPr bwMode="auto">
              <a:xfrm rot="3329499">
                <a:off x="1015647" y="4038333"/>
                <a:ext cx="227185" cy="5240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26" name="Oval 28">
                <a:extLst>
                  <a:ext uri="{FF2B5EF4-FFF2-40B4-BE49-F238E27FC236}">
                    <a16:creationId xmlns:a16="http://schemas.microsoft.com/office/drawing/2014/main" id="{BB7A3D43-2CFF-CE4C-B4D2-522F4300AF05}"/>
                  </a:ext>
                </a:extLst>
              </p:cNvPr>
              <p:cNvSpPr/>
              <p:nvPr/>
            </p:nvSpPr>
            <p:spPr bwMode="auto">
              <a:xfrm rot="3329499">
                <a:off x="1266061" y="4131410"/>
                <a:ext cx="95322" cy="4605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dirty="0">
                  <a:latin typeface="Times"/>
                  <a:cs typeface="Times"/>
                </a:endParaRPr>
              </a:p>
            </p:txBody>
          </p:sp>
          <p:sp>
            <p:nvSpPr>
              <p:cNvPr id="227" name="Ellipse 235">
                <a:extLst>
                  <a:ext uri="{FF2B5EF4-FFF2-40B4-BE49-F238E27FC236}">
                    <a16:creationId xmlns:a16="http://schemas.microsoft.com/office/drawing/2014/main" id="{2A26CFEF-B26B-2945-BF02-D32CE6A1ADB5}"/>
                  </a:ext>
                </a:extLst>
              </p:cNvPr>
              <p:cNvSpPr/>
              <p:nvPr/>
            </p:nvSpPr>
            <p:spPr>
              <a:xfrm rot="3329499">
                <a:off x="1323034" y="4192056"/>
                <a:ext cx="50838" cy="31763"/>
              </a:xfrm>
              <a:prstGeom prst="ellipse">
                <a:avLst/>
              </a:prstGeom>
              <a:solidFill>
                <a:srgbClr val="D6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"/>
                  <a:cs typeface="Times"/>
                </a:endParaRPr>
              </a:p>
            </p:txBody>
          </p:sp>
        </p:grpSp>
      </p:grpSp>
      <p:grpSp>
        <p:nvGrpSpPr>
          <p:cNvPr id="67589" name="Group 178">
            <a:extLst>
              <a:ext uri="{FF2B5EF4-FFF2-40B4-BE49-F238E27FC236}">
                <a16:creationId xmlns:a16="http://schemas.microsoft.com/office/drawing/2014/main" id="{0D1AF842-3BF6-5A43-882F-132F6376875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908050"/>
            <a:ext cx="3178175" cy="5083175"/>
            <a:chOff x="457200" y="1196752"/>
            <a:chExt cx="3178175" cy="5083572"/>
          </a:xfrm>
        </p:grpSpPr>
        <p:cxnSp>
          <p:nvCxnSpPr>
            <p:cNvPr id="244" name="Connecteur droit avec flèche 168">
              <a:extLst>
                <a:ext uri="{FF2B5EF4-FFF2-40B4-BE49-F238E27FC236}">
                  <a16:creationId xmlns:a16="http://schemas.microsoft.com/office/drawing/2014/main" id="{D4089F6C-9194-C344-84CC-E58F04274365}"/>
                </a:ext>
              </a:extLst>
            </p:cNvPr>
            <p:cNvCxnSpPr/>
            <p:nvPr/>
          </p:nvCxnSpPr>
          <p:spPr bwMode="auto">
            <a:xfrm rot="5400000">
              <a:off x="972333" y="2378738"/>
              <a:ext cx="288948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eur droit avec flèche 170">
              <a:extLst>
                <a:ext uri="{FF2B5EF4-FFF2-40B4-BE49-F238E27FC236}">
                  <a16:creationId xmlns:a16="http://schemas.microsoft.com/office/drawing/2014/main" id="{BE0F1B24-6563-DD42-A610-84EF0A829739}"/>
                </a:ext>
              </a:extLst>
            </p:cNvPr>
            <p:cNvCxnSpPr/>
            <p:nvPr/>
          </p:nvCxnSpPr>
          <p:spPr bwMode="auto">
            <a:xfrm rot="5400000">
              <a:off x="971539" y="3673445"/>
              <a:ext cx="28736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avec flèche 170">
              <a:extLst>
                <a:ext uri="{FF2B5EF4-FFF2-40B4-BE49-F238E27FC236}">
                  <a16:creationId xmlns:a16="http://schemas.microsoft.com/office/drawing/2014/main" id="{40A0B6E0-8F8C-5447-B57C-204D6608B62D}"/>
                </a:ext>
              </a:extLst>
            </p:cNvPr>
            <p:cNvCxnSpPr/>
            <p:nvPr/>
          </p:nvCxnSpPr>
          <p:spPr bwMode="auto">
            <a:xfrm flipH="1">
              <a:off x="1116013" y="4695875"/>
              <a:ext cx="1587" cy="4318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768" name="Group 177">
              <a:extLst>
                <a:ext uri="{FF2B5EF4-FFF2-40B4-BE49-F238E27FC236}">
                  <a16:creationId xmlns:a16="http://schemas.microsoft.com/office/drawing/2014/main" id="{2E87DFE9-AFC0-E440-9B10-B09D490FCA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196752"/>
              <a:ext cx="3178175" cy="5083572"/>
              <a:chOff x="457200" y="1153716"/>
              <a:chExt cx="3178175" cy="5083572"/>
            </a:xfrm>
          </p:grpSpPr>
          <p:grpSp>
            <p:nvGrpSpPr>
              <p:cNvPr id="67769" name="Group 176">
                <a:extLst>
                  <a:ext uri="{FF2B5EF4-FFF2-40B4-BE49-F238E27FC236}">
                    <a16:creationId xmlns:a16="http://schemas.microsoft.com/office/drawing/2014/main" id="{DB1EDF63-4F1D-244C-871E-ABF007A0F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153716"/>
                <a:ext cx="1377950" cy="5083572"/>
                <a:chOff x="457200" y="1153716"/>
                <a:chExt cx="1377950" cy="5083572"/>
              </a:xfrm>
            </p:grpSpPr>
            <p:sp>
              <p:nvSpPr>
                <p:cNvPr id="252" name="Oval 73">
                  <a:extLst>
                    <a:ext uri="{FF2B5EF4-FFF2-40B4-BE49-F238E27FC236}">
                      <a16:creationId xmlns:a16="http://schemas.microsoft.com/office/drawing/2014/main" id="{C50E6D6A-9D42-B74B-8DF1-FF1C4252BF19}"/>
                    </a:ext>
                  </a:extLst>
                </p:cNvPr>
                <p:cNvSpPr/>
                <p:nvPr/>
              </p:nvSpPr>
              <p:spPr bwMode="auto">
                <a:xfrm>
                  <a:off x="709613" y="1255324"/>
                  <a:ext cx="804862" cy="69061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825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>
                    <a:latin typeface="Times"/>
                    <a:cs typeface="Times"/>
                  </a:endParaRPr>
                </a:p>
              </p:txBody>
            </p:sp>
            <p:sp>
              <p:nvSpPr>
                <p:cNvPr id="253" name="Oval 74">
                  <a:extLst>
                    <a:ext uri="{FF2B5EF4-FFF2-40B4-BE49-F238E27FC236}">
                      <a16:creationId xmlns:a16="http://schemas.microsoft.com/office/drawing/2014/main" id="{08AFE5FA-E6D6-7E4F-982D-7FEC6C2A7AE2}"/>
                    </a:ext>
                  </a:extLst>
                </p:cNvPr>
                <p:cNvSpPr/>
                <p:nvPr/>
              </p:nvSpPr>
              <p:spPr bwMode="auto">
                <a:xfrm>
                  <a:off x="1006475" y="1499818"/>
                  <a:ext cx="307975" cy="23655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cs typeface="Times"/>
                  </a:endParaRPr>
                </a:p>
              </p:txBody>
            </p:sp>
            <p:sp>
              <p:nvSpPr>
                <p:cNvPr id="254" name="Oval 28">
                  <a:extLst>
                    <a:ext uri="{FF2B5EF4-FFF2-40B4-BE49-F238E27FC236}">
                      <a16:creationId xmlns:a16="http://schemas.microsoft.com/office/drawing/2014/main" id="{CF92441D-FE58-4940-9FBF-B90973A26FDB}"/>
                    </a:ext>
                  </a:extLst>
                </p:cNvPr>
                <p:cNvSpPr/>
                <p:nvPr/>
              </p:nvSpPr>
              <p:spPr bwMode="auto">
                <a:xfrm>
                  <a:off x="860425" y="1153716"/>
                  <a:ext cx="250825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55" name="Oval 28">
                  <a:extLst>
                    <a:ext uri="{FF2B5EF4-FFF2-40B4-BE49-F238E27FC236}">
                      <a16:creationId xmlns:a16="http://schemas.microsoft.com/office/drawing/2014/main" id="{C7959C04-CD8F-6D42-A136-DA2B5B97B595}"/>
                    </a:ext>
                  </a:extLst>
                </p:cNvPr>
                <p:cNvSpPr/>
                <p:nvPr/>
              </p:nvSpPr>
              <p:spPr bwMode="auto">
                <a:xfrm>
                  <a:off x="1087438" y="1153716"/>
                  <a:ext cx="93662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56" name="Ellipse 48">
                  <a:extLst>
                    <a:ext uri="{FF2B5EF4-FFF2-40B4-BE49-F238E27FC236}">
                      <a16:creationId xmlns:a16="http://schemas.microsoft.com/office/drawing/2014/main" id="{E7D90A93-9C68-464A-880C-C134F84B5C54}"/>
                    </a:ext>
                  </a:extLst>
                </p:cNvPr>
                <p:cNvSpPr/>
                <p:nvPr/>
              </p:nvSpPr>
              <p:spPr bwMode="auto">
                <a:xfrm>
                  <a:off x="1174750" y="1160066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57" name="Oval 28">
                  <a:extLst>
                    <a:ext uri="{FF2B5EF4-FFF2-40B4-BE49-F238E27FC236}">
                      <a16:creationId xmlns:a16="http://schemas.microsoft.com/office/drawing/2014/main" id="{C0A18CA3-8401-094D-BE0C-D68E143AFFFC}"/>
                    </a:ext>
                  </a:extLst>
                </p:cNvPr>
                <p:cNvSpPr/>
                <p:nvPr/>
              </p:nvSpPr>
              <p:spPr bwMode="auto">
                <a:xfrm>
                  <a:off x="457200" y="1204520"/>
                  <a:ext cx="252413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58" name="Oval 28">
                  <a:extLst>
                    <a:ext uri="{FF2B5EF4-FFF2-40B4-BE49-F238E27FC236}">
                      <a16:creationId xmlns:a16="http://schemas.microsoft.com/office/drawing/2014/main" id="{9111EE3E-C06E-EE47-90C2-1D1B82EEE264}"/>
                    </a:ext>
                  </a:extLst>
                </p:cNvPr>
                <p:cNvSpPr/>
                <p:nvPr/>
              </p:nvSpPr>
              <p:spPr bwMode="auto">
                <a:xfrm>
                  <a:off x="684213" y="1204520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59" name="Ellipse 53">
                  <a:extLst>
                    <a:ext uri="{FF2B5EF4-FFF2-40B4-BE49-F238E27FC236}">
                      <a16:creationId xmlns:a16="http://schemas.microsoft.com/office/drawing/2014/main" id="{83D0950E-B18E-9C4E-AAA7-E55D491FCE08}"/>
                    </a:ext>
                  </a:extLst>
                </p:cNvPr>
                <p:cNvSpPr/>
                <p:nvPr/>
              </p:nvSpPr>
              <p:spPr bwMode="auto">
                <a:xfrm>
                  <a:off x="771525" y="1210870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60" name="Oval 28">
                  <a:extLst>
                    <a:ext uri="{FF2B5EF4-FFF2-40B4-BE49-F238E27FC236}">
                      <a16:creationId xmlns:a16="http://schemas.microsoft.com/office/drawing/2014/main" id="{E2542645-05C5-BF48-A92B-9CF6D0D5FC63}"/>
                    </a:ext>
                  </a:extLst>
                </p:cNvPr>
                <p:cNvSpPr/>
                <p:nvPr/>
              </p:nvSpPr>
              <p:spPr bwMode="auto">
                <a:xfrm rot="2447543">
                  <a:off x="1227138" y="1217221"/>
                  <a:ext cx="250825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1" name="Oval 28">
                  <a:extLst>
                    <a:ext uri="{FF2B5EF4-FFF2-40B4-BE49-F238E27FC236}">
                      <a16:creationId xmlns:a16="http://schemas.microsoft.com/office/drawing/2014/main" id="{8E5D9A26-2756-BD4A-A82D-755121CAAB36}"/>
                    </a:ext>
                  </a:extLst>
                </p:cNvPr>
                <p:cNvSpPr/>
                <p:nvPr/>
              </p:nvSpPr>
              <p:spPr bwMode="auto">
                <a:xfrm rot="2447543">
                  <a:off x="1419225" y="1315654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2" name="Ellipse 57">
                  <a:extLst>
                    <a:ext uri="{FF2B5EF4-FFF2-40B4-BE49-F238E27FC236}">
                      <a16:creationId xmlns:a16="http://schemas.microsoft.com/office/drawing/2014/main" id="{B67BF084-0689-AF43-816F-695B59D74564}"/>
                    </a:ext>
                  </a:extLst>
                </p:cNvPr>
                <p:cNvSpPr/>
                <p:nvPr/>
              </p:nvSpPr>
              <p:spPr bwMode="auto">
                <a:xfrm rot="2447543">
                  <a:off x="1490663" y="1364870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63" name="Oval 28">
                  <a:extLst>
                    <a:ext uri="{FF2B5EF4-FFF2-40B4-BE49-F238E27FC236}">
                      <a16:creationId xmlns:a16="http://schemas.microsoft.com/office/drawing/2014/main" id="{DA68E90D-3D71-2C49-94F4-D0B0DDF109D4}"/>
                    </a:ext>
                  </a:extLst>
                </p:cNvPr>
                <p:cNvSpPr/>
                <p:nvPr/>
              </p:nvSpPr>
              <p:spPr bwMode="auto">
                <a:xfrm rot="19273788">
                  <a:off x="495300" y="1499818"/>
                  <a:ext cx="252413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4" name="Oval 28">
                  <a:extLst>
                    <a:ext uri="{FF2B5EF4-FFF2-40B4-BE49-F238E27FC236}">
                      <a16:creationId xmlns:a16="http://schemas.microsoft.com/office/drawing/2014/main" id="{A56BA038-A03B-804D-BD77-34EBA0ED4945}"/>
                    </a:ext>
                  </a:extLst>
                </p:cNvPr>
                <p:cNvSpPr/>
                <p:nvPr/>
              </p:nvSpPr>
              <p:spPr bwMode="auto">
                <a:xfrm rot="19273788">
                  <a:off x="687388" y="1407736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5" name="Ellipse 61">
                  <a:extLst>
                    <a:ext uri="{FF2B5EF4-FFF2-40B4-BE49-F238E27FC236}">
                      <a16:creationId xmlns:a16="http://schemas.microsoft.com/office/drawing/2014/main" id="{FFC18266-3E4E-CA45-97B5-D80149CAB4AC}"/>
                    </a:ext>
                  </a:extLst>
                </p:cNvPr>
                <p:cNvSpPr/>
                <p:nvPr/>
              </p:nvSpPr>
              <p:spPr bwMode="auto">
                <a:xfrm rot="19273788">
                  <a:off x="762000" y="1372808"/>
                  <a:ext cx="49213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66" name="Oval 28">
                  <a:extLst>
                    <a:ext uri="{FF2B5EF4-FFF2-40B4-BE49-F238E27FC236}">
                      <a16:creationId xmlns:a16="http://schemas.microsoft.com/office/drawing/2014/main" id="{B6AF311E-861E-8545-90AB-D20A9316BB66}"/>
                    </a:ext>
                  </a:extLst>
                </p:cNvPr>
                <p:cNvSpPr/>
                <p:nvPr/>
              </p:nvSpPr>
              <p:spPr bwMode="auto">
                <a:xfrm rot="3329499">
                  <a:off x="1534308" y="1448223"/>
                  <a:ext cx="252433" cy="50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7" name="Oval 28">
                  <a:extLst>
                    <a:ext uri="{FF2B5EF4-FFF2-40B4-BE49-F238E27FC236}">
                      <a16:creationId xmlns:a16="http://schemas.microsoft.com/office/drawing/2014/main" id="{F9D9AEFF-DA58-3049-B72A-E40F256B8A80}"/>
                    </a:ext>
                  </a:extLst>
                </p:cNvPr>
                <p:cNvSpPr/>
                <p:nvPr/>
              </p:nvSpPr>
              <p:spPr bwMode="auto">
                <a:xfrm rot="3329499">
                  <a:off x="1701002" y="1572057"/>
                  <a:ext cx="93670" cy="444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8" name="Ellipse 65">
                  <a:extLst>
                    <a:ext uri="{FF2B5EF4-FFF2-40B4-BE49-F238E27FC236}">
                      <a16:creationId xmlns:a16="http://schemas.microsoft.com/office/drawing/2014/main" id="{8B4E3558-6EA3-294C-B4D6-86AE2F51D0D6}"/>
                    </a:ext>
                  </a:extLst>
                </p:cNvPr>
                <p:cNvSpPr/>
                <p:nvPr/>
              </p:nvSpPr>
              <p:spPr bwMode="auto">
                <a:xfrm rot="3329499">
                  <a:off x="1758948" y="1633180"/>
                  <a:ext cx="50804" cy="31750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69" name="Oval 28">
                  <a:extLst>
                    <a:ext uri="{FF2B5EF4-FFF2-40B4-BE49-F238E27FC236}">
                      <a16:creationId xmlns:a16="http://schemas.microsoft.com/office/drawing/2014/main" id="{A95025FE-70DA-CB44-B7C1-4EA64B66461D}"/>
                    </a:ext>
                  </a:extLst>
                </p:cNvPr>
                <p:cNvSpPr/>
                <p:nvPr/>
              </p:nvSpPr>
              <p:spPr bwMode="auto">
                <a:xfrm rot="19872170">
                  <a:off x="1158875" y="2053899"/>
                  <a:ext cx="252413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70" name="Oval 28">
                  <a:extLst>
                    <a:ext uri="{FF2B5EF4-FFF2-40B4-BE49-F238E27FC236}">
                      <a16:creationId xmlns:a16="http://schemas.microsoft.com/office/drawing/2014/main" id="{840CF540-A4DC-724F-A529-E544085701B7}"/>
                    </a:ext>
                  </a:extLst>
                </p:cNvPr>
                <p:cNvSpPr/>
                <p:nvPr/>
              </p:nvSpPr>
              <p:spPr bwMode="auto">
                <a:xfrm rot="19872170">
                  <a:off x="1365250" y="1982456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71" name="Ellipse 69">
                  <a:extLst>
                    <a:ext uri="{FF2B5EF4-FFF2-40B4-BE49-F238E27FC236}">
                      <a16:creationId xmlns:a16="http://schemas.microsoft.com/office/drawing/2014/main" id="{F477CDB9-9A7B-0042-8565-5CD03409C6B5}"/>
                    </a:ext>
                  </a:extLst>
                </p:cNvPr>
                <p:cNvSpPr/>
                <p:nvPr/>
              </p:nvSpPr>
              <p:spPr bwMode="auto">
                <a:xfrm rot="19872170">
                  <a:off x="1446213" y="1957054"/>
                  <a:ext cx="50800" cy="33341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72" name="Oval 28">
                  <a:extLst>
                    <a:ext uri="{FF2B5EF4-FFF2-40B4-BE49-F238E27FC236}">
                      <a16:creationId xmlns:a16="http://schemas.microsoft.com/office/drawing/2014/main" id="{B572D0A5-11CA-EF45-8709-233CF0DADF41}"/>
                    </a:ext>
                  </a:extLst>
                </p:cNvPr>
                <p:cNvSpPr/>
                <p:nvPr/>
              </p:nvSpPr>
              <p:spPr bwMode="auto">
                <a:xfrm rot="8152771">
                  <a:off x="1582738" y="1801467"/>
                  <a:ext cx="252412" cy="4921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73" name="Oval 28">
                  <a:extLst>
                    <a:ext uri="{FF2B5EF4-FFF2-40B4-BE49-F238E27FC236}">
                      <a16:creationId xmlns:a16="http://schemas.microsoft.com/office/drawing/2014/main" id="{AF2EF8F6-D3FE-2744-9F59-EFF47F0617A3}"/>
                    </a:ext>
                  </a:extLst>
                </p:cNvPr>
                <p:cNvSpPr/>
                <p:nvPr/>
              </p:nvSpPr>
              <p:spPr bwMode="auto">
                <a:xfrm rot="8152771">
                  <a:off x="1557338" y="1909425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74" name="Ellipse 73">
                  <a:extLst>
                    <a:ext uri="{FF2B5EF4-FFF2-40B4-BE49-F238E27FC236}">
                      <a16:creationId xmlns:a16="http://schemas.microsoft.com/office/drawing/2014/main" id="{BF420938-BBA6-964F-A6C0-4CF00E5AAE07}"/>
                    </a:ext>
                  </a:extLst>
                </p:cNvPr>
                <p:cNvSpPr/>
                <p:nvPr/>
              </p:nvSpPr>
              <p:spPr bwMode="auto">
                <a:xfrm rot="8152771">
                  <a:off x="1531938" y="1961817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75" name="Oval 28">
                  <a:extLst>
                    <a:ext uri="{FF2B5EF4-FFF2-40B4-BE49-F238E27FC236}">
                      <a16:creationId xmlns:a16="http://schemas.microsoft.com/office/drawing/2014/main" id="{37B457BC-577C-2C4E-8F49-BCAAB4ED56A8}"/>
                    </a:ext>
                  </a:extLst>
                </p:cNvPr>
                <p:cNvSpPr/>
                <p:nvPr/>
              </p:nvSpPr>
              <p:spPr bwMode="auto">
                <a:xfrm rot="11230352">
                  <a:off x="928688" y="2122167"/>
                  <a:ext cx="252412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76" name="Oval 28">
                  <a:extLst>
                    <a:ext uri="{FF2B5EF4-FFF2-40B4-BE49-F238E27FC236}">
                      <a16:creationId xmlns:a16="http://schemas.microsoft.com/office/drawing/2014/main" id="{B50B66E6-E06E-EB49-8293-23B3D8A3B406}"/>
                    </a:ext>
                  </a:extLst>
                </p:cNvPr>
                <p:cNvSpPr/>
                <p:nvPr/>
              </p:nvSpPr>
              <p:spPr bwMode="auto">
                <a:xfrm rot="11230352">
                  <a:off x="858838" y="2109466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77" name="Ellipse 77">
                  <a:extLst>
                    <a:ext uri="{FF2B5EF4-FFF2-40B4-BE49-F238E27FC236}">
                      <a16:creationId xmlns:a16="http://schemas.microsoft.com/office/drawing/2014/main" id="{AA5435AA-4511-7446-A72D-C6FDC9AE18BC}"/>
                    </a:ext>
                  </a:extLst>
                </p:cNvPr>
                <p:cNvSpPr/>
                <p:nvPr/>
              </p:nvSpPr>
              <p:spPr bwMode="auto">
                <a:xfrm rot="11230352">
                  <a:off x="815975" y="2107879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78" name="Oval 28">
                  <a:extLst>
                    <a:ext uri="{FF2B5EF4-FFF2-40B4-BE49-F238E27FC236}">
                      <a16:creationId xmlns:a16="http://schemas.microsoft.com/office/drawing/2014/main" id="{4FB2B541-7465-0349-927D-2724D7063298}"/>
                    </a:ext>
                  </a:extLst>
                </p:cNvPr>
                <p:cNvSpPr/>
                <p:nvPr/>
              </p:nvSpPr>
              <p:spPr bwMode="auto">
                <a:xfrm rot="19872170">
                  <a:off x="604838" y="2022147"/>
                  <a:ext cx="252412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79" name="Oval 28">
                  <a:extLst>
                    <a:ext uri="{FF2B5EF4-FFF2-40B4-BE49-F238E27FC236}">
                      <a16:creationId xmlns:a16="http://schemas.microsoft.com/office/drawing/2014/main" id="{F2AF9784-69B4-2947-9A97-266E32DDAF6A}"/>
                    </a:ext>
                  </a:extLst>
                </p:cNvPr>
                <p:cNvSpPr/>
                <p:nvPr/>
              </p:nvSpPr>
              <p:spPr bwMode="auto">
                <a:xfrm rot="19872170">
                  <a:off x="811213" y="1950703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80" name="Ellipse 81">
                  <a:extLst>
                    <a:ext uri="{FF2B5EF4-FFF2-40B4-BE49-F238E27FC236}">
                      <a16:creationId xmlns:a16="http://schemas.microsoft.com/office/drawing/2014/main" id="{1714255B-0678-7A4A-AC18-C4981350932F}"/>
                    </a:ext>
                  </a:extLst>
                </p:cNvPr>
                <p:cNvSpPr/>
                <p:nvPr/>
              </p:nvSpPr>
              <p:spPr bwMode="auto">
                <a:xfrm rot="19872170">
                  <a:off x="892175" y="1925301"/>
                  <a:ext cx="50800" cy="33341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81" name="Oval 28">
                  <a:extLst>
                    <a:ext uri="{FF2B5EF4-FFF2-40B4-BE49-F238E27FC236}">
                      <a16:creationId xmlns:a16="http://schemas.microsoft.com/office/drawing/2014/main" id="{B208C8A4-FC1B-BC49-91A9-EC2185C2217B}"/>
                    </a:ext>
                  </a:extLst>
                </p:cNvPr>
                <p:cNvSpPr/>
                <p:nvPr/>
              </p:nvSpPr>
              <p:spPr bwMode="auto">
                <a:xfrm rot="16910221">
                  <a:off x="481797" y="1821314"/>
                  <a:ext cx="252432" cy="50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82" name="Oval 28">
                  <a:extLst>
                    <a:ext uri="{FF2B5EF4-FFF2-40B4-BE49-F238E27FC236}">
                      <a16:creationId xmlns:a16="http://schemas.microsoft.com/office/drawing/2014/main" id="{ED4DDCF7-5E32-914F-A97C-3FA113D1DE74}"/>
                    </a:ext>
                  </a:extLst>
                </p:cNvPr>
                <p:cNvSpPr/>
                <p:nvPr/>
              </p:nvSpPr>
              <p:spPr bwMode="auto">
                <a:xfrm rot="16910221">
                  <a:off x="588959" y="1679222"/>
                  <a:ext cx="95257" cy="444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83" name="Ellipse 85">
                  <a:extLst>
                    <a:ext uri="{FF2B5EF4-FFF2-40B4-BE49-F238E27FC236}">
                      <a16:creationId xmlns:a16="http://schemas.microsoft.com/office/drawing/2014/main" id="{D9B59527-21D7-7F49-ACD1-29F338475303}"/>
                    </a:ext>
                  </a:extLst>
                </p:cNvPr>
                <p:cNvSpPr/>
                <p:nvPr/>
              </p:nvSpPr>
              <p:spPr bwMode="auto">
                <a:xfrm rot="16910221">
                  <a:off x="623886" y="1620479"/>
                  <a:ext cx="50804" cy="31750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84" name="Oval 28">
                  <a:extLst>
                    <a:ext uri="{FF2B5EF4-FFF2-40B4-BE49-F238E27FC236}">
                      <a16:creationId xmlns:a16="http://schemas.microsoft.com/office/drawing/2014/main" id="{25772151-A222-E841-8BE4-CD973F8C2297}"/>
                    </a:ext>
                  </a:extLst>
                </p:cNvPr>
                <p:cNvSpPr/>
                <p:nvPr/>
              </p:nvSpPr>
              <p:spPr bwMode="auto">
                <a:xfrm rot="11230352">
                  <a:off x="1035050" y="1939590"/>
                  <a:ext cx="252413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85" name="Oval 28">
                  <a:extLst>
                    <a:ext uri="{FF2B5EF4-FFF2-40B4-BE49-F238E27FC236}">
                      <a16:creationId xmlns:a16="http://schemas.microsoft.com/office/drawing/2014/main" id="{538FE882-4E32-5F4F-B845-F9B4F71CC896}"/>
                    </a:ext>
                  </a:extLst>
                </p:cNvPr>
                <p:cNvSpPr/>
                <p:nvPr/>
              </p:nvSpPr>
              <p:spPr bwMode="auto">
                <a:xfrm rot="11230352">
                  <a:off x="966788" y="1926889"/>
                  <a:ext cx="93662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86" name="Ellipse 89">
                  <a:extLst>
                    <a:ext uri="{FF2B5EF4-FFF2-40B4-BE49-F238E27FC236}">
                      <a16:creationId xmlns:a16="http://schemas.microsoft.com/office/drawing/2014/main" id="{078F5E4F-7632-8D42-AC25-45A9F75D8229}"/>
                    </a:ext>
                  </a:extLst>
                </p:cNvPr>
                <p:cNvSpPr/>
                <p:nvPr/>
              </p:nvSpPr>
              <p:spPr bwMode="auto">
                <a:xfrm rot="11230352">
                  <a:off x="922338" y="1925301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87" name="Oval 28">
                  <a:extLst>
                    <a:ext uri="{FF2B5EF4-FFF2-40B4-BE49-F238E27FC236}">
                      <a16:creationId xmlns:a16="http://schemas.microsoft.com/office/drawing/2014/main" id="{64580445-5F7C-2A42-9F75-43934ADF5646}"/>
                    </a:ext>
                  </a:extLst>
                </p:cNvPr>
                <p:cNvSpPr/>
                <p:nvPr/>
              </p:nvSpPr>
              <p:spPr bwMode="auto">
                <a:xfrm rot="7760852">
                  <a:off x="1408896" y="1740346"/>
                  <a:ext cx="252433" cy="50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88" name="Oval 28">
                  <a:extLst>
                    <a:ext uri="{FF2B5EF4-FFF2-40B4-BE49-F238E27FC236}">
                      <a16:creationId xmlns:a16="http://schemas.microsoft.com/office/drawing/2014/main" id="{F98501FC-6CDB-E54D-A483-2E253746EA0A}"/>
                    </a:ext>
                  </a:extLst>
                </p:cNvPr>
                <p:cNvSpPr/>
                <p:nvPr/>
              </p:nvSpPr>
              <p:spPr bwMode="auto">
                <a:xfrm rot="7760852">
                  <a:off x="1395409" y="1860211"/>
                  <a:ext cx="95257" cy="444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89" name="Ellipse 93">
                  <a:extLst>
                    <a:ext uri="{FF2B5EF4-FFF2-40B4-BE49-F238E27FC236}">
                      <a16:creationId xmlns:a16="http://schemas.microsoft.com/office/drawing/2014/main" id="{8430419B-E8CB-CB44-BC3C-AEEE09DA21FF}"/>
                    </a:ext>
                  </a:extLst>
                </p:cNvPr>
                <p:cNvSpPr/>
                <p:nvPr/>
              </p:nvSpPr>
              <p:spPr bwMode="auto">
                <a:xfrm rot="7760852">
                  <a:off x="1376361" y="1917365"/>
                  <a:ext cx="50804" cy="31750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90" name="Oval 73">
                  <a:extLst>
                    <a:ext uri="{FF2B5EF4-FFF2-40B4-BE49-F238E27FC236}">
                      <a16:creationId xmlns:a16="http://schemas.microsoft.com/office/drawing/2014/main" id="{AEF0527C-3A75-AC4A-8245-7B9B9B77ED20}"/>
                    </a:ext>
                  </a:extLst>
                </p:cNvPr>
                <p:cNvSpPr/>
                <p:nvPr/>
              </p:nvSpPr>
              <p:spPr bwMode="auto">
                <a:xfrm>
                  <a:off x="698500" y="2681010"/>
                  <a:ext cx="806450" cy="69061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825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>
                    <a:latin typeface="Times"/>
                    <a:cs typeface="Times"/>
                  </a:endParaRPr>
                </a:p>
              </p:txBody>
            </p:sp>
            <p:sp>
              <p:nvSpPr>
                <p:cNvPr id="291" name="Oval 74">
                  <a:extLst>
                    <a:ext uri="{FF2B5EF4-FFF2-40B4-BE49-F238E27FC236}">
                      <a16:creationId xmlns:a16="http://schemas.microsoft.com/office/drawing/2014/main" id="{552B5BF4-2373-C041-9B18-88B6B662CBD6}"/>
                    </a:ext>
                  </a:extLst>
                </p:cNvPr>
                <p:cNvSpPr/>
                <p:nvPr/>
              </p:nvSpPr>
              <p:spPr bwMode="auto">
                <a:xfrm>
                  <a:off x="996950" y="2927092"/>
                  <a:ext cx="307975" cy="23655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cs typeface="Times"/>
                  </a:endParaRPr>
                </a:p>
              </p:txBody>
            </p:sp>
            <p:sp>
              <p:nvSpPr>
                <p:cNvPr id="292" name="Oval 28">
                  <a:extLst>
                    <a:ext uri="{FF2B5EF4-FFF2-40B4-BE49-F238E27FC236}">
                      <a16:creationId xmlns:a16="http://schemas.microsoft.com/office/drawing/2014/main" id="{EDD55A71-0F48-3945-9E02-AA5CB28CB745}"/>
                    </a:ext>
                  </a:extLst>
                </p:cNvPr>
                <p:cNvSpPr/>
                <p:nvPr/>
              </p:nvSpPr>
              <p:spPr bwMode="auto">
                <a:xfrm rot="20559296">
                  <a:off x="852488" y="2650846"/>
                  <a:ext cx="252412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93" name="Oval 28">
                  <a:extLst>
                    <a:ext uri="{FF2B5EF4-FFF2-40B4-BE49-F238E27FC236}">
                      <a16:creationId xmlns:a16="http://schemas.microsoft.com/office/drawing/2014/main" id="{AA92B78E-CE8B-3A40-ACE6-60A63B88C7F3}"/>
                    </a:ext>
                  </a:extLst>
                </p:cNvPr>
                <p:cNvSpPr/>
                <p:nvPr/>
              </p:nvSpPr>
              <p:spPr bwMode="auto">
                <a:xfrm rot="20559296">
                  <a:off x="1071563" y="2606392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94" name="Ellipse 144">
                  <a:extLst>
                    <a:ext uri="{FF2B5EF4-FFF2-40B4-BE49-F238E27FC236}">
                      <a16:creationId xmlns:a16="http://schemas.microsoft.com/office/drawing/2014/main" id="{E05A1FAB-7783-6B44-9C0B-240C90AB047F}"/>
                    </a:ext>
                  </a:extLst>
                </p:cNvPr>
                <p:cNvSpPr/>
                <p:nvPr/>
              </p:nvSpPr>
              <p:spPr bwMode="auto">
                <a:xfrm rot="20559296">
                  <a:off x="1157288" y="2593691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95" name="Oval 28">
                  <a:extLst>
                    <a:ext uri="{FF2B5EF4-FFF2-40B4-BE49-F238E27FC236}">
                      <a16:creationId xmlns:a16="http://schemas.microsoft.com/office/drawing/2014/main" id="{B3A27B2B-65C7-1E4F-AC44-D9FBC0CFD3D4}"/>
                    </a:ext>
                  </a:extLst>
                </p:cNvPr>
                <p:cNvSpPr/>
                <p:nvPr/>
              </p:nvSpPr>
              <p:spPr bwMode="auto">
                <a:xfrm rot="2447543">
                  <a:off x="1216025" y="2685774"/>
                  <a:ext cx="252413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96" name="Oval 28">
                  <a:extLst>
                    <a:ext uri="{FF2B5EF4-FFF2-40B4-BE49-F238E27FC236}">
                      <a16:creationId xmlns:a16="http://schemas.microsoft.com/office/drawing/2014/main" id="{6FED4833-4131-644F-A631-FBC2751A8F78}"/>
                    </a:ext>
                  </a:extLst>
                </p:cNvPr>
                <p:cNvSpPr/>
                <p:nvPr/>
              </p:nvSpPr>
              <p:spPr bwMode="auto">
                <a:xfrm rot="2447543">
                  <a:off x="1409700" y="2782618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97" name="Ellipse 138">
                  <a:extLst>
                    <a:ext uri="{FF2B5EF4-FFF2-40B4-BE49-F238E27FC236}">
                      <a16:creationId xmlns:a16="http://schemas.microsoft.com/office/drawing/2014/main" id="{C2EDF3A1-B0EA-D64E-B999-6796909B453A}"/>
                    </a:ext>
                  </a:extLst>
                </p:cNvPr>
                <p:cNvSpPr/>
                <p:nvPr/>
              </p:nvSpPr>
              <p:spPr bwMode="auto">
                <a:xfrm rot="2447543">
                  <a:off x="1481138" y="2833422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298" name="Oval 28">
                  <a:extLst>
                    <a:ext uri="{FF2B5EF4-FFF2-40B4-BE49-F238E27FC236}">
                      <a16:creationId xmlns:a16="http://schemas.microsoft.com/office/drawing/2014/main" id="{72C85C23-B272-3F48-ABE5-609D584C1945}"/>
                    </a:ext>
                  </a:extLst>
                </p:cNvPr>
                <p:cNvSpPr/>
                <p:nvPr/>
              </p:nvSpPr>
              <p:spPr bwMode="auto">
                <a:xfrm rot="17223294">
                  <a:off x="578634" y="2945352"/>
                  <a:ext cx="252432" cy="50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99" name="Oval 28">
                  <a:extLst>
                    <a:ext uri="{FF2B5EF4-FFF2-40B4-BE49-F238E27FC236}">
                      <a16:creationId xmlns:a16="http://schemas.microsoft.com/office/drawing/2014/main" id="{B4FD5CAE-C605-C74B-92F1-6B7047846AE1}"/>
                    </a:ext>
                  </a:extLst>
                </p:cNvPr>
                <p:cNvSpPr/>
                <p:nvPr/>
              </p:nvSpPr>
              <p:spPr bwMode="auto">
                <a:xfrm rot="17223294">
                  <a:off x="698496" y="2804847"/>
                  <a:ext cx="95257" cy="444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00" name="Ellipse 135">
                  <a:extLst>
                    <a:ext uri="{FF2B5EF4-FFF2-40B4-BE49-F238E27FC236}">
                      <a16:creationId xmlns:a16="http://schemas.microsoft.com/office/drawing/2014/main" id="{9552BC4F-930E-EF47-AB03-8561ADE21D90}"/>
                    </a:ext>
                  </a:extLst>
                </p:cNvPr>
                <p:cNvSpPr/>
                <p:nvPr/>
              </p:nvSpPr>
              <p:spPr bwMode="auto">
                <a:xfrm rot="17223294">
                  <a:off x="740567" y="2748486"/>
                  <a:ext cx="49216" cy="31750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01" name="Oval 28">
                  <a:extLst>
                    <a:ext uri="{FF2B5EF4-FFF2-40B4-BE49-F238E27FC236}">
                      <a16:creationId xmlns:a16="http://schemas.microsoft.com/office/drawing/2014/main" id="{D0BC4681-CF5F-F342-BD5C-36C553675795}"/>
                    </a:ext>
                  </a:extLst>
                </p:cNvPr>
                <p:cNvSpPr/>
                <p:nvPr/>
              </p:nvSpPr>
              <p:spPr bwMode="auto">
                <a:xfrm rot="3329499">
                  <a:off x="1118384" y="2827868"/>
                  <a:ext cx="252432" cy="50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02" name="Oval 28">
                  <a:extLst>
                    <a:ext uri="{FF2B5EF4-FFF2-40B4-BE49-F238E27FC236}">
                      <a16:creationId xmlns:a16="http://schemas.microsoft.com/office/drawing/2014/main" id="{A440A39D-3213-964A-A624-A93CCACB236F}"/>
                    </a:ext>
                  </a:extLst>
                </p:cNvPr>
                <p:cNvSpPr/>
                <p:nvPr/>
              </p:nvSpPr>
              <p:spPr bwMode="auto">
                <a:xfrm rot="3329499">
                  <a:off x="1284284" y="2950908"/>
                  <a:ext cx="93669" cy="460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03" name="Ellipse 132">
                  <a:extLst>
                    <a:ext uri="{FF2B5EF4-FFF2-40B4-BE49-F238E27FC236}">
                      <a16:creationId xmlns:a16="http://schemas.microsoft.com/office/drawing/2014/main" id="{A8477509-7764-D84B-9EC9-50F1A9B7A40D}"/>
                    </a:ext>
                  </a:extLst>
                </p:cNvPr>
                <p:cNvSpPr/>
                <p:nvPr/>
              </p:nvSpPr>
              <p:spPr bwMode="auto">
                <a:xfrm rot="3329499">
                  <a:off x="1343023" y="3012825"/>
                  <a:ext cx="50804" cy="31750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04" name="Oval 28">
                  <a:extLst>
                    <a:ext uri="{FF2B5EF4-FFF2-40B4-BE49-F238E27FC236}">
                      <a16:creationId xmlns:a16="http://schemas.microsoft.com/office/drawing/2014/main" id="{4AD49F7C-56D4-E84C-B946-EE63ECC55A97}"/>
                    </a:ext>
                  </a:extLst>
                </p:cNvPr>
                <p:cNvSpPr/>
                <p:nvPr/>
              </p:nvSpPr>
              <p:spPr bwMode="auto">
                <a:xfrm rot="551415">
                  <a:off x="941388" y="3100143"/>
                  <a:ext cx="252412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05" name="Oval 28">
                  <a:extLst>
                    <a:ext uri="{FF2B5EF4-FFF2-40B4-BE49-F238E27FC236}">
                      <a16:creationId xmlns:a16="http://schemas.microsoft.com/office/drawing/2014/main" id="{FB6156D2-994A-6A47-8231-41AB07F3C0A4}"/>
                    </a:ext>
                  </a:extLst>
                </p:cNvPr>
                <p:cNvSpPr/>
                <p:nvPr/>
              </p:nvSpPr>
              <p:spPr bwMode="auto">
                <a:xfrm rot="551415">
                  <a:off x="1166813" y="3123958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06" name="Ellipse 129">
                  <a:extLst>
                    <a:ext uri="{FF2B5EF4-FFF2-40B4-BE49-F238E27FC236}">
                      <a16:creationId xmlns:a16="http://schemas.microsoft.com/office/drawing/2014/main" id="{7C06B8D9-938F-1240-B1DE-B9ED02A55BBF}"/>
                    </a:ext>
                  </a:extLst>
                </p:cNvPr>
                <p:cNvSpPr/>
                <p:nvPr/>
              </p:nvSpPr>
              <p:spPr bwMode="auto">
                <a:xfrm rot="551415">
                  <a:off x="1254125" y="3141421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07" name="Oval 28">
                  <a:extLst>
                    <a:ext uri="{FF2B5EF4-FFF2-40B4-BE49-F238E27FC236}">
                      <a16:creationId xmlns:a16="http://schemas.microsoft.com/office/drawing/2014/main" id="{9281344B-DFB7-FC46-9844-FE8A28259B8F}"/>
                    </a:ext>
                  </a:extLst>
                </p:cNvPr>
                <p:cNvSpPr/>
                <p:nvPr/>
              </p:nvSpPr>
              <p:spPr bwMode="auto">
                <a:xfrm rot="8152771">
                  <a:off x="863600" y="2866763"/>
                  <a:ext cx="250825" cy="4921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08" name="Oval 28">
                  <a:extLst>
                    <a:ext uri="{FF2B5EF4-FFF2-40B4-BE49-F238E27FC236}">
                      <a16:creationId xmlns:a16="http://schemas.microsoft.com/office/drawing/2014/main" id="{BE407B83-3196-814A-902B-72D436185963}"/>
                    </a:ext>
                  </a:extLst>
                </p:cNvPr>
                <p:cNvSpPr/>
                <p:nvPr/>
              </p:nvSpPr>
              <p:spPr bwMode="auto">
                <a:xfrm rot="8152771">
                  <a:off x="836613" y="2974721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09" name="Ellipse 126">
                  <a:extLst>
                    <a:ext uri="{FF2B5EF4-FFF2-40B4-BE49-F238E27FC236}">
                      <a16:creationId xmlns:a16="http://schemas.microsoft.com/office/drawing/2014/main" id="{85A008DB-98AB-0443-AAAF-2642CA5992B7}"/>
                    </a:ext>
                  </a:extLst>
                </p:cNvPr>
                <p:cNvSpPr/>
                <p:nvPr/>
              </p:nvSpPr>
              <p:spPr bwMode="auto">
                <a:xfrm rot="8152771">
                  <a:off x="812800" y="3027112"/>
                  <a:ext cx="49213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10" name="Oval 28">
                  <a:extLst>
                    <a:ext uri="{FF2B5EF4-FFF2-40B4-BE49-F238E27FC236}">
                      <a16:creationId xmlns:a16="http://schemas.microsoft.com/office/drawing/2014/main" id="{EBD71342-0CCD-F64F-8CCD-D026ECFBA5F3}"/>
                    </a:ext>
                  </a:extLst>
                </p:cNvPr>
                <p:cNvSpPr/>
                <p:nvPr/>
              </p:nvSpPr>
              <p:spPr bwMode="auto">
                <a:xfrm rot="9296896">
                  <a:off x="1125538" y="3317648"/>
                  <a:ext cx="250825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11" name="Oval 28">
                  <a:extLst>
                    <a:ext uri="{FF2B5EF4-FFF2-40B4-BE49-F238E27FC236}">
                      <a16:creationId xmlns:a16="http://schemas.microsoft.com/office/drawing/2014/main" id="{A6F29A1E-6813-2E40-9027-987B5A66A89C}"/>
                    </a:ext>
                  </a:extLst>
                </p:cNvPr>
                <p:cNvSpPr/>
                <p:nvPr/>
              </p:nvSpPr>
              <p:spPr bwMode="auto">
                <a:xfrm rot="9296896">
                  <a:off x="1069975" y="3385915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12" name="Ellipse 114">
                  <a:extLst>
                    <a:ext uri="{FF2B5EF4-FFF2-40B4-BE49-F238E27FC236}">
                      <a16:creationId xmlns:a16="http://schemas.microsoft.com/office/drawing/2014/main" id="{38D9DA09-EF54-AE40-9332-0787EC7DEE91}"/>
                    </a:ext>
                  </a:extLst>
                </p:cNvPr>
                <p:cNvSpPr/>
                <p:nvPr/>
              </p:nvSpPr>
              <p:spPr bwMode="auto">
                <a:xfrm rot="9296896">
                  <a:off x="1031875" y="3420843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13" name="Oval 28">
                  <a:extLst>
                    <a:ext uri="{FF2B5EF4-FFF2-40B4-BE49-F238E27FC236}">
                      <a16:creationId xmlns:a16="http://schemas.microsoft.com/office/drawing/2014/main" id="{81F86DAA-3DD6-FD46-935E-418B8613CF8E}"/>
                    </a:ext>
                  </a:extLst>
                </p:cNvPr>
                <p:cNvSpPr/>
                <p:nvPr/>
              </p:nvSpPr>
              <p:spPr bwMode="auto">
                <a:xfrm rot="5997981">
                  <a:off x="1396196" y="2972342"/>
                  <a:ext cx="252433" cy="50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14" name="Oval 28">
                  <a:extLst>
                    <a:ext uri="{FF2B5EF4-FFF2-40B4-BE49-F238E27FC236}">
                      <a16:creationId xmlns:a16="http://schemas.microsoft.com/office/drawing/2014/main" id="{C6329B05-8DB5-0F41-9553-761CB7EB93B9}"/>
                    </a:ext>
                  </a:extLst>
                </p:cNvPr>
                <p:cNvSpPr/>
                <p:nvPr/>
              </p:nvSpPr>
              <p:spPr bwMode="auto">
                <a:xfrm rot="5997981">
                  <a:off x="1452559" y="3122371"/>
                  <a:ext cx="95257" cy="444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15" name="Ellipse 111">
                  <a:extLst>
                    <a:ext uri="{FF2B5EF4-FFF2-40B4-BE49-F238E27FC236}">
                      <a16:creationId xmlns:a16="http://schemas.microsoft.com/office/drawing/2014/main" id="{2B0ACCFB-9C9D-E349-9D48-E37D3A212117}"/>
                    </a:ext>
                  </a:extLst>
                </p:cNvPr>
                <p:cNvSpPr/>
                <p:nvPr/>
              </p:nvSpPr>
              <p:spPr bwMode="auto">
                <a:xfrm rot="5997981">
                  <a:off x="1462880" y="3193021"/>
                  <a:ext cx="50804" cy="33337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16" name="Oval 28">
                  <a:extLst>
                    <a:ext uri="{FF2B5EF4-FFF2-40B4-BE49-F238E27FC236}">
                      <a16:creationId xmlns:a16="http://schemas.microsoft.com/office/drawing/2014/main" id="{5E3340E1-A594-E84E-B99A-73D4EAB4B985}"/>
                    </a:ext>
                  </a:extLst>
                </p:cNvPr>
                <p:cNvSpPr/>
                <p:nvPr/>
              </p:nvSpPr>
              <p:spPr bwMode="auto">
                <a:xfrm rot="2360852">
                  <a:off x="658813" y="3216040"/>
                  <a:ext cx="252412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17" name="Oval 28">
                  <a:extLst>
                    <a:ext uri="{FF2B5EF4-FFF2-40B4-BE49-F238E27FC236}">
                      <a16:creationId xmlns:a16="http://schemas.microsoft.com/office/drawing/2014/main" id="{963BFA38-145A-3B44-8190-FC1B7174F30B}"/>
                    </a:ext>
                  </a:extLst>
                </p:cNvPr>
                <p:cNvSpPr/>
                <p:nvPr/>
              </p:nvSpPr>
              <p:spPr bwMode="auto">
                <a:xfrm rot="2360852">
                  <a:off x="854075" y="3311297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18" name="Ellipse 152">
                  <a:extLst>
                    <a:ext uri="{FF2B5EF4-FFF2-40B4-BE49-F238E27FC236}">
                      <a16:creationId xmlns:a16="http://schemas.microsoft.com/office/drawing/2014/main" id="{B000532E-6657-1E47-BA5D-BAD2D6357010}"/>
                    </a:ext>
                  </a:extLst>
                </p:cNvPr>
                <p:cNvSpPr/>
                <p:nvPr/>
              </p:nvSpPr>
              <p:spPr bwMode="auto">
                <a:xfrm rot="2360852">
                  <a:off x="927100" y="3358926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19" name="Oval 73">
                  <a:extLst>
                    <a:ext uri="{FF2B5EF4-FFF2-40B4-BE49-F238E27FC236}">
                      <a16:creationId xmlns:a16="http://schemas.microsoft.com/office/drawing/2014/main" id="{B18ECE0C-6E18-C04D-B9DF-56B6853591E4}"/>
                    </a:ext>
                  </a:extLst>
                </p:cNvPr>
                <p:cNvSpPr/>
                <p:nvPr/>
              </p:nvSpPr>
              <p:spPr bwMode="auto">
                <a:xfrm>
                  <a:off x="684213" y="3890780"/>
                  <a:ext cx="806450" cy="69061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825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>
                    <a:latin typeface="Times"/>
                    <a:cs typeface="Times"/>
                  </a:endParaRPr>
                </a:p>
              </p:txBody>
            </p:sp>
            <p:sp>
              <p:nvSpPr>
                <p:cNvPr id="320" name="Oval 74">
                  <a:extLst>
                    <a:ext uri="{FF2B5EF4-FFF2-40B4-BE49-F238E27FC236}">
                      <a16:creationId xmlns:a16="http://schemas.microsoft.com/office/drawing/2014/main" id="{168AADF2-8C45-E145-AADA-3C9BC0861C80}"/>
                    </a:ext>
                  </a:extLst>
                </p:cNvPr>
                <p:cNvSpPr/>
                <p:nvPr/>
              </p:nvSpPr>
              <p:spPr bwMode="auto">
                <a:xfrm>
                  <a:off x="981075" y="4136862"/>
                  <a:ext cx="309563" cy="23655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cs typeface="Times"/>
                  </a:endParaRPr>
                </a:p>
              </p:txBody>
            </p:sp>
            <p:grpSp>
              <p:nvGrpSpPr>
                <p:cNvPr id="67842" name="Groupe 187">
                  <a:extLst>
                    <a:ext uri="{FF2B5EF4-FFF2-40B4-BE49-F238E27FC236}">
                      <a16:creationId xmlns:a16="http://schemas.microsoft.com/office/drawing/2014/main" id="{A99E5C29-C8C7-7147-9319-2EBA579324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4794" y="3936653"/>
                  <a:ext cx="164932" cy="326185"/>
                  <a:chOff x="1204174" y="3907145"/>
                  <a:chExt cx="164940" cy="326256"/>
                </a:xfrm>
              </p:grpSpPr>
              <p:sp>
                <p:nvSpPr>
                  <p:cNvPr id="349" name="Oval 28">
                    <a:extLst>
                      <a:ext uri="{FF2B5EF4-FFF2-40B4-BE49-F238E27FC236}">
                        <a16:creationId xmlns:a16="http://schemas.microsoft.com/office/drawing/2014/main" id="{5B7A421C-A973-CC47-BB9A-A7BAB00FE380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103451" y="4008155"/>
                    <a:ext cx="252486" cy="50802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50" name="Oval 28">
                    <a:extLst>
                      <a:ext uri="{FF2B5EF4-FFF2-40B4-BE49-F238E27FC236}">
                        <a16:creationId xmlns:a16="http://schemas.microsoft.com/office/drawing/2014/main" id="{00E636B8-B92F-FD42-A100-0A3669A08850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267784" y="4132810"/>
                    <a:ext cx="95278" cy="4445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51" name="Ellipse 169">
                    <a:extLst>
                      <a:ext uri="{FF2B5EF4-FFF2-40B4-BE49-F238E27FC236}">
                        <a16:creationId xmlns:a16="http://schemas.microsoft.com/office/drawing/2014/main" id="{744A1662-7FE5-5B4F-AB79-DF459F588CA2}"/>
                      </a:ext>
                    </a:extLst>
                  </p:cNvPr>
                  <p:cNvSpPr/>
                  <p:nvPr/>
                </p:nvSpPr>
                <p:spPr>
                  <a:xfrm rot="3329499">
                    <a:off x="1328912" y="4192357"/>
                    <a:ext cx="49226" cy="31752"/>
                  </a:xfrm>
                  <a:prstGeom prst="ellipse">
                    <a:avLst/>
                  </a:prstGeom>
                  <a:solidFill>
                    <a:srgbClr val="D6A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Times"/>
                      <a:cs typeface="Times"/>
                    </a:endParaRPr>
                  </a:p>
                </p:txBody>
              </p:sp>
            </p:grpSp>
            <p:sp>
              <p:nvSpPr>
                <p:cNvPr id="322" name="Oval 28">
                  <a:extLst>
                    <a:ext uri="{FF2B5EF4-FFF2-40B4-BE49-F238E27FC236}">
                      <a16:creationId xmlns:a16="http://schemas.microsoft.com/office/drawing/2014/main" id="{A3E93EA5-84A8-2749-8A39-6EF18E2F8526}"/>
                    </a:ext>
                  </a:extLst>
                </p:cNvPr>
                <p:cNvSpPr/>
                <p:nvPr/>
              </p:nvSpPr>
              <p:spPr bwMode="auto">
                <a:xfrm rot="551415">
                  <a:off x="927100" y="4309912"/>
                  <a:ext cx="250825" cy="5080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23" name="Oval 28">
                  <a:extLst>
                    <a:ext uri="{FF2B5EF4-FFF2-40B4-BE49-F238E27FC236}">
                      <a16:creationId xmlns:a16="http://schemas.microsoft.com/office/drawing/2014/main" id="{78B1ACA4-02BA-354F-93EA-33A35CC09B91}"/>
                    </a:ext>
                  </a:extLst>
                </p:cNvPr>
                <p:cNvSpPr/>
                <p:nvPr/>
              </p:nvSpPr>
              <p:spPr bwMode="auto">
                <a:xfrm rot="551415">
                  <a:off x="1152525" y="4333727"/>
                  <a:ext cx="93663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24" name="Ellipse 172">
                  <a:extLst>
                    <a:ext uri="{FF2B5EF4-FFF2-40B4-BE49-F238E27FC236}">
                      <a16:creationId xmlns:a16="http://schemas.microsoft.com/office/drawing/2014/main" id="{38EFB6D7-8CC6-3042-AB00-5FF4419FD03F}"/>
                    </a:ext>
                  </a:extLst>
                </p:cNvPr>
                <p:cNvSpPr/>
                <p:nvPr/>
              </p:nvSpPr>
              <p:spPr bwMode="auto">
                <a:xfrm rot="551415">
                  <a:off x="1239838" y="4351191"/>
                  <a:ext cx="49212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sp>
              <p:nvSpPr>
                <p:cNvPr id="325" name="Oval 28">
                  <a:extLst>
                    <a:ext uri="{FF2B5EF4-FFF2-40B4-BE49-F238E27FC236}">
                      <a16:creationId xmlns:a16="http://schemas.microsoft.com/office/drawing/2014/main" id="{4C4D79D5-64B1-B344-84DD-F7E71A3E216E}"/>
                    </a:ext>
                  </a:extLst>
                </p:cNvPr>
                <p:cNvSpPr/>
                <p:nvPr/>
              </p:nvSpPr>
              <p:spPr bwMode="auto">
                <a:xfrm rot="8152771">
                  <a:off x="847725" y="4076532"/>
                  <a:ext cx="252413" cy="4921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26" name="Oval 28">
                  <a:extLst>
                    <a:ext uri="{FF2B5EF4-FFF2-40B4-BE49-F238E27FC236}">
                      <a16:creationId xmlns:a16="http://schemas.microsoft.com/office/drawing/2014/main" id="{45D906DC-98C1-444B-9D9D-04066224B037}"/>
                    </a:ext>
                  </a:extLst>
                </p:cNvPr>
                <p:cNvSpPr/>
                <p:nvPr/>
              </p:nvSpPr>
              <p:spPr bwMode="auto">
                <a:xfrm rot="8152771">
                  <a:off x="822325" y="4184491"/>
                  <a:ext cx="95250" cy="444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327" name="Ellipse 175">
                  <a:extLst>
                    <a:ext uri="{FF2B5EF4-FFF2-40B4-BE49-F238E27FC236}">
                      <a16:creationId xmlns:a16="http://schemas.microsoft.com/office/drawing/2014/main" id="{B12CDF1A-5A1F-CE41-8C86-A16C5672A1C9}"/>
                    </a:ext>
                  </a:extLst>
                </p:cNvPr>
                <p:cNvSpPr/>
                <p:nvPr/>
              </p:nvSpPr>
              <p:spPr bwMode="auto">
                <a:xfrm rot="8152771">
                  <a:off x="796925" y="4236882"/>
                  <a:ext cx="50800" cy="31752"/>
                </a:xfrm>
                <a:prstGeom prst="ellipse">
                  <a:avLst/>
                </a:prstGeom>
                <a:solidFill>
                  <a:srgbClr val="D6A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grpSp>
              <p:nvGrpSpPr>
                <p:cNvPr id="67849" name="Groupe 188">
                  <a:extLst>
                    <a:ext uri="{FF2B5EF4-FFF2-40B4-BE49-F238E27FC236}">
                      <a16:creationId xmlns:a16="http://schemas.microsoft.com/office/drawing/2014/main" id="{12D782EB-0F51-BF4E-BEC6-2B36F1E289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5559" y="5263519"/>
                  <a:ext cx="165192" cy="326069"/>
                  <a:chOff x="1204174" y="3907145"/>
                  <a:chExt cx="164940" cy="326256"/>
                </a:xfrm>
              </p:grpSpPr>
              <p:sp>
                <p:nvSpPr>
                  <p:cNvPr id="346" name="Oval 28">
                    <a:extLst>
                      <a:ext uri="{FF2B5EF4-FFF2-40B4-BE49-F238E27FC236}">
                        <a16:creationId xmlns:a16="http://schemas.microsoft.com/office/drawing/2014/main" id="{2521ACCF-E4AA-4A41-AFD2-FAC24BC1B56B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104494" y="4007835"/>
                    <a:ext cx="250988" cy="50723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47" name="Oval 28">
                    <a:extLst>
                      <a:ext uri="{FF2B5EF4-FFF2-40B4-BE49-F238E27FC236}">
                        <a16:creationId xmlns:a16="http://schemas.microsoft.com/office/drawing/2014/main" id="{A5F5D85D-9181-4547-935B-53D451E83699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267927" y="4131732"/>
                    <a:ext cx="95312" cy="4438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48" name="Ellipse 191">
                    <a:extLst>
                      <a:ext uri="{FF2B5EF4-FFF2-40B4-BE49-F238E27FC236}">
                        <a16:creationId xmlns:a16="http://schemas.microsoft.com/office/drawing/2014/main" id="{C21E9E1D-319A-0A48-A38E-6FBEB3AC3DF7}"/>
                      </a:ext>
                    </a:extLst>
                  </p:cNvPr>
                  <p:cNvSpPr/>
                  <p:nvPr/>
                </p:nvSpPr>
                <p:spPr>
                  <a:xfrm rot="3329499">
                    <a:off x="1328208" y="4192083"/>
                    <a:ext cx="50833" cy="31702"/>
                  </a:xfrm>
                  <a:prstGeom prst="ellipse">
                    <a:avLst/>
                  </a:prstGeom>
                  <a:solidFill>
                    <a:srgbClr val="D6A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Times"/>
                      <a:cs typeface="Times"/>
                    </a:endParaRPr>
                  </a:p>
                </p:txBody>
              </p:sp>
            </p:grpSp>
            <p:sp>
              <p:nvSpPr>
                <p:cNvPr id="329" name="Organigramme : Délai 194">
                  <a:extLst>
                    <a:ext uri="{FF2B5EF4-FFF2-40B4-BE49-F238E27FC236}">
                      <a16:creationId xmlns:a16="http://schemas.microsoft.com/office/drawing/2014/main" id="{967E67E0-2052-CD4E-86CA-E776E3DE977F}"/>
                    </a:ext>
                  </a:extLst>
                </p:cNvPr>
                <p:cNvSpPr/>
                <p:nvPr/>
              </p:nvSpPr>
              <p:spPr bwMode="auto">
                <a:xfrm rot="5400000">
                  <a:off x="539709" y="5445083"/>
                  <a:ext cx="1079584" cy="504825"/>
                </a:xfrm>
                <a:prstGeom prst="flowChartDelay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Times"/>
                    <a:cs typeface="Times"/>
                  </a:endParaRPr>
                </a:p>
              </p:txBody>
            </p:sp>
            <p:grpSp>
              <p:nvGrpSpPr>
                <p:cNvPr id="67851" name="Groupe 196">
                  <a:extLst>
                    <a:ext uri="{FF2B5EF4-FFF2-40B4-BE49-F238E27FC236}">
                      <a16:creationId xmlns:a16="http://schemas.microsoft.com/office/drawing/2014/main" id="{F07FC0B8-8275-FB4D-A2FD-79B8DCDDCA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3442" y="5661555"/>
                  <a:ext cx="165192" cy="326069"/>
                  <a:chOff x="1204174" y="3907145"/>
                  <a:chExt cx="164940" cy="326256"/>
                </a:xfrm>
              </p:grpSpPr>
              <p:sp>
                <p:nvSpPr>
                  <p:cNvPr id="343" name="Oval 28">
                    <a:extLst>
                      <a:ext uri="{FF2B5EF4-FFF2-40B4-BE49-F238E27FC236}">
                        <a16:creationId xmlns:a16="http://schemas.microsoft.com/office/drawing/2014/main" id="{A23AFC1B-97E6-B949-9702-CE8E4A437BF0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102794" y="4007497"/>
                    <a:ext cx="252576" cy="50723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44" name="Oval 28">
                    <a:extLst>
                      <a:ext uri="{FF2B5EF4-FFF2-40B4-BE49-F238E27FC236}">
                        <a16:creationId xmlns:a16="http://schemas.microsoft.com/office/drawing/2014/main" id="{500D0127-3093-BA4C-85A0-93736C3D67D1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267020" y="4132191"/>
                    <a:ext cx="95312" cy="4438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45" name="Ellipse 199">
                    <a:extLst>
                      <a:ext uri="{FF2B5EF4-FFF2-40B4-BE49-F238E27FC236}">
                        <a16:creationId xmlns:a16="http://schemas.microsoft.com/office/drawing/2014/main" id="{968036F9-6BF0-FF4A-B770-7E976062FE4E}"/>
                      </a:ext>
                    </a:extLst>
                  </p:cNvPr>
                  <p:cNvSpPr/>
                  <p:nvPr/>
                </p:nvSpPr>
                <p:spPr>
                  <a:xfrm rot="3329499">
                    <a:off x="1327302" y="4192541"/>
                    <a:ext cx="50833" cy="31702"/>
                  </a:xfrm>
                  <a:prstGeom prst="ellipse">
                    <a:avLst/>
                  </a:prstGeom>
                  <a:solidFill>
                    <a:srgbClr val="D6A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Times"/>
                      <a:cs typeface="Times"/>
                    </a:endParaRPr>
                  </a:p>
                </p:txBody>
              </p:sp>
            </p:grpSp>
            <p:grpSp>
              <p:nvGrpSpPr>
                <p:cNvPr id="67852" name="Groupe 200">
                  <a:extLst>
                    <a:ext uri="{FF2B5EF4-FFF2-40B4-BE49-F238E27FC236}">
                      <a16:creationId xmlns:a16="http://schemas.microsoft.com/office/drawing/2014/main" id="{7D179CCD-48E1-3A44-BF31-87C4CFBBF9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22486" y="5407453"/>
                  <a:ext cx="165192" cy="326069"/>
                  <a:chOff x="1204174" y="3907145"/>
                  <a:chExt cx="164940" cy="326256"/>
                </a:xfrm>
              </p:grpSpPr>
              <p:sp>
                <p:nvSpPr>
                  <p:cNvPr id="340" name="Oval 28">
                    <a:extLst>
                      <a:ext uri="{FF2B5EF4-FFF2-40B4-BE49-F238E27FC236}">
                        <a16:creationId xmlns:a16="http://schemas.microsoft.com/office/drawing/2014/main" id="{6D1DC11A-24E6-924F-A604-9A23108A0F8A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103111" y="4007579"/>
                    <a:ext cx="252576" cy="50723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41" name="Oval 28">
                    <a:extLst>
                      <a:ext uri="{FF2B5EF4-FFF2-40B4-BE49-F238E27FC236}">
                        <a16:creationId xmlns:a16="http://schemas.microsoft.com/office/drawing/2014/main" id="{244AC467-B693-9E42-8BFC-56E1474D2EBE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267338" y="4132273"/>
                    <a:ext cx="95312" cy="4438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42" name="Ellipse 203">
                    <a:extLst>
                      <a:ext uri="{FF2B5EF4-FFF2-40B4-BE49-F238E27FC236}">
                        <a16:creationId xmlns:a16="http://schemas.microsoft.com/office/drawing/2014/main" id="{F4769DE3-A4C7-B440-B7E2-B750711844BB}"/>
                      </a:ext>
                    </a:extLst>
                  </p:cNvPr>
                  <p:cNvSpPr/>
                  <p:nvPr/>
                </p:nvSpPr>
                <p:spPr>
                  <a:xfrm rot="3329499">
                    <a:off x="1327619" y="4192623"/>
                    <a:ext cx="50833" cy="31702"/>
                  </a:xfrm>
                  <a:prstGeom prst="ellipse">
                    <a:avLst/>
                  </a:prstGeom>
                  <a:solidFill>
                    <a:srgbClr val="D6A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Times"/>
                      <a:cs typeface="Times"/>
                    </a:endParaRPr>
                  </a:p>
                </p:txBody>
              </p:sp>
            </p:grpSp>
            <p:grpSp>
              <p:nvGrpSpPr>
                <p:cNvPr id="67853" name="Groupe 204">
                  <a:extLst>
                    <a:ext uri="{FF2B5EF4-FFF2-40B4-BE49-F238E27FC236}">
                      <a16:creationId xmlns:a16="http://schemas.microsoft.com/office/drawing/2014/main" id="{63C031A4-B563-9F4D-B254-63CF75630F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71324" y="5805488"/>
                  <a:ext cx="165192" cy="326069"/>
                  <a:chOff x="1204174" y="3907145"/>
                  <a:chExt cx="164940" cy="326256"/>
                </a:xfrm>
              </p:grpSpPr>
              <p:sp>
                <p:nvSpPr>
                  <p:cNvPr id="337" name="Oval 28">
                    <a:extLst>
                      <a:ext uri="{FF2B5EF4-FFF2-40B4-BE49-F238E27FC236}">
                        <a16:creationId xmlns:a16="http://schemas.microsoft.com/office/drawing/2014/main" id="{760726F6-2C5E-AA43-ADAC-302BA26182D0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104266" y="4007244"/>
                    <a:ext cx="250988" cy="50723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38" name="Oval 28">
                    <a:extLst>
                      <a:ext uri="{FF2B5EF4-FFF2-40B4-BE49-F238E27FC236}">
                        <a16:creationId xmlns:a16="http://schemas.microsoft.com/office/drawing/2014/main" id="{478D1395-AF44-2E47-9CD5-92457B5D7428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267699" y="4131143"/>
                    <a:ext cx="95312" cy="44382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39" name="Ellipse 207">
                    <a:extLst>
                      <a:ext uri="{FF2B5EF4-FFF2-40B4-BE49-F238E27FC236}">
                        <a16:creationId xmlns:a16="http://schemas.microsoft.com/office/drawing/2014/main" id="{F1FA6CCB-B5B0-E643-9390-5BAEA96DF144}"/>
                      </a:ext>
                    </a:extLst>
                  </p:cNvPr>
                  <p:cNvSpPr/>
                  <p:nvPr/>
                </p:nvSpPr>
                <p:spPr>
                  <a:xfrm rot="3329499">
                    <a:off x="1327980" y="4191493"/>
                    <a:ext cx="50833" cy="31702"/>
                  </a:xfrm>
                  <a:prstGeom prst="ellipse">
                    <a:avLst/>
                  </a:prstGeom>
                  <a:solidFill>
                    <a:srgbClr val="D6A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Times"/>
                      <a:cs typeface="Times"/>
                    </a:endParaRPr>
                  </a:p>
                </p:txBody>
              </p:sp>
            </p:grpSp>
            <p:grpSp>
              <p:nvGrpSpPr>
                <p:cNvPr id="67854" name="Groupe 208">
                  <a:extLst>
                    <a:ext uri="{FF2B5EF4-FFF2-40B4-BE49-F238E27FC236}">
                      <a16:creationId xmlns:a16="http://schemas.microsoft.com/office/drawing/2014/main" id="{808FB0D4-BDE1-D943-8FFD-5FAA9FB819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99206" y="5373688"/>
                  <a:ext cx="165192" cy="326069"/>
                  <a:chOff x="1204174" y="3907145"/>
                  <a:chExt cx="164940" cy="326256"/>
                </a:xfrm>
              </p:grpSpPr>
              <p:sp>
                <p:nvSpPr>
                  <p:cNvPr id="334" name="Oval 28">
                    <a:extLst>
                      <a:ext uri="{FF2B5EF4-FFF2-40B4-BE49-F238E27FC236}">
                        <a16:creationId xmlns:a16="http://schemas.microsoft.com/office/drawing/2014/main" id="{6128B3A4-DB95-DF40-87A1-8484B197BD50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103361" y="4007211"/>
                    <a:ext cx="250988" cy="50723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35" name="Oval 28">
                    <a:extLst>
                      <a:ext uri="{FF2B5EF4-FFF2-40B4-BE49-F238E27FC236}">
                        <a16:creationId xmlns:a16="http://schemas.microsoft.com/office/drawing/2014/main" id="{1E4D5D00-BC32-7842-9C73-1BCC25836A9C}"/>
                      </a:ext>
                    </a:extLst>
                  </p:cNvPr>
                  <p:cNvSpPr/>
                  <p:nvPr/>
                </p:nvSpPr>
                <p:spPr bwMode="auto">
                  <a:xfrm rot="3329499">
                    <a:off x="1266794" y="4131110"/>
                    <a:ext cx="95312" cy="44382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 dirty="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336" name="Ellipse 211">
                    <a:extLst>
                      <a:ext uri="{FF2B5EF4-FFF2-40B4-BE49-F238E27FC236}">
                        <a16:creationId xmlns:a16="http://schemas.microsoft.com/office/drawing/2014/main" id="{02197F7E-BE82-AC47-A83C-1A6B31A37576}"/>
                      </a:ext>
                    </a:extLst>
                  </p:cNvPr>
                  <p:cNvSpPr/>
                  <p:nvPr/>
                </p:nvSpPr>
                <p:spPr>
                  <a:xfrm rot="3329499">
                    <a:off x="1327075" y="4191460"/>
                    <a:ext cx="50833" cy="31702"/>
                  </a:xfrm>
                  <a:prstGeom prst="ellipse">
                    <a:avLst/>
                  </a:prstGeom>
                  <a:solidFill>
                    <a:srgbClr val="D6A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Times"/>
                      <a:cs typeface="Times"/>
                    </a:endParaRPr>
                  </a:p>
                </p:txBody>
              </p:sp>
            </p:grpSp>
          </p:grpSp>
          <p:sp>
            <p:nvSpPr>
              <p:cNvPr id="67770" name="ZoneTexte 241">
                <a:extLst>
                  <a:ext uri="{FF2B5EF4-FFF2-40B4-BE49-F238E27FC236}">
                    <a16:creationId xmlns:a16="http://schemas.microsoft.com/office/drawing/2014/main" id="{880421CB-111B-F34E-A687-33379529D5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3648" y="2234590"/>
                <a:ext cx="878441" cy="307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1400">
                    <a:latin typeface="Times" pitchFamily="2" charset="0"/>
                  </a:rPr>
                  <a:t>Washings</a:t>
                </a:r>
              </a:p>
            </p:txBody>
          </p:sp>
          <p:sp>
            <p:nvSpPr>
              <p:cNvPr id="67771" name="ZoneTexte 242">
                <a:extLst>
                  <a:ext uri="{FF2B5EF4-FFF2-40B4-BE49-F238E27FC236}">
                    <a16:creationId xmlns:a16="http://schemas.microsoft.com/office/drawing/2014/main" id="{4B3BC62F-3627-954C-9C51-B6056B76A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888" y="3511338"/>
                <a:ext cx="1620957" cy="307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1400">
                    <a:latin typeface="Times" pitchFamily="2" charset="0"/>
                  </a:rPr>
                  <a:t>Peptide degradation</a:t>
                </a:r>
              </a:p>
            </p:txBody>
          </p:sp>
          <p:sp>
            <p:nvSpPr>
              <p:cNvPr id="67772" name="ZoneTexte 243">
                <a:extLst>
                  <a:ext uri="{FF2B5EF4-FFF2-40B4-BE49-F238E27FC236}">
                    <a16:creationId xmlns:a16="http://schemas.microsoft.com/office/drawing/2014/main" id="{238B53B3-937E-7743-B479-6244137B93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888" y="4633788"/>
                <a:ext cx="2376487" cy="52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1400">
                    <a:latin typeface="Times" pitchFamily="2" charset="0"/>
                  </a:rPr>
                  <a:t>Cell Lysis </a:t>
                </a:r>
              </a:p>
              <a:p>
                <a:pPr eaLnBrk="1" hangingPunct="1"/>
                <a:r>
                  <a:rPr lang="en-US" altLang="fr-FR" sz="1400">
                    <a:latin typeface="Times" pitchFamily="2" charset="0"/>
                  </a:rPr>
                  <a:t>(+ [</a:t>
                </a:r>
                <a:r>
                  <a:rPr lang="en-US" altLang="fr-FR" sz="1400" baseline="30000">
                    <a:latin typeface="Times" pitchFamily="2" charset="0"/>
                  </a:rPr>
                  <a:t>2</a:t>
                </a:r>
                <a:r>
                  <a:rPr lang="en-US" altLang="fr-FR" sz="1400">
                    <a:latin typeface="Times" pitchFamily="2" charset="0"/>
                  </a:rPr>
                  <a:t>H]CPP in lysis buffer)</a:t>
                </a:r>
              </a:p>
            </p:txBody>
          </p:sp>
        </p:grpSp>
      </p:grpSp>
      <p:sp>
        <p:nvSpPr>
          <p:cNvPr id="67590" name="ZoneTexte 245">
            <a:extLst>
              <a:ext uri="{FF2B5EF4-FFF2-40B4-BE49-F238E27FC236}">
                <a16:creationId xmlns:a16="http://schemas.microsoft.com/office/drawing/2014/main" id="{0B75ACFE-DF4A-F842-9DD2-1AB4B3337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949950"/>
            <a:ext cx="2952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400">
                <a:latin typeface="Times" pitchFamily="2" charset="0"/>
              </a:rPr>
              <a:t>Purification</a:t>
            </a:r>
          </a:p>
          <a:p>
            <a:pPr eaLnBrk="1" hangingPunct="1"/>
            <a:r>
              <a:rPr lang="en-US" altLang="fr-FR" sz="1400">
                <a:latin typeface="Times" pitchFamily="2" charset="0"/>
              </a:rPr>
              <a:t>(</a:t>
            </a:r>
            <a:r>
              <a:rPr lang="en-US" altLang="fr-FR" sz="1200">
                <a:latin typeface="Times" pitchFamily="2" charset="0"/>
              </a:rPr>
              <a:t>Streptavidin-coated magnetic beads</a:t>
            </a:r>
            <a:r>
              <a:rPr lang="en-US" altLang="fr-FR" sz="1400">
                <a:latin typeface="Times" pitchFamily="2" charset="0"/>
              </a:rPr>
              <a:t>)</a:t>
            </a:r>
          </a:p>
        </p:txBody>
      </p:sp>
      <p:cxnSp>
        <p:nvCxnSpPr>
          <p:cNvPr id="168" name="Connecteur droit avec flèche 169">
            <a:extLst>
              <a:ext uri="{FF2B5EF4-FFF2-40B4-BE49-F238E27FC236}">
                <a16:creationId xmlns:a16="http://schemas.microsoft.com/office/drawing/2014/main" id="{2D55550F-E3E5-184B-833B-994D18DFAC66}"/>
              </a:ext>
            </a:extLst>
          </p:cNvPr>
          <p:cNvCxnSpPr/>
          <p:nvPr/>
        </p:nvCxnSpPr>
        <p:spPr bwMode="auto">
          <a:xfrm flipV="1">
            <a:off x="2916238" y="5732463"/>
            <a:ext cx="1439862" cy="288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92" name="Picture 2">
            <a:extLst>
              <a:ext uri="{FF2B5EF4-FFF2-40B4-BE49-F238E27FC236}">
                <a16:creationId xmlns:a16="http://schemas.microsoft.com/office/drawing/2014/main" id="{6226D52F-F196-304B-9111-69398D52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28775"/>
            <a:ext cx="15843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3" name="Groupe 169">
            <a:extLst>
              <a:ext uri="{FF2B5EF4-FFF2-40B4-BE49-F238E27FC236}">
                <a16:creationId xmlns:a16="http://schemas.microsoft.com/office/drawing/2014/main" id="{1CFE905B-13E0-7A4D-890E-9B13D0E5915A}"/>
              </a:ext>
            </a:extLst>
          </p:cNvPr>
          <p:cNvGrpSpPr>
            <a:grpSpLocks/>
          </p:cNvGrpSpPr>
          <p:nvPr/>
        </p:nvGrpSpPr>
        <p:grpSpPr bwMode="auto">
          <a:xfrm>
            <a:off x="4471988" y="2708275"/>
            <a:ext cx="4421187" cy="3621088"/>
            <a:chOff x="4472442" y="2708920"/>
            <a:chExt cx="4420037" cy="3619948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F03329A-BAF2-8D40-8B52-2CFE8FAE9964}"/>
                </a:ext>
              </a:extLst>
            </p:cNvPr>
            <p:cNvSpPr/>
            <p:nvPr/>
          </p:nvSpPr>
          <p:spPr bwMode="auto">
            <a:xfrm>
              <a:off x="6300766" y="3261196"/>
              <a:ext cx="953839" cy="1391800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34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"/>
                <a:cs typeface="Time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5944DB8-549A-134D-8764-FB10B528CFB0}"/>
                </a:ext>
              </a:extLst>
            </p:cNvPr>
            <p:cNvSpPr/>
            <p:nvPr/>
          </p:nvSpPr>
          <p:spPr bwMode="auto">
            <a:xfrm>
              <a:off x="5075535" y="3261196"/>
              <a:ext cx="1080806" cy="13918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34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"/>
                <a:cs typeface="Times"/>
              </a:endParaRPr>
            </a:p>
          </p:txBody>
        </p:sp>
        <p:grpSp>
          <p:nvGrpSpPr>
            <p:cNvPr id="67600" name="Groupe 474">
              <a:extLst>
                <a:ext uri="{FF2B5EF4-FFF2-40B4-BE49-F238E27FC236}">
                  <a16:creationId xmlns:a16="http://schemas.microsoft.com/office/drawing/2014/main" id="{81EF60EB-0938-3347-A6FB-53CB11C37E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2442" y="3861146"/>
              <a:ext cx="4420037" cy="2467722"/>
              <a:chOff x="1623566" y="1681821"/>
              <a:chExt cx="6244544" cy="3750956"/>
            </a:xfrm>
          </p:grpSpPr>
          <p:grpSp>
            <p:nvGrpSpPr>
              <p:cNvPr id="67654" name="Groupe 412">
                <a:extLst>
                  <a:ext uri="{FF2B5EF4-FFF2-40B4-BE49-F238E27FC236}">
                    <a16:creationId xmlns:a16="http://schemas.microsoft.com/office/drawing/2014/main" id="{1F48F477-3F3A-4342-ABF5-B8DA987F67B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123318" y="1681821"/>
                <a:ext cx="5744792" cy="3398159"/>
                <a:chOff x="566578" y="742266"/>
                <a:chExt cx="8206850" cy="4854511"/>
              </a:xfrm>
            </p:grpSpPr>
            <p:sp>
              <p:nvSpPr>
                <p:cNvPr id="67657" name="Line 6">
                  <a:extLst>
                    <a:ext uri="{FF2B5EF4-FFF2-40B4-BE49-F238E27FC236}">
                      <a16:creationId xmlns:a16="http://schemas.microsoft.com/office/drawing/2014/main" id="{51346997-5948-6843-8E4D-9951DB5953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58" name="Line 8">
                  <a:extLst>
                    <a:ext uri="{FF2B5EF4-FFF2-40B4-BE49-F238E27FC236}">
                      <a16:creationId xmlns:a16="http://schemas.microsoft.com/office/drawing/2014/main" id="{B9798199-C192-A64A-95FC-702A7FFAA3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275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59" name="Line 9">
                  <a:extLst>
                    <a:ext uri="{FF2B5EF4-FFF2-40B4-BE49-F238E27FC236}">
                      <a16:creationId xmlns:a16="http://schemas.microsoft.com/office/drawing/2014/main" id="{23A63F49-4F0C-2A41-9E3C-3C0BB96549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482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60" name="Line 10">
                  <a:extLst>
                    <a:ext uri="{FF2B5EF4-FFF2-40B4-BE49-F238E27FC236}">
                      <a16:creationId xmlns:a16="http://schemas.microsoft.com/office/drawing/2014/main" id="{3F61F9FF-FEC9-A149-B9AB-F6597462D7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275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61" name="Line 11">
                  <a:extLst>
                    <a:ext uri="{FF2B5EF4-FFF2-40B4-BE49-F238E27FC236}">
                      <a16:creationId xmlns:a16="http://schemas.microsoft.com/office/drawing/2014/main" id="{5D98DB36-2CD5-CC40-B94C-71A3551FE4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482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62" name="Line 12">
                  <a:extLst>
                    <a:ext uri="{FF2B5EF4-FFF2-40B4-BE49-F238E27FC236}">
                      <a16:creationId xmlns:a16="http://schemas.microsoft.com/office/drawing/2014/main" id="{055794F4-66AE-ED42-A896-AADA4C6D41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275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63" name="Line 13">
                  <a:extLst>
                    <a:ext uri="{FF2B5EF4-FFF2-40B4-BE49-F238E27FC236}">
                      <a16:creationId xmlns:a16="http://schemas.microsoft.com/office/drawing/2014/main" id="{B3E84368-BB5B-9949-A542-6E1B17BE1E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482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64" name="Line 14">
                  <a:extLst>
                    <a:ext uri="{FF2B5EF4-FFF2-40B4-BE49-F238E27FC236}">
                      <a16:creationId xmlns:a16="http://schemas.microsoft.com/office/drawing/2014/main" id="{326798EF-029D-414A-86EB-0B73CE8040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275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65" name="Line 15">
                  <a:extLst>
                    <a:ext uri="{FF2B5EF4-FFF2-40B4-BE49-F238E27FC236}">
                      <a16:creationId xmlns:a16="http://schemas.microsoft.com/office/drawing/2014/main" id="{5712D86E-1677-BF48-9D81-9BD4F5608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482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66" name="Line 16">
                  <a:extLst>
                    <a:ext uri="{FF2B5EF4-FFF2-40B4-BE49-F238E27FC236}">
                      <a16:creationId xmlns:a16="http://schemas.microsoft.com/office/drawing/2014/main" id="{A539E94C-21BE-214C-9656-0D1735C38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275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3" name="Rectangle 19">
                  <a:extLst>
                    <a:ext uri="{FF2B5EF4-FFF2-40B4-BE49-F238E27FC236}">
                      <a16:creationId xmlns:a16="http://schemas.microsoft.com/office/drawing/2014/main" id="{76F3807A-D503-F74C-9404-0BA389FAD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0010" y="5228914"/>
                  <a:ext cx="554145" cy="368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fr-FR" sz="11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/>
                      <a:ea typeface="+mn-ea"/>
                      <a:cs typeface="Times"/>
                    </a:rPr>
                    <a:t>1160</a:t>
                  </a:r>
                  <a:endParaRPr lang="fr-FR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84" name="Rectangle 20">
                  <a:extLst>
                    <a:ext uri="{FF2B5EF4-FFF2-40B4-BE49-F238E27FC236}">
                      <a16:creationId xmlns:a16="http://schemas.microsoft.com/office/drawing/2014/main" id="{533FF375-18FB-6E45-9BE7-140F09CE9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6821" y="5228914"/>
                  <a:ext cx="570161" cy="368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fr-FR" sz="11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/>
                      <a:ea typeface="+mn-ea"/>
                      <a:cs typeface="Times"/>
                    </a:rPr>
                    <a:t>1413</a:t>
                  </a:r>
                  <a:endParaRPr lang="fr-FR" sz="1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85" name="Rectangle 21">
                  <a:extLst>
                    <a:ext uri="{FF2B5EF4-FFF2-40B4-BE49-F238E27FC236}">
                      <a16:creationId xmlns:a16="http://schemas.microsoft.com/office/drawing/2014/main" id="{32673EAE-020B-4741-92D2-8474A4BA8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30039" y="5228914"/>
                  <a:ext cx="570161" cy="368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fr-FR" sz="11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/>
                      <a:ea typeface="+mn-ea"/>
                      <a:cs typeface="Times"/>
                    </a:rPr>
                    <a:t>1666</a:t>
                  </a:r>
                  <a:endParaRPr lang="fr-FR" sz="1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86" name="Rectangle 22">
                  <a:extLst>
                    <a:ext uri="{FF2B5EF4-FFF2-40B4-BE49-F238E27FC236}">
                      <a16:creationId xmlns:a16="http://schemas.microsoft.com/office/drawing/2014/main" id="{5034032A-9477-AB43-827D-99EE1F963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70054" y="5228914"/>
                  <a:ext cx="570161" cy="368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fr-FR" sz="11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/>
                      <a:ea typeface="+mn-ea"/>
                      <a:cs typeface="Times"/>
                    </a:rPr>
                    <a:t>1919</a:t>
                  </a:r>
                  <a:endParaRPr lang="fr-FR" sz="1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67671" name="Line 28">
                  <a:extLst>
                    <a:ext uri="{FF2B5EF4-FFF2-40B4-BE49-F238E27FC236}">
                      <a16:creationId xmlns:a16="http://schemas.microsoft.com/office/drawing/2014/main" id="{625CCC83-6AFF-984E-B617-50C4412C59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2" name="Freeform 62">
                  <a:extLst>
                    <a:ext uri="{FF2B5EF4-FFF2-40B4-BE49-F238E27FC236}">
                      <a16:creationId xmlns:a16="http://schemas.microsoft.com/office/drawing/2014/main" id="{CD4E4370-8D1B-AE44-AA9E-4716D9DD4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78" y="4839873"/>
                  <a:ext cx="1643293" cy="330841"/>
                </a:xfrm>
                <a:custGeom>
                  <a:avLst/>
                  <a:gdLst>
                    <a:gd name="T0" fmla="*/ 2147483647 w 423"/>
                    <a:gd name="T1" fmla="*/ 2147483647 h 48"/>
                    <a:gd name="T2" fmla="*/ 2147483647 w 423"/>
                    <a:gd name="T3" fmla="*/ 2147483647 h 48"/>
                    <a:gd name="T4" fmla="*/ 2147483647 w 423"/>
                    <a:gd name="T5" fmla="*/ 2147483647 h 48"/>
                    <a:gd name="T6" fmla="*/ 2147483647 w 423"/>
                    <a:gd name="T7" fmla="*/ 2147483647 h 48"/>
                    <a:gd name="T8" fmla="*/ 2147483647 w 423"/>
                    <a:gd name="T9" fmla="*/ 2147483647 h 48"/>
                    <a:gd name="T10" fmla="*/ 2147483647 w 423"/>
                    <a:gd name="T11" fmla="*/ 2147483647 h 48"/>
                    <a:gd name="T12" fmla="*/ 2147483647 w 423"/>
                    <a:gd name="T13" fmla="*/ 2147483647 h 48"/>
                    <a:gd name="T14" fmla="*/ 2147483647 w 423"/>
                    <a:gd name="T15" fmla="*/ 2147483647 h 48"/>
                    <a:gd name="T16" fmla="*/ 2147483647 w 423"/>
                    <a:gd name="T17" fmla="*/ 2147483647 h 48"/>
                    <a:gd name="T18" fmla="*/ 2147483647 w 423"/>
                    <a:gd name="T19" fmla="*/ 2147483647 h 48"/>
                    <a:gd name="T20" fmla="*/ 2147483647 w 423"/>
                    <a:gd name="T21" fmla="*/ 2147483647 h 48"/>
                    <a:gd name="T22" fmla="*/ 2147483647 w 423"/>
                    <a:gd name="T23" fmla="*/ 2147483647 h 48"/>
                    <a:gd name="T24" fmla="*/ 2147483647 w 423"/>
                    <a:gd name="T25" fmla="*/ 2147483647 h 48"/>
                    <a:gd name="T26" fmla="*/ 2147483647 w 423"/>
                    <a:gd name="T27" fmla="*/ 2147483647 h 48"/>
                    <a:gd name="T28" fmla="*/ 2147483647 w 423"/>
                    <a:gd name="T29" fmla="*/ 2147483647 h 48"/>
                    <a:gd name="T30" fmla="*/ 2147483647 w 423"/>
                    <a:gd name="T31" fmla="*/ 2147483647 h 48"/>
                    <a:gd name="T32" fmla="*/ 2147483647 w 423"/>
                    <a:gd name="T33" fmla="*/ 2147483647 h 48"/>
                    <a:gd name="T34" fmla="*/ 2147483647 w 423"/>
                    <a:gd name="T35" fmla="*/ 2147483647 h 48"/>
                    <a:gd name="T36" fmla="*/ 2147483647 w 423"/>
                    <a:gd name="T37" fmla="*/ 2147483647 h 48"/>
                    <a:gd name="T38" fmla="*/ 2147483647 w 423"/>
                    <a:gd name="T39" fmla="*/ 2147483647 h 48"/>
                    <a:gd name="T40" fmla="*/ 2147483647 w 423"/>
                    <a:gd name="T41" fmla="*/ 2147483647 h 48"/>
                    <a:gd name="T42" fmla="*/ 2147483647 w 423"/>
                    <a:gd name="T43" fmla="*/ 2147483647 h 48"/>
                    <a:gd name="T44" fmla="*/ 2147483647 w 423"/>
                    <a:gd name="T45" fmla="*/ 2147483647 h 48"/>
                    <a:gd name="T46" fmla="*/ 2147483647 w 423"/>
                    <a:gd name="T47" fmla="*/ 2147483647 h 48"/>
                    <a:gd name="T48" fmla="*/ 2147483647 w 423"/>
                    <a:gd name="T49" fmla="*/ 2147483647 h 48"/>
                    <a:gd name="T50" fmla="*/ 2147483647 w 423"/>
                    <a:gd name="T51" fmla="*/ 2147483647 h 48"/>
                    <a:gd name="T52" fmla="*/ 2147483647 w 423"/>
                    <a:gd name="T53" fmla="*/ 2147483647 h 48"/>
                    <a:gd name="T54" fmla="*/ 2147483647 w 423"/>
                    <a:gd name="T55" fmla="*/ 2147483647 h 48"/>
                    <a:gd name="T56" fmla="*/ 2147483647 w 423"/>
                    <a:gd name="T57" fmla="*/ 2147483647 h 48"/>
                    <a:gd name="T58" fmla="*/ 2147483647 w 423"/>
                    <a:gd name="T59" fmla="*/ 2147483647 h 48"/>
                    <a:gd name="T60" fmla="*/ 2147483647 w 423"/>
                    <a:gd name="T61" fmla="*/ 2147483647 h 48"/>
                    <a:gd name="T62" fmla="*/ 2147483647 w 423"/>
                    <a:gd name="T63" fmla="*/ 2147483647 h 48"/>
                    <a:gd name="T64" fmla="*/ 2147483647 w 423"/>
                    <a:gd name="T65" fmla="*/ 2147483647 h 48"/>
                    <a:gd name="T66" fmla="*/ 2147483647 w 423"/>
                    <a:gd name="T67" fmla="*/ 2147483647 h 48"/>
                    <a:gd name="T68" fmla="*/ 2147483647 w 423"/>
                    <a:gd name="T69" fmla="*/ 2147483647 h 48"/>
                    <a:gd name="T70" fmla="*/ 2147483647 w 423"/>
                    <a:gd name="T71" fmla="*/ 2147483647 h 48"/>
                    <a:gd name="T72" fmla="*/ 2147483647 w 423"/>
                    <a:gd name="T73" fmla="*/ 2147483647 h 48"/>
                    <a:gd name="T74" fmla="*/ 2147483647 w 423"/>
                    <a:gd name="T75" fmla="*/ 2147483647 h 48"/>
                    <a:gd name="T76" fmla="*/ 2147483647 w 423"/>
                    <a:gd name="T77" fmla="*/ 2147483647 h 48"/>
                    <a:gd name="T78" fmla="*/ 2147483647 w 423"/>
                    <a:gd name="T79" fmla="*/ 2147483647 h 48"/>
                    <a:gd name="T80" fmla="*/ 2147483647 w 423"/>
                    <a:gd name="T81" fmla="*/ 2147483647 h 48"/>
                    <a:gd name="T82" fmla="*/ 2147483647 w 423"/>
                    <a:gd name="T83" fmla="*/ 2147483647 h 48"/>
                    <a:gd name="T84" fmla="*/ 2147483647 w 423"/>
                    <a:gd name="T85" fmla="*/ 2147483647 h 48"/>
                    <a:gd name="T86" fmla="*/ 2147483647 w 423"/>
                    <a:gd name="T87" fmla="*/ 2147483647 h 48"/>
                    <a:gd name="T88" fmla="*/ 2147483647 w 423"/>
                    <a:gd name="T89" fmla="*/ 2147483647 h 48"/>
                    <a:gd name="T90" fmla="*/ 2147483647 w 423"/>
                    <a:gd name="T91" fmla="*/ 2147483647 h 48"/>
                    <a:gd name="T92" fmla="*/ 2147483647 w 423"/>
                    <a:gd name="T93" fmla="*/ 2147483647 h 48"/>
                    <a:gd name="T94" fmla="*/ 2147483647 w 423"/>
                    <a:gd name="T95" fmla="*/ 2147483647 h 48"/>
                    <a:gd name="T96" fmla="*/ 2147483647 w 423"/>
                    <a:gd name="T97" fmla="*/ 2147483647 h 48"/>
                    <a:gd name="T98" fmla="*/ 2147483647 w 423"/>
                    <a:gd name="T99" fmla="*/ 2147483647 h 48"/>
                    <a:gd name="T100" fmla="*/ 2147483647 w 423"/>
                    <a:gd name="T101" fmla="*/ 2147483647 h 48"/>
                    <a:gd name="T102" fmla="*/ 2147483647 w 423"/>
                    <a:gd name="T103" fmla="*/ 2147483647 h 48"/>
                    <a:gd name="T104" fmla="*/ 2147483647 w 423"/>
                    <a:gd name="T105" fmla="*/ 2147483647 h 48"/>
                    <a:gd name="T106" fmla="*/ 2147483647 w 423"/>
                    <a:gd name="T107" fmla="*/ 2147483647 h 48"/>
                    <a:gd name="T108" fmla="*/ 2147483647 w 423"/>
                    <a:gd name="T109" fmla="*/ 2147483647 h 48"/>
                    <a:gd name="T110" fmla="*/ 2147483647 w 423"/>
                    <a:gd name="T111" fmla="*/ 2147483647 h 48"/>
                    <a:gd name="T112" fmla="*/ 2147483647 w 423"/>
                    <a:gd name="T113" fmla="*/ 2147483647 h 48"/>
                    <a:gd name="T114" fmla="*/ 2147483647 w 423"/>
                    <a:gd name="T115" fmla="*/ 2147483647 h 48"/>
                    <a:gd name="T116" fmla="*/ 2147483647 w 423"/>
                    <a:gd name="T117" fmla="*/ 2147483647 h 48"/>
                    <a:gd name="T118" fmla="*/ 2147483647 w 423"/>
                    <a:gd name="T119" fmla="*/ 2147483647 h 4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23"/>
                    <a:gd name="T181" fmla="*/ 0 h 48"/>
                    <a:gd name="T182" fmla="*/ 423 w 423"/>
                    <a:gd name="T183" fmla="*/ 48 h 4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23" h="48">
                      <a:moveTo>
                        <a:pt x="0" y="48"/>
                      </a:moveTo>
                      <a:lnTo>
                        <a:pt x="1" y="48"/>
                      </a:lnTo>
                      <a:lnTo>
                        <a:pt x="2" y="41"/>
                      </a:lnTo>
                      <a:lnTo>
                        <a:pt x="2" y="42"/>
                      </a:lnTo>
                      <a:lnTo>
                        <a:pt x="3" y="48"/>
                      </a:lnTo>
                      <a:lnTo>
                        <a:pt x="4" y="42"/>
                      </a:lnTo>
                      <a:lnTo>
                        <a:pt x="4" y="44"/>
                      </a:lnTo>
                      <a:lnTo>
                        <a:pt x="4" y="37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41"/>
                      </a:lnTo>
                      <a:lnTo>
                        <a:pt x="6" y="42"/>
                      </a:lnTo>
                      <a:lnTo>
                        <a:pt x="6" y="44"/>
                      </a:lnTo>
                      <a:lnTo>
                        <a:pt x="7" y="46"/>
                      </a:lnTo>
                      <a:lnTo>
                        <a:pt x="7" y="47"/>
                      </a:lnTo>
                      <a:lnTo>
                        <a:pt x="8" y="45"/>
                      </a:lnTo>
                      <a:lnTo>
                        <a:pt x="8" y="46"/>
                      </a:lnTo>
                      <a:lnTo>
                        <a:pt x="9" y="41"/>
                      </a:lnTo>
                      <a:lnTo>
                        <a:pt x="9" y="43"/>
                      </a:lnTo>
                      <a:lnTo>
                        <a:pt x="10" y="46"/>
                      </a:lnTo>
                      <a:lnTo>
                        <a:pt x="10" y="45"/>
                      </a:lnTo>
                      <a:lnTo>
                        <a:pt x="11" y="47"/>
                      </a:lnTo>
                      <a:lnTo>
                        <a:pt x="12" y="43"/>
                      </a:lnTo>
                      <a:lnTo>
                        <a:pt x="12" y="41"/>
                      </a:lnTo>
                      <a:lnTo>
                        <a:pt x="12" y="46"/>
                      </a:lnTo>
                      <a:lnTo>
                        <a:pt x="13" y="48"/>
                      </a:lnTo>
                      <a:lnTo>
                        <a:pt x="14" y="46"/>
                      </a:lnTo>
                      <a:lnTo>
                        <a:pt x="14" y="44"/>
                      </a:lnTo>
                      <a:lnTo>
                        <a:pt x="14" y="45"/>
                      </a:lnTo>
                      <a:lnTo>
                        <a:pt x="15" y="46"/>
                      </a:lnTo>
                      <a:lnTo>
                        <a:pt x="15" y="45"/>
                      </a:lnTo>
                      <a:lnTo>
                        <a:pt x="16" y="46"/>
                      </a:lnTo>
                      <a:lnTo>
                        <a:pt x="16" y="48"/>
                      </a:lnTo>
                      <a:lnTo>
                        <a:pt x="17" y="48"/>
                      </a:lnTo>
                      <a:lnTo>
                        <a:pt x="18" y="48"/>
                      </a:lnTo>
                      <a:lnTo>
                        <a:pt x="19" y="37"/>
                      </a:lnTo>
                      <a:lnTo>
                        <a:pt x="19" y="35"/>
                      </a:lnTo>
                      <a:lnTo>
                        <a:pt x="19" y="45"/>
                      </a:lnTo>
                      <a:lnTo>
                        <a:pt x="20" y="48"/>
                      </a:lnTo>
                      <a:lnTo>
                        <a:pt x="20" y="44"/>
                      </a:lnTo>
                      <a:lnTo>
                        <a:pt x="20" y="42"/>
                      </a:lnTo>
                      <a:lnTo>
                        <a:pt x="21" y="46"/>
                      </a:lnTo>
                      <a:lnTo>
                        <a:pt x="22" y="47"/>
                      </a:lnTo>
                      <a:lnTo>
                        <a:pt x="22" y="48"/>
                      </a:lnTo>
                      <a:lnTo>
                        <a:pt x="23" y="48"/>
                      </a:lnTo>
                      <a:lnTo>
                        <a:pt x="24" y="48"/>
                      </a:lnTo>
                      <a:lnTo>
                        <a:pt x="25" y="47"/>
                      </a:lnTo>
                      <a:lnTo>
                        <a:pt x="25" y="46"/>
                      </a:lnTo>
                      <a:lnTo>
                        <a:pt x="26" y="47"/>
                      </a:lnTo>
                      <a:lnTo>
                        <a:pt x="26" y="48"/>
                      </a:lnTo>
                      <a:lnTo>
                        <a:pt x="27" y="47"/>
                      </a:lnTo>
                      <a:lnTo>
                        <a:pt x="28" y="48"/>
                      </a:lnTo>
                      <a:lnTo>
                        <a:pt x="28" y="44"/>
                      </a:lnTo>
                      <a:lnTo>
                        <a:pt x="29" y="36"/>
                      </a:lnTo>
                      <a:lnTo>
                        <a:pt x="29" y="41"/>
                      </a:lnTo>
                      <a:lnTo>
                        <a:pt x="29" y="48"/>
                      </a:lnTo>
                      <a:lnTo>
                        <a:pt x="30" y="46"/>
                      </a:lnTo>
                      <a:lnTo>
                        <a:pt x="30" y="43"/>
                      </a:lnTo>
                      <a:lnTo>
                        <a:pt x="31" y="45"/>
                      </a:lnTo>
                      <a:lnTo>
                        <a:pt x="31" y="48"/>
                      </a:lnTo>
                      <a:lnTo>
                        <a:pt x="32" y="46"/>
                      </a:lnTo>
                      <a:lnTo>
                        <a:pt x="32" y="43"/>
                      </a:lnTo>
                      <a:lnTo>
                        <a:pt x="32" y="44"/>
                      </a:lnTo>
                      <a:lnTo>
                        <a:pt x="33" y="47"/>
                      </a:lnTo>
                      <a:lnTo>
                        <a:pt x="33" y="46"/>
                      </a:lnTo>
                      <a:lnTo>
                        <a:pt x="34" y="45"/>
                      </a:lnTo>
                      <a:lnTo>
                        <a:pt x="34" y="46"/>
                      </a:lnTo>
                      <a:lnTo>
                        <a:pt x="34" y="47"/>
                      </a:lnTo>
                      <a:lnTo>
                        <a:pt x="35" y="47"/>
                      </a:lnTo>
                      <a:lnTo>
                        <a:pt x="36" y="42"/>
                      </a:lnTo>
                      <a:lnTo>
                        <a:pt x="36" y="48"/>
                      </a:lnTo>
                      <a:lnTo>
                        <a:pt x="37" y="47"/>
                      </a:lnTo>
                      <a:lnTo>
                        <a:pt x="38" y="48"/>
                      </a:lnTo>
                      <a:lnTo>
                        <a:pt x="39" y="44"/>
                      </a:lnTo>
                      <a:lnTo>
                        <a:pt x="39" y="45"/>
                      </a:lnTo>
                      <a:lnTo>
                        <a:pt x="40" y="47"/>
                      </a:lnTo>
                      <a:lnTo>
                        <a:pt x="40" y="48"/>
                      </a:lnTo>
                      <a:lnTo>
                        <a:pt x="40" y="47"/>
                      </a:lnTo>
                      <a:lnTo>
                        <a:pt x="41" y="46"/>
                      </a:lnTo>
                      <a:lnTo>
                        <a:pt x="41" y="47"/>
                      </a:lnTo>
                      <a:lnTo>
                        <a:pt x="42" y="46"/>
                      </a:lnTo>
                      <a:lnTo>
                        <a:pt x="42" y="45"/>
                      </a:lnTo>
                      <a:lnTo>
                        <a:pt x="42" y="48"/>
                      </a:lnTo>
                      <a:lnTo>
                        <a:pt x="43" y="48"/>
                      </a:lnTo>
                      <a:lnTo>
                        <a:pt x="44" y="47"/>
                      </a:lnTo>
                      <a:lnTo>
                        <a:pt x="45" y="48"/>
                      </a:lnTo>
                      <a:lnTo>
                        <a:pt x="45" y="43"/>
                      </a:lnTo>
                      <a:lnTo>
                        <a:pt x="45" y="42"/>
                      </a:lnTo>
                      <a:lnTo>
                        <a:pt x="46" y="46"/>
                      </a:lnTo>
                      <a:lnTo>
                        <a:pt x="46" y="48"/>
                      </a:lnTo>
                      <a:lnTo>
                        <a:pt x="47" y="45"/>
                      </a:lnTo>
                      <a:lnTo>
                        <a:pt x="48" y="47"/>
                      </a:lnTo>
                      <a:lnTo>
                        <a:pt x="48" y="48"/>
                      </a:lnTo>
                      <a:lnTo>
                        <a:pt x="49" y="39"/>
                      </a:lnTo>
                      <a:lnTo>
                        <a:pt x="49" y="38"/>
                      </a:lnTo>
                      <a:lnTo>
                        <a:pt x="49" y="45"/>
                      </a:lnTo>
                      <a:lnTo>
                        <a:pt x="50" y="48"/>
                      </a:lnTo>
                      <a:lnTo>
                        <a:pt x="50" y="47"/>
                      </a:lnTo>
                      <a:lnTo>
                        <a:pt x="51" y="45"/>
                      </a:lnTo>
                      <a:lnTo>
                        <a:pt x="51" y="48"/>
                      </a:lnTo>
                      <a:lnTo>
                        <a:pt x="52" y="44"/>
                      </a:lnTo>
                      <a:lnTo>
                        <a:pt x="52" y="43"/>
                      </a:lnTo>
                      <a:lnTo>
                        <a:pt x="52" y="45"/>
                      </a:lnTo>
                      <a:lnTo>
                        <a:pt x="53" y="48"/>
                      </a:lnTo>
                      <a:lnTo>
                        <a:pt x="54" y="46"/>
                      </a:lnTo>
                      <a:lnTo>
                        <a:pt x="54" y="48"/>
                      </a:lnTo>
                      <a:lnTo>
                        <a:pt x="55" y="44"/>
                      </a:lnTo>
                      <a:lnTo>
                        <a:pt x="55" y="42"/>
                      </a:lnTo>
                      <a:lnTo>
                        <a:pt x="56" y="46"/>
                      </a:lnTo>
                      <a:lnTo>
                        <a:pt x="56" y="47"/>
                      </a:lnTo>
                      <a:lnTo>
                        <a:pt x="57" y="46"/>
                      </a:lnTo>
                      <a:lnTo>
                        <a:pt x="57" y="45"/>
                      </a:lnTo>
                      <a:lnTo>
                        <a:pt x="57" y="47"/>
                      </a:lnTo>
                      <a:lnTo>
                        <a:pt x="58" y="48"/>
                      </a:lnTo>
                      <a:lnTo>
                        <a:pt x="59" y="46"/>
                      </a:lnTo>
                      <a:lnTo>
                        <a:pt x="59" y="44"/>
                      </a:lnTo>
                      <a:lnTo>
                        <a:pt x="59" y="45"/>
                      </a:lnTo>
                      <a:lnTo>
                        <a:pt x="60" y="48"/>
                      </a:lnTo>
                      <a:lnTo>
                        <a:pt x="60" y="46"/>
                      </a:lnTo>
                      <a:lnTo>
                        <a:pt x="61" y="47"/>
                      </a:lnTo>
                      <a:lnTo>
                        <a:pt x="61" y="46"/>
                      </a:lnTo>
                      <a:lnTo>
                        <a:pt x="62" y="45"/>
                      </a:lnTo>
                      <a:lnTo>
                        <a:pt x="62" y="47"/>
                      </a:lnTo>
                      <a:lnTo>
                        <a:pt x="63" y="47"/>
                      </a:lnTo>
                      <a:lnTo>
                        <a:pt x="64" y="47"/>
                      </a:lnTo>
                      <a:lnTo>
                        <a:pt x="64" y="46"/>
                      </a:lnTo>
                      <a:lnTo>
                        <a:pt x="64" y="48"/>
                      </a:lnTo>
                      <a:lnTo>
                        <a:pt x="65" y="48"/>
                      </a:lnTo>
                      <a:lnTo>
                        <a:pt x="66" y="46"/>
                      </a:lnTo>
                      <a:lnTo>
                        <a:pt x="66" y="48"/>
                      </a:lnTo>
                      <a:lnTo>
                        <a:pt x="67" y="47"/>
                      </a:lnTo>
                      <a:lnTo>
                        <a:pt x="67" y="46"/>
                      </a:lnTo>
                      <a:lnTo>
                        <a:pt x="67" y="47"/>
                      </a:lnTo>
                      <a:lnTo>
                        <a:pt x="68" y="48"/>
                      </a:lnTo>
                      <a:lnTo>
                        <a:pt x="68" y="47"/>
                      </a:lnTo>
                      <a:lnTo>
                        <a:pt x="69" y="46"/>
                      </a:lnTo>
                      <a:lnTo>
                        <a:pt x="69" y="48"/>
                      </a:lnTo>
                      <a:lnTo>
                        <a:pt x="70" y="47"/>
                      </a:lnTo>
                      <a:lnTo>
                        <a:pt x="70" y="46"/>
                      </a:lnTo>
                      <a:lnTo>
                        <a:pt x="71" y="46"/>
                      </a:lnTo>
                      <a:lnTo>
                        <a:pt x="71" y="48"/>
                      </a:lnTo>
                      <a:lnTo>
                        <a:pt x="72" y="44"/>
                      </a:lnTo>
                      <a:lnTo>
                        <a:pt x="73" y="48"/>
                      </a:lnTo>
                      <a:lnTo>
                        <a:pt x="74" y="46"/>
                      </a:lnTo>
                      <a:lnTo>
                        <a:pt x="74" y="48"/>
                      </a:lnTo>
                      <a:lnTo>
                        <a:pt x="75" y="48"/>
                      </a:lnTo>
                      <a:lnTo>
                        <a:pt x="75" y="40"/>
                      </a:lnTo>
                      <a:lnTo>
                        <a:pt x="76" y="40"/>
                      </a:lnTo>
                      <a:lnTo>
                        <a:pt x="76" y="48"/>
                      </a:lnTo>
                      <a:lnTo>
                        <a:pt x="77" y="47"/>
                      </a:lnTo>
                      <a:lnTo>
                        <a:pt x="77" y="41"/>
                      </a:lnTo>
                      <a:lnTo>
                        <a:pt x="78" y="46"/>
                      </a:lnTo>
                      <a:lnTo>
                        <a:pt x="78" y="48"/>
                      </a:lnTo>
                      <a:lnTo>
                        <a:pt x="79" y="46"/>
                      </a:lnTo>
                      <a:lnTo>
                        <a:pt x="79" y="48"/>
                      </a:lnTo>
                      <a:lnTo>
                        <a:pt x="80" y="47"/>
                      </a:lnTo>
                      <a:lnTo>
                        <a:pt x="81" y="48"/>
                      </a:lnTo>
                      <a:lnTo>
                        <a:pt x="82" y="45"/>
                      </a:lnTo>
                      <a:lnTo>
                        <a:pt x="82" y="44"/>
                      </a:lnTo>
                      <a:lnTo>
                        <a:pt x="82" y="47"/>
                      </a:lnTo>
                      <a:lnTo>
                        <a:pt x="83" y="48"/>
                      </a:lnTo>
                      <a:lnTo>
                        <a:pt x="84" y="46"/>
                      </a:lnTo>
                      <a:lnTo>
                        <a:pt x="84" y="45"/>
                      </a:lnTo>
                      <a:lnTo>
                        <a:pt x="84" y="46"/>
                      </a:lnTo>
                      <a:lnTo>
                        <a:pt x="85" y="46"/>
                      </a:lnTo>
                      <a:lnTo>
                        <a:pt x="85" y="41"/>
                      </a:lnTo>
                      <a:lnTo>
                        <a:pt x="86" y="40"/>
                      </a:lnTo>
                      <a:lnTo>
                        <a:pt x="86" y="43"/>
                      </a:lnTo>
                      <a:lnTo>
                        <a:pt x="86" y="46"/>
                      </a:lnTo>
                      <a:lnTo>
                        <a:pt x="87" y="44"/>
                      </a:lnTo>
                      <a:lnTo>
                        <a:pt x="87" y="43"/>
                      </a:lnTo>
                      <a:lnTo>
                        <a:pt x="88" y="46"/>
                      </a:lnTo>
                      <a:lnTo>
                        <a:pt x="88" y="48"/>
                      </a:lnTo>
                      <a:lnTo>
                        <a:pt x="89" y="46"/>
                      </a:lnTo>
                      <a:lnTo>
                        <a:pt x="89" y="47"/>
                      </a:lnTo>
                      <a:lnTo>
                        <a:pt x="90" y="48"/>
                      </a:lnTo>
                      <a:lnTo>
                        <a:pt x="90" y="45"/>
                      </a:lnTo>
                      <a:lnTo>
                        <a:pt x="91" y="47"/>
                      </a:lnTo>
                      <a:lnTo>
                        <a:pt x="91" y="48"/>
                      </a:lnTo>
                      <a:lnTo>
                        <a:pt x="92" y="44"/>
                      </a:lnTo>
                      <a:lnTo>
                        <a:pt x="92" y="41"/>
                      </a:lnTo>
                      <a:lnTo>
                        <a:pt x="92" y="45"/>
                      </a:lnTo>
                      <a:lnTo>
                        <a:pt x="93" y="48"/>
                      </a:lnTo>
                      <a:lnTo>
                        <a:pt x="94" y="46"/>
                      </a:lnTo>
                      <a:lnTo>
                        <a:pt x="94" y="42"/>
                      </a:lnTo>
                      <a:lnTo>
                        <a:pt x="94" y="45"/>
                      </a:lnTo>
                      <a:lnTo>
                        <a:pt x="95" y="47"/>
                      </a:lnTo>
                      <a:lnTo>
                        <a:pt x="95" y="45"/>
                      </a:lnTo>
                      <a:lnTo>
                        <a:pt x="96" y="43"/>
                      </a:lnTo>
                      <a:lnTo>
                        <a:pt x="96" y="45"/>
                      </a:lnTo>
                      <a:lnTo>
                        <a:pt x="96" y="46"/>
                      </a:lnTo>
                      <a:lnTo>
                        <a:pt x="96" y="48"/>
                      </a:lnTo>
                      <a:lnTo>
                        <a:pt x="97" y="47"/>
                      </a:lnTo>
                      <a:lnTo>
                        <a:pt x="97" y="48"/>
                      </a:lnTo>
                      <a:lnTo>
                        <a:pt x="98" y="48"/>
                      </a:lnTo>
                      <a:lnTo>
                        <a:pt x="99" y="46"/>
                      </a:lnTo>
                      <a:lnTo>
                        <a:pt x="99" y="45"/>
                      </a:lnTo>
                      <a:lnTo>
                        <a:pt x="99" y="48"/>
                      </a:lnTo>
                      <a:lnTo>
                        <a:pt x="100" y="48"/>
                      </a:lnTo>
                      <a:lnTo>
                        <a:pt x="100" y="45"/>
                      </a:lnTo>
                      <a:lnTo>
                        <a:pt x="101" y="47"/>
                      </a:lnTo>
                      <a:lnTo>
                        <a:pt x="101" y="48"/>
                      </a:lnTo>
                      <a:lnTo>
                        <a:pt x="102" y="44"/>
                      </a:lnTo>
                      <a:lnTo>
                        <a:pt x="102" y="38"/>
                      </a:lnTo>
                      <a:lnTo>
                        <a:pt x="102" y="42"/>
                      </a:lnTo>
                      <a:lnTo>
                        <a:pt x="103" y="47"/>
                      </a:lnTo>
                      <a:lnTo>
                        <a:pt x="103" y="48"/>
                      </a:lnTo>
                      <a:lnTo>
                        <a:pt x="104" y="41"/>
                      </a:lnTo>
                      <a:lnTo>
                        <a:pt x="104" y="44"/>
                      </a:lnTo>
                      <a:lnTo>
                        <a:pt x="104" y="48"/>
                      </a:lnTo>
                      <a:lnTo>
                        <a:pt x="105" y="47"/>
                      </a:lnTo>
                      <a:lnTo>
                        <a:pt x="105" y="44"/>
                      </a:lnTo>
                      <a:lnTo>
                        <a:pt x="106" y="45"/>
                      </a:lnTo>
                      <a:lnTo>
                        <a:pt x="106" y="48"/>
                      </a:lnTo>
                      <a:lnTo>
                        <a:pt x="107" y="48"/>
                      </a:lnTo>
                      <a:lnTo>
                        <a:pt x="108" y="48"/>
                      </a:lnTo>
                      <a:lnTo>
                        <a:pt x="108" y="47"/>
                      </a:lnTo>
                      <a:lnTo>
                        <a:pt x="109" y="41"/>
                      </a:lnTo>
                      <a:lnTo>
                        <a:pt x="109" y="43"/>
                      </a:lnTo>
                      <a:lnTo>
                        <a:pt x="109" y="48"/>
                      </a:lnTo>
                      <a:lnTo>
                        <a:pt x="110" y="48"/>
                      </a:lnTo>
                      <a:lnTo>
                        <a:pt x="110" y="43"/>
                      </a:lnTo>
                      <a:lnTo>
                        <a:pt x="111" y="48"/>
                      </a:lnTo>
                      <a:lnTo>
                        <a:pt x="112" y="47"/>
                      </a:lnTo>
                      <a:lnTo>
                        <a:pt x="112" y="43"/>
                      </a:lnTo>
                      <a:lnTo>
                        <a:pt x="113" y="47"/>
                      </a:lnTo>
                      <a:lnTo>
                        <a:pt x="114" y="44"/>
                      </a:lnTo>
                      <a:lnTo>
                        <a:pt x="114" y="46"/>
                      </a:lnTo>
                      <a:lnTo>
                        <a:pt x="115" y="48"/>
                      </a:lnTo>
                      <a:lnTo>
                        <a:pt x="115" y="47"/>
                      </a:lnTo>
                      <a:lnTo>
                        <a:pt x="116" y="47"/>
                      </a:lnTo>
                      <a:lnTo>
                        <a:pt x="116" y="48"/>
                      </a:lnTo>
                      <a:lnTo>
                        <a:pt x="117" y="47"/>
                      </a:lnTo>
                      <a:lnTo>
                        <a:pt x="117" y="46"/>
                      </a:lnTo>
                      <a:lnTo>
                        <a:pt x="118" y="47"/>
                      </a:lnTo>
                      <a:lnTo>
                        <a:pt x="118" y="48"/>
                      </a:lnTo>
                      <a:lnTo>
                        <a:pt x="119" y="45"/>
                      </a:lnTo>
                      <a:lnTo>
                        <a:pt x="119" y="46"/>
                      </a:lnTo>
                      <a:lnTo>
                        <a:pt x="120" y="47"/>
                      </a:lnTo>
                      <a:lnTo>
                        <a:pt x="120" y="45"/>
                      </a:lnTo>
                      <a:lnTo>
                        <a:pt x="121" y="48"/>
                      </a:lnTo>
                      <a:lnTo>
                        <a:pt x="121" y="47"/>
                      </a:lnTo>
                      <a:lnTo>
                        <a:pt x="122" y="42"/>
                      </a:lnTo>
                      <a:lnTo>
                        <a:pt x="122" y="40"/>
                      </a:lnTo>
                      <a:lnTo>
                        <a:pt x="122" y="46"/>
                      </a:lnTo>
                      <a:lnTo>
                        <a:pt x="123" y="48"/>
                      </a:lnTo>
                      <a:lnTo>
                        <a:pt x="124" y="45"/>
                      </a:lnTo>
                      <a:lnTo>
                        <a:pt x="124" y="44"/>
                      </a:lnTo>
                      <a:lnTo>
                        <a:pt x="124" y="45"/>
                      </a:lnTo>
                      <a:lnTo>
                        <a:pt x="125" y="46"/>
                      </a:lnTo>
                      <a:lnTo>
                        <a:pt x="126" y="45"/>
                      </a:lnTo>
                      <a:lnTo>
                        <a:pt x="126" y="47"/>
                      </a:lnTo>
                      <a:lnTo>
                        <a:pt x="126" y="48"/>
                      </a:lnTo>
                      <a:lnTo>
                        <a:pt x="127" y="47"/>
                      </a:lnTo>
                      <a:lnTo>
                        <a:pt x="127" y="46"/>
                      </a:lnTo>
                      <a:lnTo>
                        <a:pt x="127" y="47"/>
                      </a:lnTo>
                      <a:lnTo>
                        <a:pt x="128" y="48"/>
                      </a:lnTo>
                      <a:lnTo>
                        <a:pt x="129" y="45"/>
                      </a:lnTo>
                      <a:lnTo>
                        <a:pt x="129" y="44"/>
                      </a:lnTo>
                      <a:lnTo>
                        <a:pt x="129" y="46"/>
                      </a:lnTo>
                      <a:lnTo>
                        <a:pt x="130" y="46"/>
                      </a:lnTo>
                      <a:lnTo>
                        <a:pt x="130" y="45"/>
                      </a:lnTo>
                      <a:lnTo>
                        <a:pt x="131" y="46"/>
                      </a:lnTo>
                      <a:lnTo>
                        <a:pt x="131" y="48"/>
                      </a:lnTo>
                      <a:lnTo>
                        <a:pt x="132" y="47"/>
                      </a:lnTo>
                      <a:lnTo>
                        <a:pt x="132" y="44"/>
                      </a:lnTo>
                      <a:lnTo>
                        <a:pt x="132" y="45"/>
                      </a:lnTo>
                      <a:lnTo>
                        <a:pt x="133" y="47"/>
                      </a:lnTo>
                      <a:lnTo>
                        <a:pt x="134" y="46"/>
                      </a:lnTo>
                      <a:lnTo>
                        <a:pt x="134" y="47"/>
                      </a:lnTo>
                      <a:lnTo>
                        <a:pt x="135" y="47"/>
                      </a:lnTo>
                      <a:lnTo>
                        <a:pt x="135" y="45"/>
                      </a:lnTo>
                      <a:lnTo>
                        <a:pt x="135" y="44"/>
                      </a:lnTo>
                      <a:lnTo>
                        <a:pt x="136" y="46"/>
                      </a:lnTo>
                      <a:lnTo>
                        <a:pt x="136" y="47"/>
                      </a:lnTo>
                      <a:lnTo>
                        <a:pt x="137" y="47"/>
                      </a:lnTo>
                      <a:lnTo>
                        <a:pt x="137" y="46"/>
                      </a:lnTo>
                      <a:lnTo>
                        <a:pt x="137" y="47"/>
                      </a:lnTo>
                      <a:lnTo>
                        <a:pt x="138" y="48"/>
                      </a:lnTo>
                      <a:lnTo>
                        <a:pt x="138" y="46"/>
                      </a:lnTo>
                      <a:lnTo>
                        <a:pt x="139" y="45"/>
                      </a:lnTo>
                      <a:lnTo>
                        <a:pt x="139" y="47"/>
                      </a:lnTo>
                      <a:lnTo>
                        <a:pt x="139" y="48"/>
                      </a:lnTo>
                      <a:lnTo>
                        <a:pt x="140" y="48"/>
                      </a:lnTo>
                      <a:lnTo>
                        <a:pt x="140" y="47"/>
                      </a:lnTo>
                      <a:lnTo>
                        <a:pt x="141" y="47"/>
                      </a:lnTo>
                      <a:lnTo>
                        <a:pt x="141" y="48"/>
                      </a:lnTo>
                      <a:lnTo>
                        <a:pt x="142" y="48"/>
                      </a:lnTo>
                      <a:lnTo>
                        <a:pt x="143" y="47"/>
                      </a:lnTo>
                      <a:lnTo>
                        <a:pt x="143" y="46"/>
                      </a:lnTo>
                      <a:lnTo>
                        <a:pt x="144" y="45"/>
                      </a:lnTo>
                      <a:lnTo>
                        <a:pt x="144" y="46"/>
                      </a:lnTo>
                      <a:lnTo>
                        <a:pt x="144" y="48"/>
                      </a:lnTo>
                      <a:lnTo>
                        <a:pt x="145" y="48"/>
                      </a:lnTo>
                      <a:lnTo>
                        <a:pt x="146" y="48"/>
                      </a:lnTo>
                      <a:lnTo>
                        <a:pt x="147" y="48"/>
                      </a:lnTo>
                      <a:lnTo>
                        <a:pt x="148" y="48"/>
                      </a:lnTo>
                      <a:lnTo>
                        <a:pt x="149" y="40"/>
                      </a:lnTo>
                      <a:lnTo>
                        <a:pt x="149" y="39"/>
                      </a:lnTo>
                      <a:lnTo>
                        <a:pt x="149" y="45"/>
                      </a:lnTo>
                      <a:lnTo>
                        <a:pt x="150" y="48"/>
                      </a:lnTo>
                      <a:lnTo>
                        <a:pt x="150" y="45"/>
                      </a:lnTo>
                      <a:lnTo>
                        <a:pt x="151" y="47"/>
                      </a:lnTo>
                      <a:lnTo>
                        <a:pt x="151" y="48"/>
                      </a:lnTo>
                      <a:lnTo>
                        <a:pt x="152" y="46"/>
                      </a:lnTo>
                      <a:lnTo>
                        <a:pt x="152" y="45"/>
                      </a:lnTo>
                      <a:lnTo>
                        <a:pt x="153" y="48"/>
                      </a:lnTo>
                      <a:lnTo>
                        <a:pt x="153" y="45"/>
                      </a:lnTo>
                      <a:lnTo>
                        <a:pt x="154" y="44"/>
                      </a:lnTo>
                      <a:lnTo>
                        <a:pt x="154" y="46"/>
                      </a:lnTo>
                      <a:lnTo>
                        <a:pt x="154" y="48"/>
                      </a:lnTo>
                      <a:lnTo>
                        <a:pt x="155" y="48"/>
                      </a:lnTo>
                      <a:lnTo>
                        <a:pt x="155" y="42"/>
                      </a:lnTo>
                      <a:lnTo>
                        <a:pt x="156" y="42"/>
                      </a:lnTo>
                      <a:lnTo>
                        <a:pt x="156" y="36"/>
                      </a:lnTo>
                      <a:lnTo>
                        <a:pt x="157" y="36"/>
                      </a:lnTo>
                      <a:lnTo>
                        <a:pt x="157" y="40"/>
                      </a:lnTo>
                      <a:lnTo>
                        <a:pt x="158" y="43"/>
                      </a:lnTo>
                      <a:lnTo>
                        <a:pt x="159" y="42"/>
                      </a:lnTo>
                      <a:lnTo>
                        <a:pt x="159" y="46"/>
                      </a:lnTo>
                      <a:lnTo>
                        <a:pt x="160" y="48"/>
                      </a:lnTo>
                      <a:lnTo>
                        <a:pt x="160" y="46"/>
                      </a:lnTo>
                      <a:lnTo>
                        <a:pt x="161" y="48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lnTo>
                        <a:pt x="162" y="9"/>
                      </a:lnTo>
                      <a:lnTo>
                        <a:pt x="163" y="35"/>
                      </a:lnTo>
                      <a:lnTo>
                        <a:pt x="163" y="34"/>
                      </a:lnTo>
                      <a:lnTo>
                        <a:pt x="164" y="10"/>
                      </a:lnTo>
                      <a:lnTo>
                        <a:pt x="164" y="9"/>
                      </a:lnTo>
                      <a:lnTo>
                        <a:pt x="164" y="42"/>
                      </a:lnTo>
                      <a:lnTo>
                        <a:pt x="165" y="40"/>
                      </a:lnTo>
                      <a:lnTo>
                        <a:pt x="165" y="32"/>
                      </a:lnTo>
                      <a:lnTo>
                        <a:pt x="165" y="29"/>
                      </a:lnTo>
                      <a:lnTo>
                        <a:pt x="166" y="45"/>
                      </a:lnTo>
                      <a:lnTo>
                        <a:pt x="166" y="48"/>
                      </a:lnTo>
                      <a:lnTo>
                        <a:pt x="167" y="46"/>
                      </a:lnTo>
                      <a:lnTo>
                        <a:pt x="167" y="42"/>
                      </a:lnTo>
                      <a:lnTo>
                        <a:pt x="167" y="47"/>
                      </a:lnTo>
                      <a:lnTo>
                        <a:pt x="168" y="48"/>
                      </a:lnTo>
                      <a:lnTo>
                        <a:pt x="169" y="46"/>
                      </a:lnTo>
                      <a:lnTo>
                        <a:pt x="169" y="47"/>
                      </a:lnTo>
                      <a:lnTo>
                        <a:pt x="169" y="48"/>
                      </a:lnTo>
                      <a:lnTo>
                        <a:pt x="170" y="48"/>
                      </a:lnTo>
                      <a:lnTo>
                        <a:pt x="171" y="48"/>
                      </a:lnTo>
                      <a:lnTo>
                        <a:pt x="172" y="48"/>
                      </a:lnTo>
                      <a:lnTo>
                        <a:pt x="172" y="47"/>
                      </a:lnTo>
                      <a:lnTo>
                        <a:pt x="173" y="48"/>
                      </a:lnTo>
                      <a:lnTo>
                        <a:pt x="174" y="46"/>
                      </a:lnTo>
                      <a:lnTo>
                        <a:pt x="174" y="48"/>
                      </a:lnTo>
                      <a:lnTo>
                        <a:pt x="175" y="41"/>
                      </a:lnTo>
                      <a:lnTo>
                        <a:pt x="175" y="27"/>
                      </a:lnTo>
                      <a:lnTo>
                        <a:pt x="176" y="39"/>
                      </a:lnTo>
                      <a:lnTo>
                        <a:pt x="176" y="48"/>
                      </a:lnTo>
                      <a:lnTo>
                        <a:pt x="177" y="45"/>
                      </a:lnTo>
                      <a:lnTo>
                        <a:pt x="177" y="37"/>
                      </a:lnTo>
                      <a:lnTo>
                        <a:pt x="177" y="42"/>
                      </a:lnTo>
                      <a:lnTo>
                        <a:pt x="178" y="48"/>
                      </a:lnTo>
                      <a:lnTo>
                        <a:pt x="178" y="47"/>
                      </a:lnTo>
                      <a:lnTo>
                        <a:pt x="179" y="44"/>
                      </a:lnTo>
                      <a:lnTo>
                        <a:pt x="179" y="45"/>
                      </a:lnTo>
                      <a:lnTo>
                        <a:pt x="179" y="48"/>
                      </a:lnTo>
                      <a:lnTo>
                        <a:pt x="180" y="44"/>
                      </a:lnTo>
                      <a:lnTo>
                        <a:pt x="180" y="5"/>
                      </a:lnTo>
                      <a:lnTo>
                        <a:pt x="181" y="12"/>
                      </a:lnTo>
                      <a:lnTo>
                        <a:pt x="181" y="46"/>
                      </a:lnTo>
                      <a:lnTo>
                        <a:pt x="181" y="48"/>
                      </a:lnTo>
                      <a:lnTo>
                        <a:pt x="182" y="22"/>
                      </a:lnTo>
                      <a:lnTo>
                        <a:pt x="182" y="28"/>
                      </a:lnTo>
                      <a:lnTo>
                        <a:pt x="183" y="47"/>
                      </a:lnTo>
                      <a:lnTo>
                        <a:pt x="183" y="48"/>
                      </a:lnTo>
                      <a:lnTo>
                        <a:pt x="184" y="38"/>
                      </a:lnTo>
                      <a:lnTo>
                        <a:pt x="184" y="40"/>
                      </a:lnTo>
                      <a:lnTo>
                        <a:pt x="184" y="47"/>
                      </a:lnTo>
                      <a:lnTo>
                        <a:pt x="185" y="48"/>
                      </a:lnTo>
                      <a:lnTo>
                        <a:pt x="186" y="44"/>
                      </a:lnTo>
                      <a:lnTo>
                        <a:pt x="186" y="48"/>
                      </a:lnTo>
                      <a:lnTo>
                        <a:pt x="187" y="48"/>
                      </a:lnTo>
                      <a:lnTo>
                        <a:pt x="187" y="47"/>
                      </a:lnTo>
                      <a:lnTo>
                        <a:pt x="188" y="48"/>
                      </a:lnTo>
                      <a:lnTo>
                        <a:pt x="189" y="46"/>
                      </a:lnTo>
                      <a:lnTo>
                        <a:pt x="189" y="48"/>
                      </a:lnTo>
                      <a:lnTo>
                        <a:pt x="190" y="48"/>
                      </a:lnTo>
                      <a:lnTo>
                        <a:pt x="190" y="47"/>
                      </a:lnTo>
                      <a:lnTo>
                        <a:pt x="190" y="48"/>
                      </a:lnTo>
                      <a:lnTo>
                        <a:pt x="191" y="48"/>
                      </a:lnTo>
                      <a:lnTo>
                        <a:pt x="192" y="45"/>
                      </a:lnTo>
                      <a:lnTo>
                        <a:pt x="192" y="44"/>
                      </a:lnTo>
                      <a:lnTo>
                        <a:pt x="192" y="47"/>
                      </a:lnTo>
                      <a:lnTo>
                        <a:pt x="193" y="48"/>
                      </a:lnTo>
                      <a:lnTo>
                        <a:pt x="194" y="46"/>
                      </a:lnTo>
                      <a:lnTo>
                        <a:pt x="195" y="47"/>
                      </a:lnTo>
                      <a:lnTo>
                        <a:pt x="195" y="42"/>
                      </a:lnTo>
                      <a:lnTo>
                        <a:pt x="196" y="40"/>
                      </a:lnTo>
                      <a:lnTo>
                        <a:pt x="196" y="46"/>
                      </a:lnTo>
                      <a:lnTo>
                        <a:pt x="196" y="48"/>
                      </a:lnTo>
                      <a:lnTo>
                        <a:pt x="197" y="46"/>
                      </a:lnTo>
                      <a:lnTo>
                        <a:pt x="197" y="45"/>
                      </a:lnTo>
                      <a:lnTo>
                        <a:pt x="198" y="47"/>
                      </a:lnTo>
                      <a:lnTo>
                        <a:pt x="199" y="44"/>
                      </a:lnTo>
                      <a:lnTo>
                        <a:pt x="200" y="47"/>
                      </a:lnTo>
                      <a:lnTo>
                        <a:pt x="200" y="46"/>
                      </a:lnTo>
                      <a:lnTo>
                        <a:pt x="201" y="47"/>
                      </a:lnTo>
                      <a:lnTo>
                        <a:pt x="201" y="48"/>
                      </a:lnTo>
                      <a:lnTo>
                        <a:pt x="202" y="46"/>
                      </a:lnTo>
                      <a:lnTo>
                        <a:pt x="203" y="47"/>
                      </a:lnTo>
                      <a:lnTo>
                        <a:pt x="204" y="46"/>
                      </a:lnTo>
                      <a:lnTo>
                        <a:pt x="205" y="46"/>
                      </a:lnTo>
                      <a:lnTo>
                        <a:pt x="206" y="45"/>
                      </a:lnTo>
                      <a:lnTo>
                        <a:pt x="206" y="46"/>
                      </a:lnTo>
                      <a:lnTo>
                        <a:pt x="206" y="47"/>
                      </a:lnTo>
                      <a:lnTo>
                        <a:pt x="207" y="45"/>
                      </a:lnTo>
                      <a:lnTo>
                        <a:pt x="207" y="44"/>
                      </a:lnTo>
                      <a:lnTo>
                        <a:pt x="207" y="45"/>
                      </a:lnTo>
                      <a:lnTo>
                        <a:pt x="208" y="48"/>
                      </a:lnTo>
                      <a:lnTo>
                        <a:pt x="208" y="41"/>
                      </a:lnTo>
                      <a:lnTo>
                        <a:pt x="209" y="41"/>
                      </a:lnTo>
                      <a:lnTo>
                        <a:pt x="209" y="46"/>
                      </a:lnTo>
                      <a:lnTo>
                        <a:pt x="209" y="48"/>
                      </a:lnTo>
                      <a:lnTo>
                        <a:pt x="210" y="47"/>
                      </a:lnTo>
                      <a:lnTo>
                        <a:pt x="210" y="46"/>
                      </a:lnTo>
                      <a:lnTo>
                        <a:pt x="211" y="47"/>
                      </a:lnTo>
                      <a:lnTo>
                        <a:pt x="211" y="48"/>
                      </a:lnTo>
                      <a:lnTo>
                        <a:pt x="212" y="46"/>
                      </a:lnTo>
                      <a:lnTo>
                        <a:pt x="212" y="45"/>
                      </a:lnTo>
                      <a:lnTo>
                        <a:pt x="213" y="46"/>
                      </a:lnTo>
                      <a:lnTo>
                        <a:pt x="214" y="47"/>
                      </a:lnTo>
                      <a:lnTo>
                        <a:pt x="214" y="48"/>
                      </a:lnTo>
                      <a:lnTo>
                        <a:pt x="215" y="48"/>
                      </a:lnTo>
                      <a:lnTo>
                        <a:pt x="215" y="46"/>
                      </a:lnTo>
                      <a:lnTo>
                        <a:pt x="216" y="46"/>
                      </a:lnTo>
                      <a:lnTo>
                        <a:pt x="216" y="48"/>
                      </a:lnTo>
                      <a:lnTo>
                        <a:pt x="217" y="46"/>
                      </a:lnTo>
                      <a:lnTo>
                        <a:pt x="217" y="44"/>
                      </a:lnTo>
                      <a:lnTo>
                        <a:pt x="217" y="46"/>
                      </a:lnTo>
                      <a:lnTo>
                        <a:pt x="218" y="48"/>
                      </a:lnTo>
                      <a:lnTo>
                        <a:pt x="219" y="45"/>
                      </a:lnTo>
                      <a:lnTo>
                        <a:pt x="219" y="46"/>
                      </a:lnTo>
                      <a:lnTo>
                        <a:pt x="219" y="48"/>
                      </a:lnTo>
                      <a:lnTo>
                        <a:pt x="220" y="48"/>
                      </a:lnTo>
                      <a:lnTo>
                        <a:pt x="220" y="47"/>
                      </a:lnTo>
                      <a:lnTo>
                        <a:pt x="221" y="46"/>
                      </a:lnTo>
                      <a:lnTo>
                        <a:pt x="221" y="48"/>
                      </a:lnTo>
                      <a:lnTo>
                        <a:pt x="222" y="43"/>
                      </a:lnTo>
                      <a:lnTo>
                        <a:pt x="223" y="47"/>
                      </a:lnTo>
                      <a:lnTo>
                        <a:pt x="223" y="48"/>
                      </a:lnTo>
                      <a:lnTo>
                        <a:pt x="224" y="45"/>
                      </a:lnTo>
                      <a:lnTo>
                        <a:pt x="224" y="47"/>
                      </a:lnTo>
                      <a:lnTo>
                        <a:pt x="225" y="47"/>
                      </a:lnTo>
                      <a:lnTo>
                        <a:pt x="225" y="45"/>
                      </a:lnTo>
                      <a:lnTo>
                        <a:pt x="226" y="45"/>
                      </a:lnTo>
                      <a:lnTo>
                        <a:pt x="226" y="46"/>
                      </a:lnTo>
                      <a:lnTo>
                        <a:pt x="226" y="47"/>
                      </a:lnTo>
                      <a:lnTo>
                        <a:pt x="227" y="43"/>
                      </a:lnTo>
                      <a:lnTo>
                        <a:pt x="227" y="44"/>
                      </a:lnTo>
                      <a:lnTo>
                        <a:pt x="228" y="48"/>
                      </a:lnTo>
                      <a:lnTo>
                        <a:pt x="229" y="44"/>
                      </a:lnTo>
                      <a:lnTo>
                        <a:pt x="229" y="46"/>
                      </a:lnTo>
                      <a:lnTo>
                        <a:pt x="230" y="48"/>
                      </a:lnTo>
                      <a:lnTo>
                        <a:pt x="230" y="46"/>
                      </a:lnTo>
                      <a:lnTo>
                        <a:pt x="230" y="45"/>
                      </a:lnTo>
                      <a:lnTo>
                        <a:pt x="231" y="47"/>
                      </a:lnTo>
                      <a:lnTo>
                        <a:pt x="231" y="48"/>
                      </a:lnTo>
                      <a:lnTo>
                        <a:pt x="232" y="44"/>
                      </a:lnTo>
                      <a:lnTo>
                        <a:pt x="232" y="41"/>
                      </a:lnTo>
                      <a:lnTo>
                        <a:pt x="232" y="45"/>
                      </a:lnTo>
                      <a:lnTo>
                        <a:pt x="233" y="47"/>
                      </a:lnTo>
                      <a:lnTo>
                        <a:pt x="234" y="45"/>
                      </a:lnTo>
                      <a:lnTo>
                        <a:pt x="234" y="47"/>
                      </a:lnTo>
                      <a:lnTo>
                        <a:pt x="235" y="48"/>
                      </a:lnTo>
                      <a:lnTo>
                        <a:pt x="235" y="47"/>
                      </a:lnTo>
                      <a:lnTo>
                        <a:pt x="236" y="45"/>
                      </a:lnTo>
                      <a:lnTo>
                        <a:pt x="236" y="46"/>
                      </a:lnTo>
                      <a:lnTo>
                        <a:pt x="236" y="48"/>
                      </a:lnTo>
                      <a:lnTo>
                        <a:pt x="237" y="48"/>
                      </a:lnTo>
                      <a:lnTo>
                        <a:pt x="237" y="47"/>
                      </a:lnTo>
                      <a:lnTo>
                        <a:pt x="238" y="47"/>
                      </a:lnTo>
                      <a:lnTo>
                        <a:pt x="239" y="45"/>
                      </a:lnTo>
                      <a:lnTo>
                        <a:pt x="239" y="44"/>
                      </a:lnTo>
                      <a:lnTo>
                        <a:pt x="239" y="45"/>
                      </a:lnTo>
                      <a:lnTo>
                        <a:pt x="240" y="47"/>
                      </a:lnTo>
                      <a:lnTo>
                        <a:pt x="240" y="46"/>
                      </a:lnTo>
                      <a:lnTo>
                        <a:pt x="241" y="46"/>
                      </a:lnTo>
                      <a:lnTo>
                        <a:pt x="241" y="47"/>
                      </a:lnTo>
                      <a:lnTo>
                        <a:pt x="242" y="46"/>
                      </a:lnTo>
                      <a:lnTo>
                        <a:pt x="242" y="45"/>
                      </a:lnTo>
                      <a:lnTo>
                        <a:pt x="242" y="47"/>
                      </a:lnTo>
                      <a:lnTo>
                        <a:pt x="243" y="48"/>
                      </a:lnTo>
                      <a:lnTo>
                        <a:pt x="244" y="46"/>
                      </a:lnTo>
                      <a:lnTo>
                        <a:pt x="244" y="44"/>
                      </a:lnTo>
                      <a:lnTo>
                        <a:pt x="244" y="46"/>
                      </a:lnTo>
                      <a:lnTo>
                        <a:pt x="244" y="48"/>
                      </a:lnTo>
                      <a:lnTo>
                        <a:pt x="245" y="46"/>
                      </a:lnTo>
                      <a:lnTo>
                        <a:pt x="246" y="44"/>
                      </a:lnTo>
                      <a:lnTo>
                        <a:pt x="246" y="45"/>
                      </a:lnTo>
                      <a:lnTo>
                        <a:pt x="246" y="47"/>
                      </a:lnTo>
                      <a:lnTo>
                        <a:pt x="247" y="48"/>
                      </a:lnTo>
                      <a:lnTo>
                        <a:pt x="248" y="48"/>
                      </a:lnTo>
                      <a:lnTo>
                        <a:pt x="248" y="46"/>
                      </a:lnTo>
                      <a:lnTo>
                        <a:pt x="249" y="41"/>
                      </a:lnTo>
                      <a:lnTo>
                        <a:pt x="249" y="43"/>
                      </a:lnTo>
                      <a:lnTo>
                        <a:pt x="249" y="48"/>
                      </a:lnTo>
                      <a:lnTo>
                        <a:pt x="250" y="47"/>
                      </a:lnTo>
                      <a:lnTo>
                        <a:pt x="250" y="43"/>
                      </a:lnTo>
                      <a:lnTo>
                        <a:pt x="251" y="44"/>
                      </a:lnTo>
                      <a:lnTo>
                        <a:pt x="251" y="47"/>
                      </a:lnTo>
                      <a:lnTo>
                        <a:pt x="251" y="48"/>
                      </a:lnTo>
                      <a:lnTo>
                        <a:pt x="252" y="45"/>
                      </a:lnTo>
                      <a:lnTo>
                        <a:pt x="253" y="48"/>
                      </a:lnTo>
                      <a:lnTo>
                        <a:pt x="254" y="46"/>
                      </a:lnTo>
                      <a:lnTo>
                        <a:pt x="254" y="48"/>
                      </a:lnTo>
                      <a:lnTo>
                        <a:pt x="255" y="47"/>
                      </a:lnTo>
                      <a:lnTo>
                        <a:pt x="255" y="46"/>
                      </a:lnTo>
                      <a:lnTo>
                        <a:pt x="256" y="46"/>
                      </a:lnTo>
                      <a:lnTo>
                        <a:pt x="256" y="47"/>
                      </a:lnTo>
                      <a:lnTo>
                        <a:pt x="256" y="48"/>
                      </a:lnTo>
                      <a:lnTo>
                        <a:pt x="257" y="47"/>
                      </a:lnTo>
                      <a:lnTo>
                        <a:pt x="258" y="48"/>
                      </a:lnTo>
                      <a:lnTo>
                        <a:pt x="259" y="46"/>
                      </a:lnTo>
                      <a:lnTo>
                        <a:pt x="259" y="48"/>
                      </a:lnTo>
                      <a:lnTo>
                        <a:pt x="260" y="48"/>
                      </a:lnTo>
                      <a:lnTo>
                        <a:pt x="260" y="47"/>
                      </a:lnTo>
                      <a:lnTo>
                        <a:pt x="261" y="48"/>
                      </a:lnTo>
                      <a:lnTo>
                        <a:pt x="262" y="46"/>
                      </a:lnTo>
                      <a:lnTo>
                        <a:pt x="263" y="48"/>
                      </a:lnTo>
                      <a:lnTo>
                        <a:pt x="263" y="47"/>
                      </a:lnTo>
                      <a:lnTo>
                        <a:pt x="264" y="47"/>
                      </a:lnTo>
                      <a:lnTo>
                        <a:pt x="264" y="48"/>
                      </a:lnTo>
                      <a:lnTo>
                        <a:pt x="265" y="47"/>
                      </a:lnTo>
                      <a:lnTo>
                        <a:pt x="265" y="46"/>
                      </a:lnTo>
                      <a:lnTo>
                        <a:pt x="266" y="46"/>
                      </a:lnTo>
                      <a:lnTo>
                        <a:pt x="266" y="37"/>
                      </a:lnTo>
                      <a:lnTo>
                        <a:pt x="266" y="38"/>
                      </a:lnTo>
                      <a:lnTo>
                        <a:pt x="267" y="48"/>
                      </a:lnTo>
                      <a:lnTo>
                        <a:pt x="268" y="45"/>
                      </a:lnTo>
                      <a:lnTo>
                        <a:pt x="268" y="44"/>
                      </a:lnTo>
                      <a:lnTo>
                        <a:pt x="269" y="42"/>
                      </a:lnTo>
                      <a:lnTo>
                        <a:pt x="269" y="40"/>
                      </a:lnTo>
                      <a:lnTo>
                        <a:pt x="269" y="44"/>
                      </a:lnTo>
                      <a:lnTo>
                        <a:pt x="270" y="47"/>
                      </a:lnTo>
                      <a:lnTo>
                        <a:pt x="270" y="45"/>
                      </a:lnTo>
                      <a:lnTo>
                        <a:pt x="271" y="44"/>
                      </a:lnTo>
                      <a:lnTo>
                        <a:pt x="271" y="46"/>
                      </a:lnTo>
                      <a:lnTo>
                        <a:pt x="271" y="48"/>
                      </a:lnTo>
                      <a:lnTo>
                        <a:pt x="272" y="46"/>
                      </a:lnTo>
                      <a:lnTo>
                        <a:pt x="272" y="47"/>
                      </a:lnTo>
                      <a:lnTo>
                        <a:pt x="273" y="48"/>
                      </a:lnTo>
                      <a:lnTo>
                        <a:pt x="274" y="46"/>
                      </a:lnTo>
                      <a:lnTo>
                        <a:pt x="274" y="47"/>
                      </a:lnTo>
                      <a:lnTo>
                        <a:pt x="274" y="48"/>
                      </a:lnTo>
                      <a:lnTo>
                        <a:pt x="275" y="45"/>
                      </a:lnTo>
                      <a:lnTo>
                        <a:pt x="276" y="44"/>
                      </a:lnTo>
                      <a:lnTo>
                        <a:pt x="276" y="45"/>
                      </a:lnTo>
                      <a:lnTo>
                        <a:pt x="276" y="43"/>
                      </a:lnTo>
                      <a:lnTo>
                        <a:pt x="277" y="47"/>
                      </a:lnTo>
                      <a:lnTo>
                        <a:pt x="278" y="47"/>
                      </a:lnTo>
                      <a:lnTo>
                        <a:pt x="278" y="45"/>
                      </a:lnTo>
                      <a:lnTo>
                        <a:pt x="279" y="47"/>
                      </a:lnTo>
                      <a:lnTo>
                        <a:pt x="279" y="40"/>
                      </a:lnTo>
                      <a:lnTo>
                        <a:pt x="279" y="42"/>
                      </a:lnTo>
                      <a:lnTo>
                        <a:pt x="280" y="47"/>
                      </a:lnTo>
                      <a:lnTo>
                        <a:pt x="280" y="48"/>
                      </a:lnTo>
                      <a:lnTo>
                        <a:pt x="280" y="46"/>
                      </a:lnTo>
                      <a:lnTo>
                        <a:pt x="281" y="46"/>
                      </a:lnTo>
                      <a:lnTo>
                        <a:pt x="281" y="47"/>
                      </a:lnTo>
                      <a:lnTo>
                        <a:pt x="282" y="48"/>
                      </a:lnTo>
                      <a:lnTo>
                        <a:pt x="282" y="45"/>
                      </a:lnTo>
                      <a:lnTo>
                        <a:pt x="283" y="48"/>
                      </a:lnTo>
                      <a:lnTo>
                        <a:pt x="284" y="47"/>
                      </a:lnTo>
                      <a:lnTo>
                        <a:pt x="284" y="48"/>
                      </a:lnTo>
                      <a:lnTo>
                        <a:pt x="285" y="48"/>
                      </a:lnTo>
                      <a:lnTo>
                        <a:pt x="286" y="45"/>
                      </a:lnTo>
                      <a:lnTo>
                        <a:pt x="286" y="48"/>
                      </a:lnTo>
                      <a:lnTo>
                        <a:pt x="287" y="47"/>
                      </a:lnTo>
                      <a:lnTo>
                        <a:pt x="287" y="48"/>
                      </a:lnTo>
                      <a:lnTo>
                        <a:pt x="288" y="48"/>
                      </a:lnTo>
                      <a:lnTo>
                        <a:pt x="289" y="47"/>
                      </a:lnTo>
                      <a:lnTo>
                        <a:pt x="289" y="48"/>
                      </a:lnTo>
                      <a:lnTo>
                        <a:pt x="290" y="48"/>
                      </a:lnTo>
                      <a:lnTo>
                        <a:pt x="291" y="47"/>
                      </a:lnTo>
                      <a:lnTo>
                        <a:pt x="291" y="48"/>
                      </a:lnTo>
                      <a:lnTo>
                        <a:pt x="292" y="47"/>
                      </a:lnTo>
                      <a:lnTo>
                        <a:pt x="293" y="45"/>
                      </a:lnTo>
                      <a:lnTo>
                        <a:pt x="293" y="39"/>
                      </a:lnTo>
                      <a:lnTo>
                        <a:pt x="293" y="47"/>
                      </a:lnTo>
                      <a:lnTo>
                        <a:pt x="294" y="47"/>
                      </a:lnTo>
                      <a:lnTo>
                        <a:pt x="294" y="46"/>
                      </a:lnTo>
                      <a:lnTo>
                        <a:pt x="294" y="44"/>
                      </a:lnTo>
                      <a:lnTo>
                        <a:pt x="295" y="46"/>
                      </a:lnTo>
                      <a:lnTo>
                        <a:pt x="296" y="41"/>
                      </a:lnTo>
                      <a:lnTo>
                        <a:pt x="296" y="43"/>
                      </a:lnTo>
                      <a:lnTo>
                        <a:pt x="296" y="45"/>
                      </a:lnTo>
                      <a:lnTo>
                        <a:pt x="297" y="45"/>
                      </a:lnTo>
                      <a:lnTo>
                        <a:pt x="298" y="46"/>
                      </a:lnTo>
                      <a:lnTo>
                        <a:pt x="299" y="45"/>
                      </a:lnTo>
                      <a:lnTo>
                        <a:pt x="299" y="44"/>
                      </a:lnTo>
                      <a:lnTo>
                        <a:pt x="299" y="47"/>
                      </a:lnTo>
                      <a:lnTo>
                        <a:pt x="300" y="47"/>
                      </a:lnTo>
                      <a:lnTo>
                        <a:pt x="300" y="48"/>
                      </a:lnTo>
                      <a:lnTo>
                        <a:pt x="301" y="48"/>
                      </a:lnTo>
                      <a:lnTo>
                        <a:pt x="302" y="47"/>
                      </a:lnTo>
                      <a:lnTo>
                        <a:pt x="302" y="46"/>
                      </a:lnTo>
                      <a:lnTo>
                        <a:pt x="303" y="43"/>
                      </a:lnTo>
                      <a:lnTo>
                        <a:pt x="303" y="45"/>
                      </a:lnTo>
                      <a:lnTo>
                        <a:pt x="304" y="47"/>
                      </a:lnTo>
                      <a:lnTo>
                        <a:pt x="304" y="45"/>
                      </a:lnTo>
                      <a:lnTo>
                        <a:pt x="305" y="45"/>
                      </a:lnTo>
                      <a:lnTo>
                        <a:pt x="305" y="44"/>
                      </a:lnTo>
                      <a:lnTo>
                        <a:pt x="306" y="42"/>
                      </a:lnTo>
                      <a:lnTo>
                        <a:pt x="306" y="46"/>
                      </a:lnTo>
                      <a:lnTo>
                        <a:pt x="306" y="47"/>
                      </a:lnTo>
                      <a:lnTo>
                        <a:pt x="307" y="46"/>
                      </a:lnTo>
                      <a:lnTo>
                        <a:pt x="308" y="46"/>
                      </a:lnTo>
                      <a:lnTo>
                        <a:pt x="308" y="47"/>
                      </a:lnTo>
                      <a:lnTo>
                        <a:pt x="309" y="47"/>
                      </a:lnTo>
                      <a:lnTo>
                        <a:pt x="310" y="48"/>
                      </a:lnTo>
                      <a:lnTo>
                        <a:pt x="310" y="47"/>
                      </a:lnTo>
                      <a:lnTo>
                        <a:pt x="311" y="47"/>
                      </a:lnTo>
                      <a:lnTo>
                        <a:pt x="312" y="48"/>
                      </a:lnTo>
                      <a:lnTo>
                        <a:pt x="312" y="46"/>
                      </a:lnTo>
                      <a:lnTo>
                        <a:pt x="313" y="47"/>
                      </a:lnTo>
                      <a:lnTo>
                        <a:pt x="314" y="46"/>
                      </a:lnTo>
                      <a:lnTo>
                        <a:pt x="315" y="47"/>
                      </a:lnTo>
                      <a:lnTo>
                        <a:pt x="315" y="46"/>
                      </a:lnTo>
                      <a:lnTo>
                        <a:pt x="315" y="48"/>
                      </a:lnTo>
                      <a:lnTo>
                        <a:pt x="316" y="47"/>
                      </a:lnTo>
                      <a:lnTo>
                        <a:pt x="316" y="48"/>
                      </a:lnTo>
                      <a:lnTo>
                        <a:pt x="317" y="48"/>
                      </a:lnTo>
                      <a:lnTo>
                        <a:pt x="318" y="48"/>
                      </a:lnTo>
                      <a:lnTo>
                        <a:pt x="319" y="46"/>
                      </a:lnTo>
                      <a:lnTo>
                        <a:pt x="320" y="47"/>
                      </a:lnTo>
                      <a:lnTo>
                        <a:pt x="321" y="46"/>
                      </a:lnTo>
                      <a:lnTo>
                        <a:pt x="321" y="47"/>
                      </a:lnTo>
                      <a:lnTo>
                        <a:pt x="321" y="48"/>
                      </a:lnTo>
                      <a:lnTo>
                        <a:pt x="322" y="46"/>
                      </a:lnTo>
                      <a:lnTo>
                        <a:pt x="322" y="43"/>
                      </a:lnTo>
                      <a:lnTo>
                        <a:pt x="323" y="46"/>
                      </a:lnTo>
                      <a:lnTo>
                        <a:pt x="323" y="48"/>
                      </a:lnTo>
                      <a:lnTo>
                        <a:pt x="324" y="46"/>
                      </a:lnTo>
                      <a:lnTo>
                        <a:pt x="325" y="47"/>
                      </a:lnTo>
                      <a:lnTo>
                        <a:pt x="326" y="46"/>
                      </a:lnTo>
                      <a:lnTo>
                        <a:pt x="326" y="47"/>
                      </a:lnTo>
                      <a:lnTo>
                        <a:pt x="327" y="46"/>
                      </a:lnTo>
                      <a:lnTo>
                        <a:pt x="328" y="46"/>
                      </a:lnTo>
                      <a:lnTo>
                        <a:pt x="329" y="47"/>
                      </a:lnTo>
                      <a:lnTo>
                        <a:pt x="329" y="44"/>
                      </a:lnTo>
                      <a:lnTo>
                        <a:pt x="330" y="46"/>
                      </a:lnTo>
                      <a:lnTo>
                        <a:pt x="330" y="48"/>
                      </a:lnTo>
                      <a:lnTo>
                        <a:pt x="330" y="46"/>
                      </a:lnTo>
                      <a:lnTo>
                        <a:pt x="331" y="47"/>
                      </a:lnTo>
                      <a:lnTo>
                        <a:pt x="331" y="48"/>
                      </a:lnTo>
                      <a:lnTo>
                        <a:pt x="332" y="47"/>
                      </a:lnTo>
                      <a:lnTo>
                        <a:pt x="332" y="44"/>
                      </a:lnTo>
                      <a:lnTo>
                        <a:pt x="332" y="43"/>
                      </a:lnTo>
                      <a:lnTo>
                        <a:pt x="333" y="44"/>
                      </a:lnTo>
                      <a:lnTo>
                        <a:pt x="333" y="46"/>
                      </a:lnTo>
                      <a:lnTo>
                        <a:pt x="334" y="46"/>
                      </a:lnTo>
                      <a:lnTo>
                        <a:pt x="334" y="45"/>
                      </a:lnTo>
                      <a:lnTo>
                        <a:pt x="335" y="47"/>
                      </a:lnTo>
                      <a:lnTo>
                        <a:pt x="336" y="46"/>
                      </a:lnTo>
                      <a:lnTo>
                        <a:pt x="336" y="48"/>
                      </a:lnTo>
                      <a:lnTo>
                        <a:pt x="337" y="47"/>
                      </a:lnTo>
                      <a:lnTo>
                        <a:pt x="337" y="46"/>
                      </a:lnTo>
                      <a:lnTo>
                        <a:pt x="338" y="48"/>
                      </a:lnTo>
                      <a:lnTo>
                        <a:pt x="338" y="46"/>
                      </a:lnTo>
                      <a:lnTo>
                        <a:pt x="339" y="45"/>
                      </a:lnTo>
                      <a:lnTo>
                        <a:pt x="339" y="46"/>
                      </a:lnTo>
                      <a:lnTo>
                        <a:pt x="340" y="48"/>
                      </a:lnTo>
                      <a:lnTo>
                        <a:pt x="341" y="47"/>
                      </a:lnTo>
                      <a:lnTo>
                        <a:pt x="341" y="45"/>
                      </a:lnTo>
                      <a:lnTo>
                        <a:pt x="341" y="46"/>
                      </a:lnTo>
                      <a:lnTo>
                        <a:pt x="341" y="48"/>
                      </a:lnTo>
                      <a:lnTo>
                        <a:pt x="342" y="43"/>
                      </a:lnTo>
                      <a:lnTo>
                        <a:pt x="342" y="40"/>
                      </a:lnTo>
                      <a:lnTo>
                        <a:pt x="343" y="45"/>
                      </a:lnTo>
                      <a:lnTo>
                        <a:pt x="343" y="48"/>
                      </a:lnTo>
                      <a:lnTo>
                        <a:pt x="344" y="46"/>
                      </a:lnTo>
                      <a:lnTo>
                        <a:pt x="344" y="44"/>
                      </a:lnTo>
                      <a:lnTo>
                        <a:pt x="344" y="46"/>
                      </a:lnTo>
                      <a:lnTo>
                        <a:pt x="345" y="48"/>
                      </a:lnTo>
                      <a:lnTo>
                        <a:pt x="346" y="46"/>
                      </a:lnTo>
                      <a:lnTo>
                        <a:pt x="346" y="47"/>
                      </a:lnTo>
                      <a:lnTo>
                        <a:pt x="346" y="48"/>
                      </a:lnTo>
                      <a:lnTo>
                        <a:pt x="347" y="46"/>
                      </a:lnTo>
                      <a:lnTo>
                        <a:pt x="347" y="48"/>
                      </a:lnTo>
                      <a:lnTo>
                        <a:pt x="348" y="48"/>
                      </a:lnTo>
                      <a:lnTo>
                        <a:pt x="349" y="46"/>
                      </a:lnTo>
                      <a:lnTo>
                        <a:pt x="349" y="47"/>
                      </a:lnTo>
                      <a:lnTo>
                        <a:pt x="350" y="48"/>
                      </a:lnTo>
                      <a:lnTo>
                        <a:pt x="350" y="47"/>
                      </a:lnTo>
                      <a:lnTo>
                        <a:pt x="351" y="48"/>
                      </a:lnTo>
                      <a:lnTo>
                        <a:pt x="352" y="47"/>
                      </a:lnTo>
                      <a:lnTo>
                        <a:pt x="352" y="42"/>
                      </a:lnTo>
                      <a:lnTo>
                        <a:pt x="353" y="44"/>
                      </a:lnTo>
                      <a:lnTo>
                        <a:pt x="353" y="45"/>
                      </a:lnTo>
                      <a:lnTo>
                        <a:pt x="354" y="47"/>
                      </a:lnTo>
                      <a:lnTo>
                        <a:pt x="354" y="44"/>
                      </a:lnTo>
                      <a:lnTo>
                        <a:pt x="354" y="43"/>
                      </a:lnTo>
                      <a:lnTo>
                        <a:pt x="355" y="46"/>
                      </a:lnTo>
                      <a:lnTo>
                        <a:pt x="355" y="47"/>
                      </a:lnTo>
                      <a:lnTo>
                        <a:pt x="356" y="46"/>
                      </a:lnTo>
                      <a:lnTo>
                        <a:pt x="357" y="46"/>
                      </a:lnTo>
                      <a:lnTo>
                        <a:pt x="358" y="48"/>
                      </a:lnTo>
                      <a:lnTo>
                        <a:pt x="359" y="47"/>
                      </a:lnTo>
                      <a:lnTo>
                        <a:pt x="359" y="46"/>
                      </a:lnTo>
                      <a:lnTo>
                        <a:pt x="359" y="47"/>
                      </a:lnTo>
                      <a:lnTo>
                        <a:pt x="360" y="48"/>
                      </a:lnTo>
                      <a:lnTo>
                        <a:pt x="361" y="47"/>
                      </a:lnTo>
                      <a:lnTo>
                        <a:pt x="361" y="46"/>
                      </a:lnTo>
                      <a:lnTo>
                        <a:pt x="361" y="47"/>
                      </a:lnTo>
                      <a:lnTo>
                        <a:pt x="362" y="47"/>
                      </a:lnTo>
                      <a:lnTo>
                        <a:pt x="362" y="46"/>
                      </a:lnTo>
                      <a:lnTo>
                        <a:pt x="363" y="48"/>
                      </a:lnTo>
                      <a:lnTo>
                        <a:pt x="364" y="47"/>
                      </a:lnTo>
                      <a:lnTo>
                        <a:pt x="364" y="48"/>
                      </a:lnTo>
                      <a:lnTo>
                        <a:pt x="365" y="47"/>
                      </a:lnTo>
                      <a:lnTo>
                        <a:pt x="366" y="46"/>
                      </a:lnTo>
                      <a:lnTo>
                        <a:pt x="367" y="47"/>
                      </a:lnTo>
                      <a:lnTo>
                        <a:pt x="367" y="46"/>
                      </a:lnTo>
                      <a:lnTo>
                        <a:pt x="368" y="48"/>
                      </a:lnTo>
                      <a:lnTo>
                        <a:pt x="369" y="45"/>
                      </a:lnTo>
                      <a:lnTo>
                        <a:pt x="369" y="44"/>
                      </a:lnTo>
                      <a:lnTo>
                        <a:pt x="369" y="46"/>
                      </a:lnTo>
                      <a:lnTo>
                        <a:pt x="370" y="48"/>
                      </a:lnTo>
                      <a:lnTo>
                        <a:pt x="371" y="46"/>
                      </a:lnTo>
                      <a:lnTo>
                        <a:pt x="371" y="45"/>
                      </a:lnTo>
                      <a:lnTo>
                        <a:pt x="371" y="46"/>
                      </a:lnTo>
                      <a:lnTo>
                        <a:pt x="371" y="48"/>
                      </a:lnTo>
                      <a:lnTo>
                        <a:pt x="372" y="47"/>
                      </a:lnTo>
                      <a:lnTo>
                        <a:pt x="373" y="47"/>
                      </a:lnTo>
                      <a:lnTo>
                        <a:pt x="374" y="45"/>
                      </a:lnTo>
                      <a:lnTo>
                        <a:pt x="374" y="47"/>
                      </a:lnTo>
                      <a:lnTo>
                        <a:pt x="375" y="46"/>
                      </a:lnTo>
                      <a:lnTo>
                        <a:pt x="376" y="45"/>
                      </a:lnTo>
                      <a:lnTo>
                        <a:pt x="376" y="47"/>
                      </a:lnTo>
                      <a:lnTo>
                        <a:pt x="376" y="48"/>
                      </a:lnTo>
                      <a:lnTo>
                        <a:pt x="377" y="48"/>
                      </a:lnTo>
                      <a:lnTo>
                        <a:pt x="378" y="48"/>
                      </a:lnTo>
                      <a:lnTo>
                        <a:pt x="378" y="46"/>
                      </a:lnTo>
                      <a:lnTo>
                        <a:pt x="379" y="43"/>
                      </a:lnTo>
                      <a:lnTo>
                        <a:pt x="379" y="45"/>
                      </a:lnTo>
                      <a:lnTo>
                        <a:pt x="380" y="46"/>
                      </a:lnTo>
                      <a:lnTo>
                        <a:pt x="381" y="46"/>
                      </a:lnTo>
                      <a:lnTo>
                        <a:pt x="381" y="44"/>
                      </a:lnTo>
                      <a:lnTo>
                        <a:pt x="381" y="45"/>
                      </a:lnTo>
                      <a:lnTo>
                        <a:pt x="381" y="46"/>
                      </a:lnTo>
                      <a:lnTo>
                        <a:pt x="382" y="48"/>
                      </a:lnTo>
                      <a:lnTo>
                        <a:pt x="382" y="44"/>
                      </a:lnTo>
                      <a:lnTo>
                        <a:pt x="383" y="45"/>
                      </a:lnTo>
                      <a:lnTo>
                        <a:pt x="383" y="46"/>
                      </a:lnTo>
                      <a:lnTo>
                        <a:pt x="384" y="46"/>
                      </a:lnTo>
                      <a:lnTo>
                        <a:pt x="384" y="48"/>
                      </a:lnTo>
                      <a:lnTo>
                        <a:pt x="385" y="47"/>
                      </a:lnTo>
                      <a:lnTo>
                        <a:pt x="385" y="48"/>
                      </a:lnTo>
                      <a:lnTo>
                        <a:pt x="386" y="47"/>
                      </a:lnTo>
                      <a:lnTo>
                        <a:pt x="386" y="48"/>
                      </a:lnTo>
                      <a:lnTo>
                        <a:pt x="387" y="48"/>
                      </a:lnTo>
                      <a:lnTo>
                        <a:pt x="387" y="47"/>
                      </a:lnTo>
                      <a:lnTo>
                        <a:pt x="388" y="48"/>
                      </a:lnTo>
                      <a:lnTo>
                        <a:pt x="389" y="47"/>
                      </a:lnTo>
                      <a:lnTo>
                        <a:pt x="390" y="47"/>
                      </a:lnTo>
                      <a:lnTo>
                        <a:pt x="391" y="46"/>
                      </a:lnTo>
                      <a:lnTo>
                        <a:pt x="391" y="47"/>
                      </a:lnTo>
                      <a:lnTo>
                        <a:pt x="392" y="48"/>
                      </a:lnTo>
                      <a:lnTo>
                        <a:pt x="392" y="47"/>
                      </a:lnTo>
                      <a:lnTo>
                        <a:pt x="393" y="46"/>
                      </a:lnTo>
                      <a:lnTo>
                        <a:pt x="393" y="47"/>
                      </a:lnTo>
                      <a:lnTo>
                        <a:pt x="394" y="47"/>
                      </a:lnTo>
                      <a:lnTo>
                        <a:pt x="394" y="45"/>
                      </a:lnTo>
                      <a:lnTo>
                        <a:pt x="394" y="46"/>
                      </a:lnTo>
                      <a:lnTo>
                        <a:pt x="395" y="46"/>
                      </a:lnTo>
                      <a:lnTo>
                        <a:pt x="395" y="47"/>
                      </a:lnTo>
                      <a:lnTo>
                        <a:pt x="396" y="44"/>
                      </a:lnTo>
                      <a:lnTo>
                        <a:pt x="396" y="48"/>
                      </a:lnTo>
                      <a:lnTo>
                        <a:pt x="397" y="47"/>
                      </a:lnTo>
                      <a:lnTo>
                        <a:pt x="397" y="46"/>
                      </a:lnTo>
                      <a:lnTo>
                        <a:pt x="398" y="47"/>
                      </a:lnTo>
                      <a:lnTo>
                        <a:pt x="399" y="43"/>
                      </a:lnTo>
                      <a:lnTo>
                        <a:pt x="399" y="42"/>
                      </a:lnTo>
                      <a:lnTo>
                        <a:pt x="400" y="47"/>
                      </a:lnTo>
                      <a:lnTo>
                        <a:pt x="401" y="44"/>
                      </a:lnTo>
                      <a:lnTo>
                        <a:pt x="401" y="45"/>
                      </a:lnTo>
                      <a:lnTo>
                        <a:pt x="402" y="47"/>
                      </a:lnTo>
                      <a:lnTo>
                        <a:pt x="402" y="46"/>
                      </a:lnTo>
                      <a:lnTo>
                        <a:pt x="403" y="46"/>
                      </a:lnTo>
                      <a:lnTo>
                        <a:pt x="403" y="47"/>
                      </a:lnTo>
                      <a:lnTo>
                        <a:pt x="404" y="46"/>
                      </a:lnTo>
                      <a:lnTo>
                        <a:pt x="404" y="45"/>
                      </a:lnTo>
                      <a:lnTo>
                        <a:pt x="404" y="46"/>
                      </a:lnTo>
                      <a:lnTo>
                        <a:pt x="405" y="48"/>
                      </a:lnTo>
                      <a:lnTo>
                        <a:pt x="406" y="46"/>
                      </a:lnTo>
                      <a:lnTo>
                        <a:pt x="406" y="45"/>
                      </a:lnTo>
                      <a:lnTo>
                        <a:pt x="406" y="46"/>
                      </a:lnTo>
                      <a:lnTo>
                        <a:pt x="406" y="47"/>
                      </a:lnTo>
                      <a:lnTo>
                        <a:pt x="407" y="46"/>
                      </a:lnTo>
                      <a:lnTo>
                        <a:pt x="407" y="47"/>
                      </a:lnTo>
                      <a:lnTo>
                        <a:pt x="408" y="47"/>
                      </a:lnTo>
                      <a:lnTo>
                        <a:pt x="409" y="47"/>
                      </a:lnTo>
                      <a:lnTo>
                        <a:pt x="410" y="47"/>
                      </a:lnTo>
                      <a:lnTo>
                        <a:pt x="411" y="45"/>
                      </a:lnTo>
                      <a:lnTo>
                        <a:pt x="411" y="44"/>
                      </a:lnTo>
                      <a:lnTo>
                        <a:pt x="411" y="48"/>
                      </a:lnTo>
                      <a:lnTo>
                        <a:pt x="412" y="48"/>
                      </a:lnTo>
                      <a:lnTo>
                        <a:pt x="413" y="46"/>
                      </a:lnTo>
                      <a:lnTo>
                        <a:pt x="413" y="48"/>
                      </a:lnTo>
                      <a:lnTo>
                        <a:pt x="414" y="48"/>
                      </a:lnTo>
                      <a:lnTo>
                        <a:pt x="415" y="48"/>
                      </a:lnTo>
                      <a:lnTo>
                        <a:pt x="415" y="43"/>
                      </a:lnTo>
                      <a:lnTo>
                        <a:pt x="416" y="40"/>
                      </a:lnTo>
                      <a:lnTo>
                        <a:pt x="416" y="44"/>
                      </a:lnTo>
                      <a:lnTo>
                        <a:pt x="416" y="48"/>
                      </a:lnTo>
                      <a:lnTo>
                        <a:pt x="417" y="47"/>
                      </a:lnTo>
                      <a:lnTo>
                        <a:pt x="417" y="43"/>
                      </a:lnTo>
                      <a:lnTo>
                        <a:pt x="418" y="45"/>
                      </a:lnTo>
                      <a:lnTo>
                        <a:pt x="418" y="48"/>
                      </a:lnTo>
                      <a:lnTo>
                        <a:pt x="419" y="47"/>
                      </a:lnTo>
                      <a:lnTo>
                        <a:pt x="420" y="48"/>
                      </a:lnTo>
                      <a:lnTo>
                        <a:pt x="421" y="47"/>
                      </a:lnTo>
                      <a:lnTo>
                        <a:pt x="421" y="48"/>
                      </a:lnTo>
                      <a:lnTo>
                        <a:pt x="422" y="47"/>
                      </a:lnTo>
                      <a:lnTo>
                        <a:pt x="422" y="42"/>
                      </a:lnTo>
                      <a:lnTo>
                        <a:pt x="422" y="40"/>
                      </a:lnTo>
                      <a:lnTo>
                        <a:pt x="423" y="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3" name="Freeform 63">
                  <a:extLst>
                    <a:ext uri="{FF2B5EF4-FFF2-40B4-BE49-F238E27FC236}">
                      <a16:creationId xmlns:a16="http://schemas.microsoft.com/office/drawing/2014/main" id="{E2FA6AFF-FD1F-0E48-9D35-00C89FAD9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9871" y="5019079"/>
                  <a:ext cx="1636884" cy="151636"/>
                </a:xfrm>
                <a:custGeom>
                  <a:avLst/>
                  <a:gdLst>
                    <a:gd name="T0" fmla="*/ 2147483647 w 421"/>
                    <a:gd name="T1" fmla="*/ 2147483647 h 22"/>
                    <a:gd name="T2" fmla="*/ 2147483647 w 421"/>
                    <a:gd name="T3" fmla="*/ 2147483647 h 22"/>
                    <a:gd name="T4" fmla="*/ 2147483647 w 421"/>
                    <a:gd name="T5" fmla="*/ 2147483647 h 22"/>
                    <a:gd name="T6" fmla="*/ 2147483647 w 421"/>
                    <a:gd name="T7" fmla="*/ 2147483647 h 22"/>
                    <a:gd name="T8" fmla="*/ 2147483647 w 421"/>
                    <a:gd name="T9" fmla="*/ 2147483647 h 22"/>
                    <a:gd name="T10" fmla="*/ 2147483647 w 421"/>
                    <a:gd name="T11" fmla="*/ 2147483647 h 22"/>
                    <a:gd name="T12" fmla="*/ 2147483647 w 421"/>
                    <a:gd name="T13" fmla="*/ 2147483647 h 22"/>
                    <a:gd name="T14" fmla="*/ 2147483647 w 421"/>
                    <a:gd name="T15" fmla="*/ 2147483647 h 22"/>
                    <a:gd name="T16" fmla="*/ 2147483647 w 421"/>
                    <a:gd name="T17" fmla="*/ 2147483647 h 22"/>
                    <a:gd name="T18" fmla="*/ 2147483647 w 421"/>
                    <a:gd name="T19" fmla="*/ 2147483647 h 22"/>
                    <a:gd name="T20" fmla="*/ 2147483647 w 421"/>
                    <a:gd name="T21" fmla="*/ 2147483647 h 22"/>
                    <a:gd name="T22" fmla="*/ 2147483647 w 421"/>
                    <a:gd name="T23" fmla="*/ 2147483647 h 22"/>
                    <a:gd name="T24" fmla="*/ 2147483647 w 421"/>
                    <a:gd name="T25" fmla="*/ 2147483647 h 22"/>
                    <a:gd name="T26" fmla="*/ 2147483647 w 421"/>
                    <a:gd name="T27" fmla="*/ 2147483647 h 22"/>
                    <a:gd name="T28" fmla="*/ 2147483647 w 421"/>
                    <a:gd name="T29" fmla="*/ 2147483647 h 22"/>
                    <a:gd name="T30" fmla="*/ 2147483647 w 421"/>
                    <a:gd name="T31" fmla="*/ 2147483647 h 22"/>
                    <a:gd name="T32" fmla="*/ 2147483647 w 421"/>
                    <a:gd name="T33" fmla="*/ 2147483647 h 22"/>
                    <a:gd name="T34" fmla="*/ 2147483647 w 421"/>
                    <a:gd name="T35" fmla="*/ 2147483647 h 22"/>
                    <a:gd name="T36" fmla="*/ 2147483647 w 421"/>
                    <a:gd name="T37" fmla="*/ 2147483647 h 22"/>
                    <a:gd name="T38" fmla="*/ 2147483647 w 421"/>
                    <a:gd name="T39" fmla="*/ 2147483647 h 22"/>
                    <a:gd name="T40" fmla="*/ 2147483647 w 421"/>
                    <a:gd name="T41" fmla="*/ 2147483647 h 22"/>
                    <a:gd name="T42" fmla="*/ 2147483647 w 421"/>
                    <a:gd name="T43" fmla="*/ 2147483647 h 22"/>
                    <a:gd name="T44" fmla="*/ 2147483647 w 421"/>
                    <a:gd name="T45" fmla="*/ 2147483647 h 22"/>
                    <a:gd name="T46" fmla="*/ 2147483647 w 421"/>
                    <a:gd name="T47" fmla="*/ 2147483647 h 22"/>
                    <a:gd name="T48" fmla="*/ 2147483647 w 421"/>
                    <a:gd name="T49" fmla="*/ 2147483647 h 22"/>
                    <a:gd name="T50" fmla="*/ 2147483647 w 421"/>
                    <a:gd name="T51" fmla="*/ 2147483647 h 22"/>
                    <a:gd name="T52" fmla="*/ 2147483647 w 421"/>
                    <a:gd name="T53" fmla="*/ 2147483647 h 22"/>
                    <a:gd name="T54" fmla="*/ 2147483647 w 421"/>
                    <a:gd name="T55" fmla="*/ 2147483647 h 22"/>
                    <a:gd name="T56" fmla="*/ 2147483647 w 421"/>
                    <a:gd name="T57" fmla="*/ 2147483647 h 22"/>
                    <a:gd name="T58" fmla="*/ 2147483647 w 421"/>
                    <a:gd name="T59" fmla="*/ 2147483647 h 22"/>
                    <a:gd name="T60" fmla="*/ 2147483647 w 421"/>
                    <a:gd name="T61" fmla="*/ 2147483647 h 22"/>
                    <a:gd name="T62" fmla="*/ 2147483647 w 421"/>
                    <a:gd name="T63" fmla="*/ 2147483647 h 22"/>
                    <a:gd name="T64" fmla="*/ 2147483647 w 421"/>
                    <a:gd name="T65" fmla="*/ 2147483647 h 22"/>
                    <a:gd name="T66" fmla="*/ 2147483647 w 421"/>
                    <a:gd name="T67" fmla="*/ 2147483647 h 22"/>
                    <a:gd name="T68" fmla="*/ 2147483647 w 421"/>
                    <a:gd name="T69" fmla="*/ 2147483647 h 22"/>
                    <a:gd name="T70" fmla="*/ 2147483647 w 421"/>
                    <a:gd name="T71" fmla="*/ 2147483647 h 22"/>
                    <a:gd name="T72" fmla="*/ 2147483647 w 421"/>
                    <a:gd name="T73" fmla="*/ 2147483647 h 22"/>
                    <a:gd name="T74" fmla="*/ 2147483647 w 421"/>
                    <a:gd name="T75" fmla="*/ 2147483647 h 22"/>
                    <a:gd name="T76" fmla="*/ 2147483647 w 421"/>
                    <a:gd name="T77" fmla="*/ 2147483647 h 22"/>
                    <a:gd name="T78" fmla="*/ 2147483647 w 421"/>
                    <a:gd name="T79" fmla="*/ 2147483647 h 22"/>
                    <a:gd name="T80" fmla="*/ 2147483647 w 421"/>
                    <a:gd name="T81" fmla="*/ 2147483647 h 22"/>
                    <a:gd name="T82" fmla="*/ 2147483647 w 421"/>
                    <a:gd name="T83" fmla="*/ 2147483647 h 22"/>
                    <a:gd name="T84" fmla="*/ 2147483647 w 421"/>
                    <a:gd name="T85" fmla="*/ 2147483647 h 22"/>
                    <a:gd name="T86" fmla="*/ 2147483647 w 421"/>
                    <a:gd name="T87" fmla="*/ 2147483647 h 22"/>
                    <a:gd name="T88" fmla="*/ 2147483647 w 421"/>
                    <a:gd name="T89" fmla="*/ 2147483647 h 22"/>
                    <a:gd name="T90" fmla="*/ 2147483647 w 421"/>
                    <a:gd name="T91" fmla="*/ 2147483647 h 22"/>
                    <a:gd name="T92" fmla="*/ 2147483647 w 421"/>
                    <a:gd name="T93" fmla="*/ 2147483647 h 22"/>
                    <a:gd name="T94" fmla="*/ 2147483647 w 421"/>
                    <a:gd name="T95" fmla="*/ 2147483647 h 22"/>
                    <a:gd name="T96" fmla="*/ 2147483647 w 421"/>
                    <a:gd name="T97" fmla="*/ 2147483647 h 22"/>
                    <a:gd name="T98" fmla="*/ 2147483647 w 421"/>
                    <a:gd name="T99" fmla="*/ 2147483647 h 22"/>
                    <a:gd name="T100" fmla="*/ 2147483647 w 421"/>
                    <a:gd name="T101" fmla="*/ 2147483647 h 22"/>
                    <a:gd name="T102" fmla="*/ 2147483647 w 421"/>
                    <a:gd name="T103" fmla="*/ 2147483647 h 22"/>
                    <a:gd name="T104" fmla="*/ 2147483647 w 421"/>
                    <a:gd name="T105" fmla="*/ 2147483647 h 22"/>
                    <a:gd name="T106" fmla="*/ 2147483647 w 421"/>
                    <a:gd name="T107" fmla="*/ 2147483647 h 22"/>
                    <a:gd name="T108" fmla="*/ 2147483647 w 421"/>
                    <a:gd name="T109" fmla="*/ 2147483647 h 22"/>
                    <a:gd name="T110" fmla="*/ 2147483647 w 421"/>
                    <a:gd name="T111" fmla="*/ 2147483647 h 22"/>
                    <a:gd name="T112" fmla="*/ 2147483647 w 421"/>
                    <a:gd name="T113" fmla="*/ 2147483647 h 22"/>
                    <a:gd name="T114" fmla="*/ 2147483647 w 421"/>
                    <a:gd name="T115" fmla="*/ 2147483647 h 22"/>
                    <a:gd name="T116" fmla="*/ 2147483647 w 421"/>
                    <a:gd name="T117" fmla="*/ 2147483647 h 22"/>
                    <a:gd name="T118" fmla="*/ 2147483647 w 421"/>
                    <a:gd name="T119" fmla="*/ 2147483647 h 2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21"/>
                    <a:gd name="T181" fmla="*/ 0 h 22"/>
                    <a:gd name="T182" fmla="*/ 421 w 421"/>
                    <a:gd name="T183" fmla="*/ 22 h 2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21" h="22">
                      <a:moveTo>
                        <a:pt x="0" y="19"/>
                      </a:moveTo>
                      <a:lnTo>
                        <a:pt x="0" y="22"/>
                      </a:lnTo>
                      <a:lnTo>
                        <a:pt x="1" y="19"/>
                      </a:lnTo>
                      <a:lnTo>
                        <a:pt x="1" y="18"/>
                      </a:lnTo>
                      <a:lnTo>
                        <a:pt x="1" y="22"/>
                      </a:lnTo>
                      <a:lnTo>
                        <a:pt x="2" y="22"/>
                      </a:lnTo>
                      <a:lnTo>
                        <a:pt x="2" y="20"/>
                      </a:lnTo>
                      <a:lnTo>
                        <a:pt x="3" y="15"/>
                      </a:lnTo>
                      <a:lnTo>
                        <a:pt x="3" y="16"/>
                      </a:lnTo>
                      <a:lnTo>
                        <a:pt x="3" y="20"/>
                      </a:lnTo>
                      <a:lnTo>
                        <a:pt x="4" y="22"/>
                      </a:lnTo>
                      <a:lnTo>
                        <a:pt x="4" y="18"/>
                      </a:lnTo>
                      <a:lnTo>
                        <a:pt x="5" y="21"/>
                      </a:lnTo>
                      <a:lnTo>
                        <a:pt x="5" y="22"/>
                      </a:lnTo>
                      <a:lnTo>
                        <a:pt x="6" y="18"/>
                      </a:lnTo>
                      <a:lnTo>
                        <a:pt x="7" y="21"/>
                      </a:lnTo>
                      <a:lnTo>
                        <a:pt x="7" y="22"/>
                      </a:lnTo>
                      <a:lnTo>
                        <a:pt x="8" y="21"/>
                      </a:lnTo>
                      <a:lnTo>
                        <a:pt x="8" y="22"/>
                      </a:lnTo>
                      <a:lnTo>
                        <a:pt x="9" y="22"/>
                      </a:lnTo>
                      <a:lnTo>
                        <a:pt x="9" y="19"/>
                      </a:lnTo>
                      <a:lnTo>
                        <a:pt x="10" y="21"/>
                      </a:lnTo>
                      <a:lnTo>
                        <a:pt x="10" y="22"/>
                      </a:lnTo>
                      <a:lnTo>
                        <a:pt x="11" y="20"/>
                      </a:lnTo>
                      <a:lnTo>
                        <a:pt x="11" y="21"/>
                      </a:lnTo>
                      <a:lnTo>
                        <a:pt x="12" y="20"/>
                      </a:lnTo>
                      <a:lnTo>
                        <a:pt x="13" y="15"/>
                      </a:lnTo>
                      <a:lnTo>
                        <a:pt x="13" y="16"/>
                      </a:lnTo>
                      <a:lnTo>
                        <a:pt x="13" y="22"/>
                      </a:lnTo>
                      <a:lnTo>
                        <a:pt x="14" y="22"/>
                      </a:lnTo>
                      <a:lnTo>
                        <a:pt x="14" y="18"/>
                      </a:lnTo>
                      <a:lnTo>
                        <a:pt x="15" y="22"/>
                      </a:lnTo>
                      <a:lnTo>
                        <a:pt x="16" y="20"/>
                      </a:lnTo>
                      <a:lnTo>
                        <a:pt x="16" y="18"/>
                      </a:lnTo>
                      <a:lnTo>
                        <a:pt x="16" y="19"/>
                      </a:lnTo>
                      <a:lnTo>
                        <a:pt x="16" y="21"/>
                      </a:lnTo>
                      <a:lnTo>
                        <a:pt x="17" y="22"/>
                      </a:lnTo>
                      <a:lnTo>
                        <a:pt x="18" y="20"/>
                      </a:lnTo>
                      <a:lnTo>
                        <a:pt x="18" y="21"/>
                      </a:lnTo>
                      <a:lnTo>
                        <a:pt x="18" y="22"/>
                      </a:lnTo>
                      <a:lnTo>
                        <a:pt x="19" y="18"/>
                      </a:lnTo>
                      <a:lnTo>
                        <a:pt x="20" y="21"/>
                      </a:lnTo>
                      <a:lnTo>
                        <a:pt x="21" y="20"/>
                      </a:lnTo>
                      <a:lnTo>
                        <a:pt x="21" y="22"/>
                      </a:lnTo>
                      <a:lnTo>
                        <a:pt x="22" y="21"/>
                      </a:lnTo>
                      <a:lnTo>
                        <a:pt x="22" y="20"/>
                      </a:lnTo>
                      <a:lnTo>
                        <a:pt x="23" y="19"/>
                      </a:lnTo>
                      <a:lnTo>
                        <a:pt x="23" y="20"/>
                      </a:lnTo>
                      <a:lnTo>
                        <a:pt x="23" y="21"/>
                      </a:lnTo>
                      <a:lnTo>
                        <a:pt x="24" y="21"/>
                      </a:lnTo>
                      <a:lnTo>
                        <a:pt x="25" y="21"/>
                      </a:lnTo>
                      <a:lnTo>
                        <a:pt x="25" y="22"/>
                      </a:lnTo>
                      <a:lnTo>
                        <a:pt x="26" y="21"/>
                      </a:lnTo>
                      <a:lnTo>
                        <a:pt x="26" y="22"/>
                      </a:lnTo>
                      <a:lnTo>
                        <a:pt x="27" y="22"/>
                      </a:lnTo>
                      <a:lnTo>
                        <a:pt x="28" y="21"/>
                      </a:lnTo>
                      <a:lnTo>
                        <a:pt x="28" y="22"/>
                      </a:lnTo>
                      <a:lnTo>
                        <a:pt x="29" y="20"/>
                      </a:lnTo>
                      <a:lnTo>
                        <a:pt x="29" y="18"/>
                      </a:lnTo>
                      <a:lnTo>
                        <a:pt x="30" y="19"/>
                      </a:lnTo>
                      <a:lnTo>
                        <a:pt x="30" y="20"/>
                      </a:lnTo>
                      <a:lnTo>
                        <a:pt x="31" y="20"/>
                      </a:lnTo>
                      <a:lnTo>
                        <a:pt x="31" y="19"/>
                      </a:lnTo>
                      <a:lnTo>
                        <a:pt x="32" y="22"/>
                      </a:lnTo>
                      <a:lnTo>
                        <a:pt x="32" y="21"/>
                      </a:lnTo>
                      <a:lnTo>
                        <a:pt x="33" y="20"/>
                      </a:lnTo>
                      <a:lnTo>
                        <a:pt x="33" y="21"/>
                      </a:lnTo>
                      <a:lnTo>
                        <a:pt x="33" y="22"/>
                      </a:lnTo>
                      <a:lnTo>
                        <a:pt x="34" y="21"/>
                      </a:lnTo>
                      <a:lnTo>
                        <a:pt x="35" y="21"/>
                      </a:lnTo>
                      <a:lnTo>
                        <a:pt x="35" y="20"/>
                      </a:lnTo>
                      <a:lnTo>
                        <a:pt x="36" y="20"/>
                      </a:lnTo>
                      <a:lnTo>
                        <a:pt x="36" y="21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8" y="20"/>
                      </a:lnTo>
                      <a:lnTo>
                        <a:pt x="38" y="21"/>
                      </a:lnTo>
                      <a:lnTo>
                        <a:pt x="39" y="21"/>
                      </a:lnTo>
                      <a:lnTo>
                        <a:pt x="39" y="19"/>
                      </a:lnTo>
                      <a:lnTo>
                        <a:pt x="40" y="20"/>
                      </a:lnTo>
                      <a:lnTo>
                        <a:pt x="40" y="22"/>
                      </a:lnTo>
                      <a:lnTo>
                        <a:pt x="41" y="20"/>
                      </a:lnTo>
                      <a:lnTo>
                        <a:pt x="41" y="18"/>
                      </a:lnTo>
                      <a:lnTo>
                        <a:pt x="41" y="20"/>
                      </a:lnTo>
                      <a:lnTo>
                        <a:pt x="42" y="22"/>
                      </a:lnTo>
                      <a:lnTo>
                        <a:pt x="42" y="19"/>
                      </a:lnTo>
                      <a:lnTo>
                        <a:pt x="43" y="19"/>
                      </a:lnTo>
                      <a:lnTo>
                        <a:pt x="43" y="22"/>
                      </a:lnTo>
                      <a:lnTo>
                        <a:pt x="44" y="20"/>
                      </a:lnTo>
                      <a:lnTo>
                        <a:pt x="44" y="19"/>
                      </a:lnTo>
                      <a:lnTo>
                        <a:pt x="44" y="20"/>
                      </a:lnTo>
                      <a:lnTo>
                        <a:pt x="45" y="22"/>
                      </a:lnTo>
                      <a:lnTo>
                        <a:pt x="46" y="20"/>
                      </a:lnTo>
                      <a:lnTo>
                        <a:pt x="46" y="18"/>
                      </a:lnTo>
                      <a:lnTo>
                        <a:pt x="46" y="21"/>
                      </a:lnTo>
                      <a:lnTo>
                        <a:pt x="47" y="21"/>
                      </a:lnTo>
                      <a:lnTo>
                        <a:pt x="48" y="19"/>
                      </a:lnTo>
                      <a:lnTo>
                        <a:pt x="48" y="20"/>
                      </a:lnTo>
                      <a:lnTo>
                        <a:pt x="49" y="20"/>
                      </a:lnTo>
                      <a:lnTo>
                        <a:pt x="49" y="18"/>
                      </a:lnTo>
                      <a:lnTo>
                        <a:pt x="49" y="17"/>
                      </a:lnTo>
                      <a:lnTo>
                        <a:pt x="50" y="20"/>
                      </a:lnTo>
                      <a:lnTo>
                        <a:pt x="50" y="21"/>
                      </a:lnTo>
                      <a:lnTo>
                        <a:pt x="51" y="19"/>
                      </a:lnTo>
                      <a:lnTo>
                        <a:pt x="51" y="22"/>
                      </a:lnTo>
                      <a:lnTo>
                        <a:pt x="52" y="22"/>
                      </a:lnTo>
                      <a:lnTo>
                        <a:pt x="53" y="21"/>
                      </a:lnTo>
                      <a:lnTo>
                        <a:pt x="53" y="22"/>
                      </a:lnTo>
                      <a:lnTo>
                        <a:pt x="54" y="22"/>
                      </a:lnTo>
                      <a:lnTo>
                        <a:pt x="54" y="21"/>
                      </a:lnTo>
                      <a:lnTo>
                        <a:pt x="55" y="22"/>
                      </a:lnTo>
                      <a:lnTo>
                        <a:pt x="56" y="21"/>
                      </a:lnTo>
                      <a:lnTo>
                        <a:pt x="56" y="22"/>
                      </a:lnTo>
                      <a:lnTo>
                        <a:pt x="57" y="22"/>
                      </a:lnTo>
                      <a:lnTo>
                        <a:pt x="58" y="21"/>
                      </a:lnTo>
                      <a:lnTo>
                        <a:pt x="58" y="22"/>
                      </a:lnTo>
                      <a:lnTo>
                        <a:pt x="59" y="22"/>
                      </a:lnTo>
                      <a:lnTo>
                        <a:pt x="60" y="22"/>
                      </a:lnTo>
                      <a:lnTo>
                        <a:pt x="61" y="20"/>
                      </a:lnTo>
                      <a:lnTo>
                        <a:pt x="62" y="22"/>
                      </a:lnTo>
                      <a:lnTo>
                        <a:pt x="62" y="21"/>
                      </a:lnTo>
                      <a:lnTo>
                        <a:pt x="63" y="21"/>
                      </a:lnTo>
                      <a:lnTo>
                        <a:pt x="63" y="22"/>
                      </a:lnTo>
                      <a:lnTo>
                        <a:pt x="64" y="22"/>
                      </a:lnTo>
                      <a:lnTo>
                        <a:pt x="65" y="22"/>
                      </a:lnTo>
                      <a:lnTo>
                        <a:pt x="66" y="17"/>
                      </a:lnTo>
                      <a:lnTo>
                        <a:pt x="66" y="12"/>
                      </a:lnTo>
                      <a:lnTo>
                        <a:pt x="66" y="16"/>
                      </a:lnTo>
                      <a:lnTo>
                        <a:pt x="67" y="21"/>
                      </a:lnTo>
                      <a:lnTo>
                        <a:pt x="67" y="18"/>
                      </a:lnTo>
                      <a:lnTo>
                        <a:pt x="68" y="0"/>
                      </a:lnTo>
                      <a:lnTo>
                        <a:pt x="68" y="16"/>
                      </a:lnTo>
                      <a:lnTo>
                        <a:pt x="68" y="22"/>
                      </a:lnTo>
                      <a:lnTo>
                        <a:pt x="69" y="17"/>
                      </a:lnTo>
                      <a:lnTo>
                        <a:pt x="69" y="7"/>
                      </a:lnTo>
                      <a:lnTo>
                        <a:pt x="70" y="17"/>
                      </a:lnTo>
                      <a:lnTo>
                        <a:pt x="70" y="21"/>
                      </a:lnTo>
                      <a:lnTo>
                        <a:pt x="71" y="19"/>
                      </a:lnTo>
                      <a:lnTo>
                        <a:pt x="71" y="17"/>
                      </a:lnTo>
                      <a:lnTo>
                        <a:pt x="71" y="19"/>
                      </a:lnTo>
                      <a:lnTo>
                        <a:pt x="72" y="22"/>
                      </a:lnTo>
                      <a:lnTo>
                        <a:pt x="72" y="21"/>
                      </a:lnTo>
                      <a:lnTo>
                        <a:pt x="73" y="20"/>
                      </a:lnTo>
                      <a:lnTo>
                        <a:pt x="73" y="22"/>
                      </a:lnTo>
                      <a:lnTo>
                        <a:pt x="74" y="22"/>
                      </a:lnTo>
                      <a:lnTo>
                        <a:pt x="75" y="21"/>
                      </a:lnTo>
                      <a:lnTo>
                        <a:pt x="76" y="21"/>
                      </a:lnTo>
                      <a:lnTo>
                        <a:pt x="76" y="13"/>
                      </a:lnTo>
                      <a:lnTo>
                        <a:pt x="76" y="15"/>
                      </a:lnTo>
                      <a:lnTo>
                        <a:pt x="77" y="21"/>
                      </a:lnTo>
                      <a:lnTo>
                        <a:pt x="77" y="22"/>
                      </a:lnTo>
                      <a:lnTo>
                        <a:pt x="78" y="16"/>
                      </a:lnTo>
                      <a:lnTo>
                        <a:pt x="78" y="17"/>
                      </a:lnTo>
                      <a:lnTo>
                        <a:pt x="78" y="22"/>
                      </a:lnTo>
                      <a:lnTo>
                        <a:pt x="79" y="22"/>
                      </a:lnTo>
                      <a:lnTo>
                        <a:pt x="79" y="20"/>
                      </a:lnTo>
                      <a:lnTo>
                        <a:pt x="80" y="20"/>
                      </a:lnTo>
                      <a:lnTo>
                        <a:pt x="80" y="21"/>
                      </a:lnTo>
                      <a:lnTo>
                        <a:pt x="80" y="22"/>
                      </a:lnTo>
                      <a:lnTo>
                        <a:pt x="81" y="22"/>
                      </a:lnTo>
                      <a:lnTo>
                        <a:pt x="82" y="22"/>
                      </a:lnTo>
                      <a:lnTo>
                        <a:pt x="83" y="20"/>
                      </a:lnTo>
                      <a:lnTo>
                        <a:pt x="83" y="22"/>
                      </a:lnTo>
                      <a:lnTo>
                        <a:pt x="84" y="21"/>
                      </a:lnTo>
                      <a:lnTo>
                        <a:pt x="84" y="20"/>
                      </a:lnTo>
                      <a:lnTo>
                        <a:pt x="84" y="21"/>
                      </a:lnTo>
                      <a:lnTo>
                        <a:pt x="85" y="21"/>
                      </a:lnTo>
                      <a:lnTo>
                        <a:pt x="86" y="20"/>
                      </a:lnTo>
                      <a:lnTo>
                        <a:pt x="86" y="22"/>
                      </a:lnTo>
                      <a:lnTo>
                        <a:pt x="87" y="21"/>
                      </a:lnTo>
                      <a:lnTo>
                        <a:pt x="87" y="22"/>
                      </a:lnTo>
                      <a:lnTo>
                        <a:pt x="88" y="21"/>
                      </a:lnTo>
                      <a:lnTo>
                        <a:pt x="88" y="22"/>
                      </a:lnTo>
                      <a:lnTo>
                        <a:pt x="89" y="21"/>
                      </a:lnTo>
                      <a:lnTo>
                        <a:pt x="89" y="20"/>
                      </a:lnTo>
                      <a:lnTo>
                        <a:pt x="89" y="19"/>
                      </a:lnTo>
                      <a:lnTo>
                        <a:pt x="90" y="21"/>
                      </a:lnTo>
                      <a:lnTo>
                        <a:pt x="91" y="21"/>
                      </a:lnTo>
                      <a:lnTo>
                        <a:pt x="91" y="20"/>
                      </a:lnTo>
                      <a:lnTo>
                        <a:pt x="91" y="21"/>
                      </a:lnTo>
                      <a:lnTo>
                        <a:pt x="92" y="22"/>
                      </a:lnTo>
                      <a:lnTo>
                        <a:pt x="93" y="18"/>
                      </a:lnTo>
                      <a:lnTo>
                        <a:pt x="93" y="20"/>
                      </a:lnTo>
                      <a:lnTo>
                        <a:pt x="94" y="22"/>
                      </a:lnTo>
                      <a:lnTo>
                        <a:pt x="94" y="20"/>
                      </a:lnTo>
                      <a:lnTo>
                        <a:pt x="95" y="20"/>
                      </a:lnTo>
                      <a:lnTo>
                        <a:pt x="96" y="21"/>
                      </a:lnTo>
                      <a:lnTo>
                        <a:pt x="96" y="19"/>
                      </a:lnTo>
                      <a:lnTo>
                        <a:pt x="96" y="16"/>
                      </a:lnTo>
                      <a:lnTo>
                        <a:pt x="96" y="21"/>
                      </a:lnTo>
                      <a:lnTo>
                        <a:pt x="97" y="22"/>
                      </a:lnTo>
                      <a:lnTo>
                        <a:pt x="98" y="21"/>
                      </a:lnTo>
                      <a:lnTo>
                        <a:pt x="98" y="20"/>
                      </a:lnTo>
                      <a:lnTo>
                        <a:pt x="98" y="21"/>
                      </a:lnTo>
                      <a:lnTo>
                        <a:pt x="99" y="20"/>
                      </a:lnTo>
                      <a:lnTo>
                        <a:pt x="99" y="21"/>
                      </a:lnTo>
                      <a:lnTo>
                        <a:pt x="100" y="22"/>
                      </a:lnTo>
                      <a:lnTo>
                        <a:pt x="100" y="20"/>
                      </a:lnTo>
                      <a:lnTo>
                        <a:pt x="101" y="22"/>
                      </a:lnTo>
                      <a:lnTo>
                        <a:pt x="102" y="21"/>
                      </a:lnTo>
                      <a:lnTo>
                        <a:pt x="102" y="20"/>
                      </a:lnTo>
                      <a:lnTo>
                        <a:pt x="103" y="20"/>
                      </a:lnTo>
                      <a:lnTo>
                        <a:pt x="103" y="22"/>
                      </a:lnTo>
                      <a:lnTo>
                        <a:pt x="104" y="19"/>
                      </a:lnTo>
                      <a:lnTo>
                        <a:pt x="104" y="17"/>
                      </a:lnTo>
                      <a:lnTo>
                        <a:pt x="105" y="20"/>
                      </a:lnTo>
                      <a:lnTo>
                        <a:pt x="106" y="20"/>
                      </a:lnTo>
                      <a:lnTo>
                        <a:pt x="106" y="19"/>
                      </a:lnTo>
                      <a:lnTo>
                        <a:pt x="106" y="20"/>
                      </a:lnTo>
                      <a:lnTo>
                        <a:pt x="107" y="22"/>
                      </a:lnTo>
                      <a:lnTo>
                        <a:pt x="107" y="21"/>
                      </a:lnTo>
                      <a:lnTo>
                        <a:pt x="108" y="20"/>
                      </a:lnTo>
                      <a:lnTo>
                        <a:pt x="108" y="21"/>
                      </a:lnTo>
                      <a:lnTo>
                        <a:pt x="109" y="21"/>
                      </a:lnTo>
                      <a:lnTo>
                        <a:pt x="110" y="21"/>
                      </a:lnTo>
                      <a:lnTo>
                        <a:pt x="110" y="22"/>
                      </a:lnTo>
                      <a:lnTo>
                        <a:pt x="111" y="21"/>
                      </a:lnTo>
                      <a:lnTo>
                        <a:pt x="112" y="21"/>
                      </a:lnTo>
                      <a:lnTo>
                        <a:pt x="112" y="22"/>
                      </a:lnTo>
                      <a:lnTo>
                        <a:pt x="113" y="20"/>
                      </a:lnTo>
                      <a:lnTo>
                        <a:pt x="113" y="21"/>
                      </a:lnTo>
                      <a:lnTo>
                        <a:pt x="113" y="22"/>
                      </a:lnTo>
                      <a:lnTo>
                        <a:pt x="114" y="21"/>
                      </a:lnTo>
                      <a:lnTo>
                        <a:pt x="114" y="20"/>
                      </a:lnTo>
                      <a:lnTo>
                        <a:pt x="114" y="21"/>
                      </a:lnTo>
                      <a:lnTo>
                        <a:pt x="115" y="21"/>
                      </a:lnTo>
                      <a:lnTo>
                        <a:pt x="116" y="21"/>
                      </a:lnTo>
                      <a:lnTo>
                        <a:pt x="116" y="20"/>
                      </a:lnTo>
                      <a:lnTo>
                        <a:pt x="117" y="21"/>
                      </a:lnTo>
                      <a:lnTo>
                        <a:pt x="117" y="22"/>
                      </a:lnTo>
                      <a:lnTo>
                        <a:pt x="118" y="20"/>
                      </a:lnTo>
                      <a:lnTo>
                        <a:pt x="119" y="21"/>
                      </a:lnTo>
                      <a:lnTo>
                        <a:pt x="119" y="20"/>
                      </a:lnTo>
                      <a:lnTo>
                        <a:pt x="120" y="20"/>
                      </a:lnTo>
                      <a:lnTo>
                        <a:pt x="121" y="20"/>
                      </a:lnTo>
                      <a:lnTo>
                        <a:pt x="122" y="21"/>
                      </a:lnTo>
                      <a:lnTo>
                        <a:pt x="123" y="20"/>
                      </a:lnTo>
                      <a:lnTo>
                        <a:pt x="123" y="18"/>
                      </a:lnTo>
                      <a:lnTo>
                        <a:pt x="123" y="20"/>
                      </a:lnTo>
                      <a:lnTo>
                        <a:pt x="124" y="22"/>
                      </a:lnTo>
                      <a:lnTo>
                        <a:pt x="124" y="19"/>
                      </a:lnTo>
                      <a:lnTo>
                        <a:pt x="124" y="18"/>
                      </a:lnTo>
                      <a:lnTo>
                        <a:pt x="125" y="21"/>
                      </a:lnTo>
                      <a:lnTo>
                        <a:pt x="125" y="22"/>
                      </a:lnTo>
                      <a:lnTo>
                        <a:pt x="126" y="21"/>
                      </a:lnTo>
                      <a:lnTo>
                        <a:pt x="126" y="20"/>
                      </a:lnTo>
                      <a:lnTo>
                        <a:pt x="126" y="22"/>
                      </a:lnTo>
                      <a:lnTo>
                        <a:pt x="127" y="22"/>
                      </a:lnTo>
                      <a:lnTo>
                        <a:pt x="128" y="21"/>
                      </a:lnTo>
                      <a:lnTo>
                        <a:pt x="128" y="22"/>
                      </a:lnTo>
                      <a:lnTo>
                        <a:pt x="129" y="22"/>
                      </a:lnTo>
                      <a:lnTo>
                        <a:pt x="130" y="19"/>
                      </a:lnTo>
                      <a:lnTo>
                        <a:pt x="130" y="20"/>
                      </a:lnTo>
                      <a:lnTo>
                        <a:pt x="130" y="22"/>
                      </a:lnTo>
                      <a:lnTo>
                        <a:pt x="131" y="21"/>
                      </a:lnTo>
                      <a:lnTo>
                        <a:pt x="132" y="21"/>
                      </a:lnTo>
                      <a:lnTo>
                        <a:pt x="132" y="19"/>
                      </a:lnTo>
                      <a:lnTo>
                        <a:pt x="133" y="18"/>
                      </a:lnTo>
                      <a:lnTo>
                        <a:pt x="133" y="21"/>
                      </a:lnTo>
                      <a:lnTo>
                        <a:pt x="134" y="21"/>
                      </a:lnTo>
                      <a:lnTo>
                        <a:pt x="135" y="22"/>
                      </a:lnTo>
                      <a:lnTo>
                        <a:pt x="135" y="21"/>
                      </a:lnTo>
                      <a:lnTo>
                        <a:pt x="136" y="22"/>
                      </a:lnTo>
                      <a:lnTo>
                        <a:pt x="137" y="21"/>
                      </a:lnTo>
                      <a:lnTo>
                        <a:pt x="138" y="21"/>
                      </a:lnTo>
                      <a:lnTo>
                        <a:pt x="139" y="18"/>
                      </a:lnTo>
                      <a:lnTo>
                        <a:pt x="139" y="12"/>
                      </a:lnTo>
                      <a:lnTo>
                        <a:pt x="140" y="16"/>
                      </a:lnTo>
                      <a:lnTo>
                        <a:pt x="140" y="21"/>
                      </a:lnTo>
                      <a:lnTo>
                        <a:pt x="141" y="20"/>
                      </a:lnTo>
                      <a:lnTo>
                        <a:pt x="141" y="15"/>
                      </a:lnTo>
                      <a:lnTo>
                        <a:pt x="141" y="18"/>
                      </a:lnTo>
                      <a:lnTo>
                        <a:pt x="142" y="22"/>
                      </a:lnTo>
                      <a:lnTo>
                        <a:pt x="143" y="20"/>
                      </a:lnTo>
                      <a:lnTo>
                        <a:pt x="143" y="22"/>
                      </a:lnTo>
                      <a:lnTo>
                        <a:pt x="144" y="22"/>
                      </a:lnTo>
                      <a:lnTo>
                        <a:pt x="144" y="21"/>
                      </a:lnTo>
                      <a:lnTo>
                        <a:pt x="145" y="22"/>
                      </a:lnTo>
                      <a:lnTo>
                        <a:pt x="146" y="22"/>
                      </a:lnTo>
                      <a:lnTo>
                        <a:pt x="147" y="21"/>
                      </a:lnTo>
                      <a:lnTo>
                        <a:pt x="148" y="21"/>
                      </a:lnTo>
                      <a:lnTo>
                        <a:pt x="148" y="22"/>
                      </a:lnTo>
                      <a:lnTo>
                        <a:pt x="149" y="21"/>
                      </a:lnTo>
                      <a:lnTo>
                        <a:pt x="149" y="13"/>
                      </a:lnTo>
                      <a:lnTo>
                        <a:pt x="150" y="14"/>
                      </a:lnTo>
                      <a:lnTo>
                        <a:pt x="150" y="19"/>
                      </a:lnTo>
                      <a:lnTo>
                        <a:pt x="150" y="21"/>
                      </a:lnTo>
                      <a:lnTo>
                        <a:pt x="151" y="16"/>
                      </a:lnTo>
                      <a:lnTo>
                        <a:pt x="151" y="18"/>
                      </a:lnTo>
                      <a:lnTo>
                        <a:pt x="152" y="20"/>
                      </a:lnTo>
                      <a:lnTo>
                        <a:pt x="152" y="22"/>
                      </a:lnTo>
                      <a:lnTo>
                        <a:pt x="153" y="20"/>
                      </a:lnTo>
                      <a:lnTo>
                        <a:pt x="153" y="21"/>
                      </a:lnTo>
                      <a:lnTo>
                        <a:pt x="154" y="22"/>
                      </a:lnTo>
                      <a:lnTo>
                        <a:pt x="154" y="18"/>
                      </a:lnTo>
                      <a:lnTo>
                        <a:pt x="154" y="19"/>
                      </a:lnTo>
                      <a:lnTo>
                        <a:pt x="155" y="21"/>
                      </a:lnTo>
                      <a:lnTo>
                        <a:pt x="155" y="22"/>
                      </a:lnTo>
                      <a:lnTo>
                        <a:pt x="156" y="19"/>
                      </a:lnTo>
                      <a:lnTo>
                        <a:pt x="156" y="20"/>
                      </a:lnTo>
                      <a:lnTo>
                        <a:pt x="156" y="22"/>
                      </a:lnTo>
                      <a:lnTo>
                        <a:pt x="157" y="22"/>
                      </a:lnTo>
                      <a:lnTo>
                        <a:pt x="158" y="21"/>
                      </a:lnTo>
                      <a:lnTo>
                        <a:pt x="158" y="20"/>
                      </a:lnTo>
                      <a:lnTo>
                        <a:pt x="158" y="22"/>
                      </a:lnTo>
                      <a:lnTo>
                        <a:pt x="159" y="22"/>
                      </a:lnTo>
                      <a:lnTo>
                        <a:pt x="160" y="20"/>
                      </a:lnTo>
                      <a:lnTo>
                        <a:pt x="160" y="21"/>
                      </a:lnTo>
                      <a:lnTo>
                        <a:pt x="161" y="21"/>
                      </a:lnTo>
                      <a:lnTo>
                        <a:pt x="161" y="17"/>
                      </a:lnTo>
                      <a:lnTo>
                        <a:pt x="161" y="18"/>
                      </a:lnTo>
                      <a:lnTo>
                        <a:pt x="161" y="22"/>
                      </a:lnTo>
                      <a:lnTo>
                        <a:pt x="162" y="21"/>
                      </a:lnTo>
                      <a:lnTo>
                        <a:pt x="163" y="20"/>
                      </a:lnTo>
                      <a:lnTo>
                        <a:pt x="163" y="21"/>
                      </a:lnTo>
                      <a:lnTo>
                        <a:pt x="164" y="21"/>
                      </a:lnTo>
                      <a:lnTo>
                        <a:pt x="164" y="19"/>
                      </a:lnTo>
                      <a:lnTo>
                        <a:pt x="165" y="21"/>
                      </a:lnTo>
                      <a:lnTo>
                        <a:pt x="165" y="22"/>
                      </a:lnTo>
                      <a:lnTo>
                        <a:pt x="166" y="18"/>
                      </a:lnTo>
                      <a:lnTo>
                        <a:pt x="166" y="20"/>
                      </a:lnTo>
                      <a:lnTo>
                        <a:pt x="167" y="21"/>
                      </a:lnTo>
                      <a:lnTo>
                        <a:pt x="168" y="19"/>
                      </a:lnTo>
                      <a:lnTo>
                        <a:pt x="168" y="22"/>
                      </a:lnTo>
                      <a:lnTo>
                        <a:pt x="169" y="19"/>
                      </a:lnTo>
                      <a:lnTo>
                        <a:pt x="169" y="17"/>
                      </a:lnTo>
                      <a:lnTo>
                        <a:pt x="170" y="20"/>
                      </a:lnTo>
                      <a:lnTo>
                        <a:pt x="170" y="21"/>
                      </a:lnTo>
                      <a:lnTo>
                        <a:pt x="171" y="20"/>
                      </a:lnTo>
                      <a:lnTo>
                        <a:pt x="171" y="21"/>
                      </a:lnTo>
                      <a:lnTo>
                        <a:pt x="172" y="21"/>
                      </a:lnTo>
                      <a:lnTo>
                        <a:pt x="173" y="20"/>
                      </a:lnTo>
                      <a:lnTo>
                        <a:pt x="173" y="21"/>
                      </a:lnTo>
                      <a:lnTo>
                        <a:pt x="174" y="21"/>
                      </a:lnTo>
                      <a:lnTo>
                        <a:pt x="175" y="22"/>
                      </a:lnTo>
                      <a:lnTo>
                        <a:pt x="176" y="19"/>
                      </a:lnTo>
                      <a:lnTo>
                        <a:pt x="176" y="18"/>
                      </a:lnTo>
                      <a:lnTo>
                        <a:pt x="176" y="20"/>
                      </a:lnTo>
                      <a:lnTo>
                        <a:pt x="177" y="21"/>
                      </a:lnTo>
                      <a:lnTo>
                        <a:pt x="178" y="18"/>
                      </a:lnTo>
                      <a:lnTo>
                        <a:pt x="178" y="19"/>
                      </a:lnTo>
                      <a:lnTo>
                        <a:pt x="178" y="22"/>
                      </a:lnTo>
                      <a:lnTo>
                        <a:pt x="179" y="21"/>
                      </a:lnTo>
                      <a:lnTo>
                        <a:pt x="180" y="20"/>
                      </a:lnTo>
                      <a:lnTo>
                        <a:pt x="180" y="21"/>
                      </a:lnTo>
                      <a:lnTo>
                        <a:pt x="181" y="21"/>
                      </a:lnTo>
                      <a:lnTo>
                        <a:pt x="181" y="20"/>
                      </a:lnTo>
                      <a:lnTo>
                        <a:pt x="181" y="21"/>
                      </a:lnTo>
                      <a:lnTo>
                        <a:pt x="182" y="21"/>
                      </a:lnTo>
                      <a:lnTo>
                        <a:pt x="183" y="19"/>
                      </a:lnTo>
                      <a:lnTo>
                        <a:pt x="183" y="22"/>
                      </a:lnTo>
                      <a:lnTo>
                        <a:pt x="184" y="22"/>
                      </a:lnTo>
                      <a:lnTo>
                        <a:pt x="185" y="21"/>
                      </a:lnTo>
                      <a:lnTo>
                        <a:pt x="185" y="20"/>
                      </a:lnTo>
                      <a:lnTo>
                        <a:pt x="185" y="21"/>
                      </a:lnTo>
                      <a:lnTo>
                        <a:pt x="186" y="21"/>
                      </a:lnTo>
                      <a:lnTo>
                        <a:pt x="186" y="20"/>
                      </a:lnTo>
                      <a:lnTo>
                        <a:pt x="187" y="22"/>
                      </a:lnTo>
                      <a:lnTo>
                        <a:pt x="187" y="21"/>
                      </a:lnTo>
                      <a:lnTo>
                        <a:pt x="188" y="21"/>
                      </a:lnTo>
                      <a:lnTo>
                        <a:pt x="188" y="20"/>
                      </a:lnTo>
                      <a:lnTo>
                        <a:pt x="188" y="21"/>
                      </a:lnTo>
                      <a:lnTo>
                        <a:pt x="189" y="20"/>
                      </a:lnTo>
                      <a:lnTo>
                        <a:pt x="190" y="21"/>
                      </a:lnTo>
                      <a:lnTo>
                        <a:pt x="190" y="22"/>
                      </a:lnTo>
                      <a:lnTo>
                        <a:pt x="191" y="21"/>
                      </a:lnTo>
                      <a:lnTo>
                        <a:pt x="192" y="20"/>
                      </a:lnTo>
                      <a:lnTo>
                        <a:pt x="192" y="22"/>
                      </a:lnTo>
                      <a:lnTo>
                        <a:pt x="193" y="20"/>
                      </a:lnTo>
                      <a:lnTo>
                        <a:pt x="193" y="22"/>
                      </a:lnTo>
                      <a:lnTo>
                        <a:pt x="194" y="21"/>
                      </a:lnTo>
                      <a:lnTo>
                        <a:pt x="195" y="20"/>
                      </a:lnTo>
                      <a:lnTo>
                        <a:pt x="196" y="19"/>
                      </a:lnTo>
                      <a:lnTo>
                        <a:pt x="196" y="17"/>
                      </a:lnTo>
                      <a:lnTo>
                        <a:pt x="197" y="17"/>
                      </a:lnTo>
                      <a:lnTo>
                        <a:pt x="197" y="21"/>
                      </a:lnTo>
                      <a:lnTo>
                        <a:pt x="198" y="20"/>
                      </a:lnTo>
                      <a:lnTo>
                        <a:pt x="198" y="18"/>
                      </a:lnTo>
                      <a:lnTo>
                        <a:pt x="199" y="20"/>
                      </a:lnTo>
                      <a:lnTo>
                        <a:pt x="199" y="22"/>
                      </a:lnTo>
                      <a:lnTo>
                        <a:pt x="199" y="21"/>
                      </a:lnTo>
                      <a:lnTo>
                        <a:pt x="200" y="20"/>
                      </a:lnTo>
                      <a:lnTo>
                        <a:pt x="201" y="21"/>
                      </a:lnTo>
                      <a:lnTo>
                        <a:pt x="202" y="21"/>
                      </a:lnTo>
                      <a:lnTo>
                        <a:pt x="203" y="21"/>
                      </a:lnTo>
                      <a:lnTo>
                        <a:pt x="203" y="22"/>
                      </a:lnTo>
                      <a:lnTo>
                        <a:pt x="204" y="21"/>
                      </a:lnTo>
                      <a:lnTo>
                        <a:pt x="205" y="20"/>
                      </a:lnTo>
                      <a:lnTo>
                        <a:pt x="205" y="21"/>
                      </a:lnTo>
                      <a:lnTo>
                        <a:pt x="206" y="21"/>
                      </a:lnTo>
                      <a:lnTo>
                        <a:pt x="207" y="22"/>
                      </a:lnTo>
                      <a:lnTo>
                        <a:pt x="207" y="20"/>
                      </a:lnTo>
                      <a:lnTo>
                        <a:pt x="208" y="21"/>
                      </a:lnTo>
                      <a:lnTo>
                        <a:pt x="208" y="20"/>
                      </a:lnTo>
                      <a:lnTo>
                        <a:pt x="208" y="21"/>
                      </a:lnTo>
                      <a:lnTo>
                        <a:pt x="209" y="21"/>
                      </a:lnTo>
                      <a:lnTo>
                        <a:pt x="210" y="22"/>
                      </a:lnTo>
                      <a:lnTo>
                        <a:pt x="211" y="22"/>
                      </a:lnTo>
                      <a:lnTo>
                        <a:pt x="212" y="22"/>
                      </a:lnTo>
                      <a:lnTo>
                        <a:pt x="213" y="16"/>
                      </a:lnTo>
                      <a:lnTo>
                        <a:pt x="213" y="11"/>
                      </a:lnTo>
                      <a:lnTo>
                        <a:pt x="213" y="16"/>
                      </a:lnTo>
                      <a:lnTo>
                        <a:pt x="213" y="21"/>
                      </a:lnTo>
                      <a:lnTo>
                        <a:pt x="214" y="20"/>
                      </a:lnTo>
                      <a:lnTo>
                        <a:pt x="215" y="16"/>
                      </a:lnTo>
                      <a:lnTo>
                        <a:pt x="215" y="17"/>
                      </a:lnTo>
                      <a:lnTo>
                        <a:pt x="215" y="21"/>
                      </a:lnTo>
                      <a:lnTo>
                        <a:pt x="216" y="21"/>
                      </a:lnTo>
                      <a:lnTo>
                        <a:pt x="216" y="20"/>
                      </a:lnTo>
                      <a:lnTo>
                        <a:pt x="217" y="22"/>
                      </a:lnTo>
                      <a:lnTo>
                        <a:pt x="218" y="20"/>
                      </a:lnTo>
                      <a:lnTo>
                        <a:pt x="218" y="21"/>
                      </a:lnTo>
                      <a:lnTo>
                        <a:pt x="218" y="22"/>
                      </a:lnTo>
                      <a:lnTo>
                        <a:pt x="219" y="22"/>
                      </a:lnTo>
                      <a:lnTo>
                        <a:pt x="219" y="20"/>
                      </a:lnTo>
                      <a:lnTo>
                        <a:pt x="220" y="20"/>
                      </a:lnTo>
                      <a:lnTo>
                        <a:pt x="220" y="22"/>
                      </a:lnTo>
                      <a:lnTo>
                        <a:pt x="221" y="20"/>
                      </a:lnTo>
                      <a:lnTo>
                        <a:pt x="222" y="19"/>
                      </a:lnTo>
                      <a:lnTo>
                        <a:pt x="222" y="20"/>
                      </a:lnTo>
                      <a:lnTo>
                        <a:pt x="223" y="12"/>
                      </a:lnTo>
                      <a:lnTo>
                        <a:pt x="223" y="11"/>
                      </a:lnTo>
                      <a:lnTo>
                        <a:pt x="223" y="17"/>
                      </a:lnTo>
                      <a:lnTo>
                        <a:pt x="224" y="22"/>
                      </a:lnTo>
                      <a:lnTo>
                        <a:pt x="225" y="17"/>
                      </a:lnTo>
                      <a:lnTo>
                        <a:pt x="225" y="19"/>
                      </a:lnTo>
                      <a:lnTo>
                        <a:pt x="225" y="22"/>
                      </a:lnTo>
                      <a:lnTo>
                        <a:pt x="226" y="20"/>
                      </a:lnTo>
                      <a:lnTo>
                        <a:pt x="227" y="21"/>
                      </a:lnTo>
                      <a:lnTo>
                        <a:pt x="227" y="22"/>
                      </a:lnTo>
                      <a:lnTo>
                        <a:pt x="228" y="21"/>
                      </a:lnTo>
                      <a:lnTo>
                        <a:pt x="228" y="20"/>
                      </a:lnTo>
                      <a:lnTo>
                        <a:pt x="229" y="21"/>
                      </a:lnTo>
                      <a:lnTo>
                        <a:pt x="229" y="20"/>
                      </a:lnTo>
                      <a:lnTo>
                        <a:pt x="230" y="21"/>
                      </a:lnTo>
                      <a:lnTo>
                        <a:pt x="231" y="20"/>
                      </a:lnTo>
                      <a:lnTo>
                        <a:pt x="231" y="21"/>
                      </a:lnTo>
                      <a:lnTo>
                        <a:pt x="232" y="21"/>
                      </a:lnTo>
                      <a:lnTo>
                        <a:pt x="232" y="20"/>
                      </a:lnTo>
                      <a:lnTo>
                        <a:pt x="233" y="19"/>
                      </a:lnTo>
                      <a:lnTo>
                        <a:pt x="233" y="20"/>
                      </a:lnTo>
                      <a:lnTo>
                        <a:pt x="234" y="21"/>
                      </a:lnTo>
                      <a:lnTo>
                        <a:pt x="234" y="22"/>
                      </a:lnTo>
                      <a:lnTo>
                        <a:pt x="235" y="22"/>
                      </a:lnTo>
                      <a:lnTo>
                        <a:pt x="236" y="20"/>
                      </a:lnTo>
                      <a:lnTo>
                        <a:pt x="237" y="21"/>
                      </a:lnTo>
                      <a:lnTo>
                        <a:pt x="237" y="22"/>
                      </a:lnTo>
                      <a:lnTo>
                        <a:pt x="238" y="22"/>
                      </a:lnTo>
                      <a:lnTo>
                        <a:pt x="239" y="22"/>
                      </a:lnTo>
                      <a:lnTo>
                        <a:pt x="239" y="19"/>
                      </a:lnTo>
                      <a:lnTo>
                        <a:pt x="239" y="18"/>
                      </a:lnTo>
                      <a:lnTo>
                        <a:pt x="240" y="22"/>
                      </a:lnTo>
                      <a:lnTo>
                        <a:pt x="241" y="20"/>
                      </a:lnTo>
                      <a:lnTo>
                        <a:pt x="241" y="19"/>
                      </a:lnTo>
                      <a:lnTo>
                        <a:pt x="241" y="21"/>
                      </a:lnTo>
                      <a:lnTo>
                        <a:pt x="242" y="21"/>
                      </a:lnTo>
                      <a:lnTo>
                        <a:pt x="243" y="19"/>
                      </a:lnTo>
                      <a:lnTo>
                        <a:pt x="244" y="21"/>
                      </a:lnTo>
                      <a:lnTo>
                        <a:pt x="245" y="20"/>
                      </a:lnTo>
                      <a:lnTo>
                        <a:pt x="245" y="21"/>
                      </a:lnTo>
                      <a:lnTo>
                        <a:pt x="245" y="22"/>
                      </a:lnTo>
                      <a:lnTo>
                        <a:pt x="246" y="22"/>
                      </a:lnTo>
                      <a:lnTo>
                        <a:pt x="247" y="22"/>
                      </a:lnTo>
                      <a:lnTo>
                        <a:pt x="248" y="21"/>
                      </a:lnTo>
                      <a:lnTo>
                        <a:pt x="248" y="20"/>
                      </a:lnTo>
                      <a:lnTo>
                        <a:pt x="249" y="21"/>
                      </a:lnTo>
                      <a:lnTo>
                        <a:pt x="250" y="19"/>
                      </a:lnTo>
                      <a:lnTo>
                        <a:pt x="250" y="20"/>
                      </a:lnTo>
                      <a:lnTo>
                        <a:pt x="251" y="21"/>
                      </a:lnTo>
                      <a:lnTo>
                        <a:pt x="251" y="20"/>
                      </a:lnTo>
                      <a:lnTo>
                        <a:pt x="251" y="21"/>
                      </a:lnTo>
                      <a:lnTo>
                        <a:pt x="252" y="21"/>
                      </a:lnTo>
                      <a:lnTo>
                        <a:pt x="252" y="22"/>
                      </a:lnTo>
                      <a:lnTo>
                        <a:pt x="253" y="20"/>
                      </a:lnTo>
                      <a:lnTo>
                        <a:pt x="254" y="22"/>
                      </a:lnTo>
                      <a:lnTo>
                        <a:pt x="255" y="21"/>
                      </a:lnTo>
                      <a:lnTo>
                        <a:pt x="255" y="22"/>
                      </a:lnTo>
                      <a:lnTo>
                        <a:pt x="256" y="21"/>
                      </a:lnTo>
                      <a:lnTo>
                        <a:pt x="257" y="22"/>
                      </a:lnTo>
                      <a:lnTo>
                        <a:pt x="258" y="19"/>
                      </a:lnTo>
                      <a:lnTo>
                        <a:pt x="258" y="21"/>
                      </a:lnTo>
                      <a:lnTo>
                        <a:pt x="259" y="20"/>
                      </a:lnTo>
                      <a:lnTo>
                        <a:pt x="259" y="14"/>
                      </a:lnTo>
                      <a:lnTo>
                        <a:pt x="260" y="17"/>
                      </a:lnTo>
                      <a:lnTo>
                        <a:pt x="260" y="22"/>
                      </a:lnTo>
                      <a:lnTo>
                        <a:pt x="261" y="20"/>
                      </a:lnTo>
                      <a:lnTo>
                        <a:pt x="261" y="18"/>
                      </a:lnTo>
                      <a:lnTo>
                        <a:pt x="261" y="19"/>
                      </a:lnTo>
                      <a:lnTo>
                        <a:pt x="262" y="22"/>
                      </a:lnTo>
                      <a:lnTo>
                        <a:pt x="263" y="20"/>
                      </a:lnTo>
                      <a:lnTo>
                        <a:pt x="263" y="21"/>
                      </a:lnTo>
                      <a:lnTo>
                        <a:pt x="264" y="21"/>
                      </a:lnTo>
                      <a:lnTo>
                        <a:pt x="265" y="20"/>
                      </a:lnTo>
                      <a:lnTo>
                        <a:pt x="265" y="21"/>
                      </a:lnTo>
                      <a:lnTo>
                        <a:pt x="266" y="21"/>
                      </a:lnTo>
                      <a:lnTo>
                        <a:pt x="267" y="21"/>
                      </a:lnTo>
                      <a:lnTo>
                        <a:pt x="268" y="21"/>
                      </a:lnTo>
                      <a:lnTo>
                        <a:pt x="268" y="22"/>
                      </a:lnTo>
                      <a:lnTo>
                        <a:pt x="269" y="21"/>
                      </a:lnTo>
                      <a:lnTo>
                        <a:pt x="269" y="19"/>
                      </a:lnTo>
                      <a:lnTo>
                        <a:pt x="270" y="17"/>
                      </a:lnTo>
                      <a:lnTo>
                        <a:pt x="270" y="18"/>
                      </a:lnTo>
                      <a:lnTo>
                        <a:pt x="270" y="20"/>
                      </a:lnTo>
                      <a:lnTo>
                        <a:pt x="271" y="18"/>
                      </a:lnTo>
                      <a:lnTo>
                        <a:pt x="271" y="16"/>
                      </a:lnTo>
                      <a:lnTo>
                        <a:pt x="271" y="20"/>
                      </a:lnTo>
                      <a:lnTo>
                        <a:pt x="272" y="21"/>
                      </a:lnTo>
                      <a:lnTo>
                        <a:pt x="273" y="17"/>
                      </a:lnTo>
                      <a:lnTo>
                        <a:pt x="273" y="15"/>
                      </a:lnTo>
                      <a:lnTo>
                        <a:pt x="273" y="20"/>
                      </a:lnTo>
                      <a:lnTo>
                        <a:pt x="274" y="22"/>
                      </a:lnTo>
                      <a:lnTo>
                        <a:pt x="274" y="19"/>
                      </a:lnTo>
                      <a:lnTo>
                        <a:pt x="275" y="21"/>
                      </a:lnTo>
                      <a:lnTo>
                        <a:pt x="275" y="22"/>
                      </a:lnTo>
                      <a:lnTo>
                        <a:pt x="276" y="20"/>
                      </a:lnTo>
                      <a:lnTo>
                        <a:pt x="276" y="19"/>
                      </a:lnTo>
                      <a:lnTo>
                        <a:pt x="276" y="20"/>
                      </a:lnTo>
                      <a:lnTo>
                        <a:pt x="277" y="21"/>
                      </a:lnTo>
                      <a:lnTo>
                        <a:pt x="278" y="21"/>
                      </a:lnTo>
                      <a:lnTo>
                        <a:pt x="278" y="20"/>
                      </a:lnTo>
                      <a:lnTo>
                        <a:pt x="278" y="22"/>
                      </a:lnTo>
                      <a:lnTo>
                        <a:pt x="279" y="22"/>
                      </a:lnTo>
                      <a:lnTo>
                        <a:pt x="280" y="22"/>
                      </a:lnTo>
                      <a:lnTo>
                        <a:pt x="281" y="22"/>
                      </a:lnTo>
                      <a:lnTo>
                        <a:pt x="282" y="21"/>
                      </a:lnTo>
                      <a:lnTo>
                        <a:pt x="282" y="22"/>
                      </a:lnTo>
                      <a:lnTo>
                        <a:pt x="282" y="21"/>
                      </a:lnTo>
                      <a:lnTo>
                        <a:pt x="283" y="21"/>
                      </a:lnTo>
                      <a:lnTo>
                        <a:pt x="283" y="22"/>
                      </a:lnTo>
                      <a:lnTo>
                        <a:pt x="284" y="22"/>
                      </a:lnTo>
                      <a:lnTo>
                        <a:pt x="285" y="21"/>
                      </a:lnTo>
                      <a:lnTo>
                        <a:pt x="286" y="18"/>
                      </a:lnTo>
                      <a:lnTo>
                        <a:pt x="286" y="12"/>
                      </a:lnTo>
                      <a:lnTo>
                        <a:pt x="286" y="15"/>
                      </a:lnTo>
                      <a:lnTo>
                        <a:pt x="287" y="19"/>
                      </a:lnTo>
                      <a:lnTo>
                        <a:pt x="288" y="14"/>
                      </a:lnTo>
                      <a:lnTo>
                        <a:pt x="288" y="16"/>
                      </a:lnTo>
                      <a:lnTo>
                        <a:pt x="288" y="21"/>
                      </a:lnTo>
                      <a:lnTo>
                        <a:pt x="289" y="22"/>
                      </a:ln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291" y="22"/>
                      </a:lnTo>
                      <a:lnTo>
                        <a:pt x="291" y="20"/>
                      </a:lnTo>
                      <a:lnTo>
                        <a:pt x="292" y="22"/>
                      </a:lnTo>
                      <a:lnTo>
                        <a:pt x="293" y="21"/>
                      </a:lnTo>
                      <a:lnTo>
                        <a:pt x="293" y="22"/>
                      </a:lnTo>
                      <a:lnTo>
                        <a:pt x="294" y="22"/>
                      </a:lnTo>
                      <a:lnTo>
                        <a:pt x="295" y="21"/>
                      </a:lnTo>
                      <a:lnTo>
                        <a:pt x="295" y="22"/>
                      </a:lnTo>
                      <a:lnTo>
                        <a:pt x="296" y="21"/>
                      </a:lnTo>
                      <a:lnTo>
                        <a:pt x="296" y="12"/>
                      </a:lnTo>
                      <a:lnTo>
                        <a:pt x="296" y="11"/>
                      </a:lnTo>
                      <a:lnTo>
                        <a:pt x="297" y="18"/>
                      </a:lnTo>
                      <a:lnTo>
                        <a:pt x="297" y="21"/>
                      </a:lnTo>
                      <a:lnTo>
                        <a:pt x="298" y="17"/>
                      </a:lnTo>
                      <a:lnTo>
                        <a:pt x="298" y="20"/>
                      </a:lnTo>
                      <a:lnTo>
                        <a:pt x="299" y="21"/>
                      </a:lnTo>
                      <a:lnTo>
                        <a:pt x="300" y="20"/>
                      </a:lnTo>
                      <a:lnTo>
                        <a:pt x="300" y="22"/>
                      </a:lnTo>
                      <a:lnTo>
                        <a:pt x="301" y="21"/>
                      </a:lnTo>
                      <a:lnTo>
                        <a:pt x="301" y="20"/>
                      </a:lnTo>
                      <a:lnTo>
                        <a:pt x="301" y="18"/>
                      </a:lnTo>
                      <a:lnTo>
                        <a:pt x="302" y="20"/>
                      </a:lnTo>
                      <a:lnTo>
                        <a:pt x="302" y="21"/>
                      </a:lnTo>
                      <a:lnTo>
                        <a:pt x="303" y="20"/>
                      </a:lnTo>
                      <a:lnTo>
                        <a:pt x="303" y="21"/>
                      </a:lnTo>
                      <a:lnTo>
                        <a:pt x="303" y="22"/>
                      </a:lnTo>
                      <a:lnTo>
                        <a:pt x="304" y="22"/>
                      </a:lnTo>
                      <a:lnTo>
                        <a:pt x="304" y="21"/>
                      </a:lnTo>
                      <a:lnTo>
                        <a:pt x="305" y="21"/>
                      </a:lnTo>
                      <a:lnTo>
                        <a:pt x="305" y="22"/>
                      </a:lnTo>
                      <a:lnTo>
                        <a:pt x="306" y="20"/>
                      </a:lnTo>
                      <a:lnTo>
                        <a:pt x="307" y="22"/>
                      </a:lnTo>
                      <a:lnTo>
                        <a:pt x="308" y="21"/>
                      </a:lnTo>
                      <a:lnTo>
                        <a:pt x="309" y="21"/>
                      </a:lnTo>
                      <a:lnTo>
                        <a:pt x="309" y="19"/>
                      </a:lnTo>
                      <a:lnTo>
                        <a:pt x="309" y="18"/>
                      </a:lnTo>
                      <a:lnTo>
                        <a:pt x="310" y="20"/>
                      </a:lnTo>
                      <a:lnTo>
                        <a:pt x="311" y="21"/>
                      </a:lnTo>
                      <a:lnTo>
                        <a:pt x="312" y="21"/>
                      </a:lnTo>
                      <a:lnTo>
                        <a:pt x="313" y="19"/>
                      </a:lnTo>
                      <a:lnTo>
                        <a:pt x="314" y="21"/>
                      </a:lnTo>
                      <a:lnTo>
                        <a:pt x="314" y="20"/>
                      </a:lnTo>
                      <a:lnTo>
                        <a:pt x="315" y="19"/>
                      </a:lnTo>
                      <a:lnTo>
                        <a:pt x="315" y="20"/>
                      </a:lnTo>
                      <a:lnTo>
                        <a:pt x="315" y="22"/>
                      </a:lnTo>
                      <a:lnTo>
                        <a:pt x="316" y="21"/>
                      </a:lnTo>
                      <a:lnTo>
                        <a:pt x="316" y="18"/>
                      </a:lnTo>
                      <a:lnTo>
                        <a:pt x="317" y="20"/>
                      </a:lnTo>
                      <a:lnTo>
                        <a:pt x="317" y="22"/>
                      </a:lnTo>
                      <a:lnTo>
                        <a:pt x="318" y="19"/>
                      </a:lnTo>
                      <a:lnTo>
                        <a:pt x="318" y="20"/>
                      </a:lnTo>
                      <a:lnTo>
                        <a:pt x="319" y="21"/>
                      </a:lnTo>
                      <a:lnTo>
                        <a:pt x="319" y="20"/>
                      </a:lnTo>
                      <a:lnTo>
                        <a:pt x="320" y="19"/>
                      </a:lnTo>
                      <a:lnTo>
                        <a:pt x="320" y="21"/>
                      </a:lnTo>
                      <a:lnTo>
                        <a:pt x="321" y="20"/>
                      </a:lnTo>
                      <a:lnTo>
                        <a:pt x="321" y="21"/>
                      </a:lnTo>
                      <a:lnTo>
                        <a:pt x="322" y="21"/>
                      </a:lnTo>
                      <a:lnTo>
                        <a:pt x="323" y="21"/>
                      </a:lnTo>
                      <a:lnTo>
                        <a:pt x="323" y="19"/>
                      </a:lnTo>
                      <a:lnTo>
                        <a:pt x="323" y="22"/>
                      </a:lnTo>
                      <a:lnTo>
                        <a:pt x="324" y="20"/>
                      </a:lnTo>
                      <a:lnTo>
                        <a:pt x="325" y="18"/>
                      </a:lnTo>
                      <a:lnTo>
                        <a:pt x="325" y="20"/>
                      </a:lnTo>
                      <a:lnTo>
                        <a:pt x="325" y="21"/>
                      </a:lnTo>
                      <a:lnTo>
                        <a:pt x="326" y="21"/>
                      </a:lnTo>
                      <a:lnTo>
                        <a:pt x="326" y="20"/>
                      </a:lnTo>
                      <a:lnTo>
                        <a:pt x="326" y="21"/>
                      </a:lnTo>
                      <a:lnTo>
                        <a:pt x="327" y="22"/>
                      </a:lnTo>
                      <a:lnTo>
                        <a:pt x="327" y="20"/>
                      </a:lnTo>
                      <a:lnTo>
                        <a:pt x="328" y="17"/>
                      </a:lnTo>
                      <a:lnTo>
                        <a:pt x="328" y="18"/>
                      </a:lnTo>
                      <a:lnTo>
                        <a:pt x="328" y="22"/>
                      </a:lnTo>
                      <a:lnTo>
                        <a:pt x="329" y="21"/>
                      </a:lnTo>
                      <a:lnTo>
                        <a:pt x="330" y="18"/>
                      </a:lnTo>
                      <a:lnTo>
                        <a:pt x="330" y="19"/>
                      </a:lnTo>
                      <a:lnTo>
                        <a:pt x="330" y="22"/>
                      </a:lnTo>
                      <a:lnTo>
                        <a:pt x="331" y="21"/>
                      </a:lnTo>
                      <a:lnTo>
                        <a:pt x="332" y="21"/>
                      </a:lnTo>
                      <a:lnTo>
                        <a:pt x="333" y="22"/>
                      </a:lnTo>
                      <a:lnTo>
                        <a:pt x="333" y="20"/>
                      </a:lnTo>
                      <a:lnTo>
                        <a:pt x="333" y="21"/>
                      </a:lnTo>
                      <a:lnTo>
                        <a:pt x="334" y="22"/>
                      </a:lnTo>
                      <a:lnTo>
                        <a:pt x="335" y="21"/>
                      </a:lnTo>
                      <a:lnTo>
                        <a:pt x="335" y="22"/>
                      </a:lnTo>
                      <a:lnTo>
                        <a:pt x="336" y="20"/>
                      </a:lnTo>
                      <a:lnTo>
                        <a:pt x="336" y="21"/>
                      </a:lnTo>
                      <a:lnTo>
                        <a:pt x="337" y="21"/>
                      </a:lnTo>
                      <a:lnTo>
                        <a:pt x="337" y="20"/>
                      </a:lnTo>
                      <a:lnTo>
                        <a:pt x="338" y="19"/>
                      </a:lnTo>
                      <a:lnTo>
                        <a:pt x="338" y="22"/>
                      </a:lnTo>
                      <a:lnTo>
                        <a:pt x="339" y="22"/>
                      </a:lnTo>
                      <a:lnTo>
                        <a:pt x="339" y="21"/>
                      </a:lnTo>
                      <a:lnTo>
                        <a:pt x="340" y="21"/>
                      </a:lnTo>
                      <a:lnTo>
                        <a:pt x="341" y="21"/>
                      </a:lnTo>
                      <a:lnTo>
                        <a:pt x="341" y="22"/>
                      </a:lnTo>
                      <a:lnTo>
                        <a:pt x="342" y="22"/>
                      </a:lnTo>
                      <a:lnTo>
                        <a:pt x="343" y="20"/>
                      </a:lnTo>
                      <a:lnTo>
                        <a:pt x="343" y="18"/>
                      </a:lnTo>
                      <a:lnTo>
                        <a:pt x="343" y="19"/>
                      </a:lnTo>
                      <a:lnTo>
                        <a:pt x="344" y="21"/>
                      </a:lnTo>
                      <a:lnTo>
                        <a:pt x="344" y="19"/>
                      </a:lnTo>
                      <a:lnTo>
                        <a:pt x="345" y="16"/>
                      </a:lnTo>
                      <a:lnTo>
                        <a:pt x="345" y="19"/>
                      </a:lnTo>
                      <a:lnTo>
                        <a:pt x="345" y="21"/>
                      </a:lnTo>
                      <a:lnTo>
                        <a:pt x="346" y="21"/>
                      </a:lnTo>
                      <a:lnTo>
                        <a:pt x="346" y="20"/>
                      </a:lnTo>
                      <a:lnTo>
                        <a:pt x="347" y="21"/>
                      </a:lnTo>
                      <a:lnTo>
                        <a:pt x="347" y="22"/>
                      </a:lnTo>
                      <a:lnTo>
                        <a:pt x="348" y="20"/>
                      </a:lnTo>
                      <a:lnTo>
                        <a:pt x="348" y="21"/>
                      </a:lnTo>
                      <a:lnTo>
                        <a:pt x="349" y="22"/>
                      </a:lnTo>
                      <a:lnTo>
                        <a:pt x="350" y="21"/>
                      </a:lnTo>
                      <a:lnTo>
                        <a:pt x="350" y="22"/>
                      </a:lnTo>
                      <a:lnTo>
                        <a:pt x="351" y="20"/>
                      </a:lnTo>
                      <a:lnTo>
                        <a:pt x="351" y="21"/>
                      </a:lnTo>
                      <a:lnTo>
                        <a:pt x="351" y="22"/>
                      </a:lnTo>
                      <a:lnTo>
                        <a:pt x="352" y="21"/>
                      </a:lnTo>
                      <a:lnTo>
                        <a:pt x="353" y="20"/>
                      </a:lnTo>
                      <a:lnTo>
                        <a:pt x="353" y="21"/>
                      </a:lnTo>
                      <a:lnTo>
                        <a:pt x="354" y="22"/>
                      </a:lnTo>
                      <a:lnTo>
                        <a:pt x="354" y="21"/>
                      </a:lnTo>
                      <a:lnTo>
                        <a:pt x="355" y="20"/>
                      </a:lnTo>
                      <a:lnTo>
                        <a:pt x="355" y="21"/>
                      </a:lnTo>
                      <a:lnTo>
                        <a:pt x="356" y="22"/>
                      </a:lnTo>
                      <a:lnTo>
                        <a:pt x="356" y="21"/>
                      </a:lnTo>
                      <a:lnTo>
                        <a:pt x="357" y="22"/>
                      </a:lnTo>
                      <a:lnTo>
                        <a:pt x="358" y="20"/>
                      </a:lnTo>
                      <a:lnTo>
                        <a:pt x="358" y="21"/>
                      </a:lnTo>
                      <a:lnTo>
                        <a:pt x="359" y="19"/>
                      </a:lnTo>
                      <a:lnTo>
                        <a:pt x="360" y="12"/>
                      </a:lnTo>
                      <a:lnTo>
                        <a:pt x="360" y="14"/>
                      </a:lnTo>
                      <a:lnTo>
                        <a:pt x="360" y="20"/>
                      </a:lnTo>
                      <a:lnTo>
                        <a:pt x="361" y="22"/>
                      </a:lnTo>
                      <a:lnTo>
                        <a:pt x="361" y="14"/>
                      </a:lnTo>
                      <a:lnTo>
                        <a:pt x="361" y="15"/>
                      </a:lnTo>
                      <a:lnTo>
                        <a:pt x="362" y="21"/>
                      </a:lnTo>
                      <a:lnTo>
                        <a:pt x="363" y="21"/>
                      </a:lnTo>
                      <a:lnTo>
                        <a:pt x="363" y="18"/>
                      </a:lnTo>
                      <a:lnTo>
                        <a:pt x="363" y="19"/>
                      </a:lnTo>
                      <a:lnTo>
                        <a:pt x="364" y="20"/>
                      </a:lnTo>
                      <a:lnTo>
                        <a:pt x="365" y="20"/>
                      </a:lnTo>
                      <a:lnTo>
                        <a:pt x="365" y="22"/>
                      </a:lnTo>
                      <a:lnTo>
                        <a:pt x="366" y="20"/>
                      </a:lnTo>
                      <a:lnTo>
                        <a:pt x="367" y="22"/>
                      </a:lnTo>
                      <a:lnTo>
                        <a:pt x="368" y="21"/>
                      </a:lnTo>
                      <a:lnTo>
                        <a:pt x="368" y="22"/>
                      </a:lnTo>
                      <a:lnTo>
                        <a:pt x="369" y="22"/>
                      </a:lnTo>
                      <a:lnTo>
                        <a:pt x="369" y="16"/>
                      </a:lnTo>
                      <a:lnTo>
                        <a:pt x="370" y="15"/>
                      </a:lnTo>
                      <a:lnTo>
                        <a:pt x="370" y="19"/>
                      </a:lnTo>
                      <a:lnTo>
                        <a:pt x="370" y="22"/>
                      </a:lnTo>
                      <a:lnTo>
                        <a:pt x="371" y="17"/>
                      </a:lnTo>
                      <a:lnTo>
                        <a:pt x="371" y="16"/>
                      </a:lnTo>
                      <a:lnTo>
                        <a:pt x="372" y="21"/>
                      </a:lnTo>
                      <a:lnTo>
                        <a:pt x="373" y="17"/>
                      </a:lnTo>
                      <a:lnTo>
                        <a:pt x="373" y="21"/>
                      </a:lnTo>
                      <a:lnTo>
                        <a:pt x="374" y="22"/>
                      </a:lnTo>
                      <a:lnTo>
                        <a:pt x="374" y="21"/>
                      </a:lnTo>
                      <a:lnTo>
                        <a:pt x="375" y="21"/>
                      </a:lnTo>
                      <a:lnTo>
                        <a:pt x="376" y="20"/>
                      </a:lnTo>
                      <a:lnTo>
                        <a:pt x="377" y="21"/>
                      </a:lnTo>
                      <a:lnTo>
                        <a:pt x="377" y="22"/>
                      </a:lnTo>
                      <a:lnTo>
                        <a:pt x="378" y="21"/>
                      </a:lnTo>
                      <a:lnTo>
                        <a:pt x="378" y="22"/>
                      </a:lnTo>
                      <a:lnTo>
                        <a:pt x="379" y="22"/>
                      </a:lnTo>
                      <a:lnTo>
                        <a:pt x="379" y="21"/>
                      </a:lnTo>
                      <a:lnTo>
                        <a:pt x="380" y="20"/>
                      </a:lnTo>
                      <a:lnTo>
                        <a:pt x="380" y="21"/>
                      </a:lnTo>
                      <a:lnTo>
                        <a:pt x="380" y="22"/>
                      </a:lnTo>
                      <a:lnTo>
                        <a:pt x="381" y="21"/>
                      </a:lnTo>
                      <a:lnTo>
                        <a:pt x="381" y="22"/>
                      </a:lnTo>
                      <a:lnTo>
                        <a:pt x="382" y="22"/>
                      </a:lnTo>
                      <a:lnTo>
                        <a:pt x="383" y="20"/>
                      </a:lnTo>
                      <a:lnTo>
                        <a:pt x="384" y="21"/>
                      </a:lnTo>
                      <a:lnTo>
                        <a:pt x="385" y="20"/>
                      </a:lnTo>
                      <a:lnTo>
                        <a:pt x="386" y="21"/>
                      </a:lnTo>
                      <a:lnTo>
                        <a:pt x="386" y="18"/>
                      </a:lnTo>
                      <a:lnTo>
                        <a:pt x="386" y="17"/>
                      </a:lnTo>
                      <a:lnTo>
                        <a:pt x="387" y="20"/>
                      </a:lnTo>
                      <a:lnTo>
                        <a:pt x="388" y="18"/>
                      </a:lnTo>
                      <a:lnTo>
                        <a:pt x="388" y="20"/>
                      </a:lnTo>
                      <a:lnTo>
                        <a:pt x="389" y="21"/>
                      </a:lnTo>
                      <a:lnTo>
                        <a:pt x="389" y="20"/>
                      </a:lnTo>
                      <a:lnTo>
                        <a:pt x="390" y="20"/>
                      </a:lnTo>
                      <a:lnTo>
                        <a:pt x="390" y="22"/>
                      </a:lnTo>
                      <a:lnTo>
                        <a:pt x="391" y="21"/>
                      </a:lnTo>
                      <a:lnTo>
                        <a:pt x="391" y="20"/>
                      </a:lnTo>
                      <a:lnTo>
                        <a:pt x="392" y="21"/>
                      </a:lnTo>
                      <a:lnTo>
                        <a:pt x="393" y="21"/>
                      </a:lnTo>
                      <a:lnTo>
                        <a:pt x="393" y="22"/>
                      </a:lnTo>
                      <a:lnTo>
                        <a:pt x="394" y="22"/>
                      </a:lnTo>
                      <a:lnTo>
                        <a:pt x="395" y="21"/>
                      </a:lnTo>
                      <a:lnTo>
                        <a:pt x="396" y="20"/>
                      </a:lnTo>
                      <a:lnTo>
                        <a:pt x="396" y="19"/>
                      </a:lnTo>
                      <a:lnTo>
                        <a:pt x="397" y="22"/>
                      </a:lnTo>
                      <a:lnTo>
                        <a:pt x="398" y="21"/>
                      </a:lnTo>
                      <a:lnTo>
                        <a:pt x="398" y="18"/>
                      </a:lnTo>
                      <a:lnTo>
                        <a:pt x="398" y="22"/>
                      </a:lnTo>
                      <a:lnTo>
                        <a:pt x="399" y="20"/>
                      </a:lnTo>
                      <a:lnTo>
                        <a:pt x="399" y="19"/>
                      </a:lnTo>
                      <a:lnTo>
                        <a:pt x="400" y="21"/>
                      </a:lnTo>
                      <a:lnTo>
                        <a:pt x="401" y="22"/>
                      </a:lnTo>
                      <a:lnTo>
                        <a:pt x="401" y="21"/>
                      </a:lnTo>
                      <a:lnTo>
                        <a:pt x="402" y="20"/>
                      </a:lnTo>
                      <a:lnTo>
                        <a:pt x="403" y="20"/>
                      </a:lnTo>
                      <a:lnTo>
                        <a:pt x="403" y="21"/>
                      </a:lnTo>
                      <a:lnTo>
                        <a:pt x="403" y="22"/>
                      </a:lnTo>
                      <a:lnTo>
                        <a:pt x="404" y="21"/>
                      </a:lnTo>
                      <a:lnTo>
                        <a:pt x="405" y="21"/>
                      </a:lnTo>
                      <a:lnTo>
                        <a:pt x="405" y="22"/>
                      </a:lnTo>
                      <a:lnTo>
                        <a:pt x="406" y="21"/>
                      </a:lnTo>
                      <a:lnTo>
                        <a:pt x="407" y="21"/>
                      </a:lnTo>
                      <a:lnTo>
                        <a:pt x="407" y="22"/>
                      </a:lnTo>
                      <a:lnTo>
                        <a:pt x="408" y="21"/>
                      </a:lnTo>
                      <a:lnTo>
                        <a:pt x="409" y="21"/>
                      </a:lnTo>
                      <a:lnTo>
                        <a:pt x="409" y="20"/>
                      </a:lnTo>
                      <a:lnTo>
                        <a:pt x="410" y="20"/>
                      </a:lnTo>
                      <a:lnTo>
                        <a:pt x="410" y="21"/>
                      </a:lnTo>
                      <a:lnTo>
                        <a:pt x="411" y="20"/>
                      </a:lnTo>
                      <a:lnTo>
                        <a:pt x="411" y="21"/>
                      </a:lnTo>
                      <a:lnTo>
                        <a:pt x="412" y="21"/>
                      </a:lnTo>
                      <a:lnTo>
                        <a:pt x="413" y="21"/>
                      </a:lnTo>
                      <a:lnTo>
                        <a:pt x="413" y="20"/>
                      </a:lnTo>
                      <a:lnTo>
                        <a:pt x="413" y="21"/>
                      </a:lnTo>
                      <a:lnTo>
                        <a:pt x="414" y="21"/>
                      </a:lnTo>
                      <a:lnTo>
                        <a:pt x="415" y="21"/>
                      </a:lnTo>
                      <a:lnTo>
                        <a:pt x="416" y="21"/>
                      </a:lnTo>
                      <a:lnTo>
                        <a:pt x="416" y="20"/>
                      </a:lnTo>
                      <a:lnTo>
                        <a:pt x="417" y="18"/>
                      </a:lnTo>
                      <a:lnTo>
                        <a:pt x="417" y="19"/>
                      </a:lnTo>
                      <a:lnTo>
                        <a:pt x="417" y="22"/>
                      </a:lnTo>
                      <a:lnTo>
                        <a:pt x="418" y="21"/>
                      </a:lnTo>
                      <a:lnTo>
                        <a:pt x="418" y="19"/>
                      </a:lnTo>
                      <a:lnTo>
                        <a:pt x="418" y="20"/>
                      </a:lnTo>
                      <a:lnTo>
                        <a:pt x="419" y="22"/>
                      </a:lnTo>
                      <a:lnTo>
                        <a:pt x="419" y="20"/>
                      </a:lnTo>
                      <a:lnTo>
                        <a:pt x="420" y="19"/>
                      </a:lnTo>
                      <a:lnTo>
                        <a:pt x="420" y="20"/>
                      </a:lnTo>
                      <a:lnTo>
                        <a:pt x="421" y="20"/>
                      </a:lnTo>
                      <a:lnTo>
                        <a:pt x="421" y="19"/>
                      </a:lnTo>
                      <a:lnTo>
                        <a:pt x="421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4" name="Freeform 64">
                  <a:extLst>
                    <a:ext uri="{FF2B5EF4-FFF2-40B4-BE49-F238E27FC236}">
                      <a16:creationId xmlns:a16="http://schemas.microsoft.com/office/drawing/2014/main" id="{9EF4F8DF-0BA2-9C44-8354-F1AF5476D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6755" y="4991509"/>
                  <a:ext cx="1646495" cy="179206"/>
                </a:xfrm>
                <a:custGeom>
                  <a:avLst/>
                  <a:gdLst>
                    <a:gd name="T0" fmla="*/ 2147483647 w 423"/>
                    <a:gd name="T1" fmla="*/ 2147483647 h 26"/>
                    <a:gd name="T2" fmla="*/ 2147483647 w 423"/>
                    <a:gd name="T3" fmla="*/ 2147483647 h 26"/>
                    <a:gd name="T4" fmla="*/ 2147483647 w 423"/>
                    <a:gd name="T5" fmla="*/ 2147483647 h 26"/>
                    <a:gd name="T6" fmla="*/ 2147483647 w 423"/>
                    <a:gd name="T7" fmla="*/ 2147483647 h 26"/>
                    <a:gd name="T8" fmla="*/ 2147483647 w 423"/>
                    <a:gd name="T9" fmla="*/ 2147483647 h 26"/>
                    <a:gd name="T10" fmla="*/ 2147483647 w 423"/>
                    <a:gd name="T11" fmla="*/ 2147483647 h 26"/>
                    <a:gd name="T12" fmla="*/ 2147483647 w 423"/>
                    <a:gd name="T13" fmla="*/ 2147483647 h 26"/>
                    <a:gd name="T14" fmla="*/ 2147483647 w 423"/>
                    <a:gd name="T15" fmla="*/ 2147483647 h 26"/>
                    <a:gd name="T16" fmla="*/ 2147483647 w 423"/>
                    <a:gd name="T17" fmla="*/ 2147483647 h 26"/>
                    <a:gd name="T18" fmla="*/ 2147483647 w 423"/>
                    <a:gd name="T19" fmla="*/ 2147483647 h 26"/>
                    <a:gd name="T20" fmla="*/ 2147483647 w 423"/>
                    <a:gd name="T21" fmla="*/ 2147483647 h 26"/>
                    <a:gd name="T22" fmla="*/ 2147483647 w 423"/>
                    <a:gd name="T23" fmla="*/ 2147483647 h 26"/>
                    <a:gd name="T24" fmla="*/ 2147483647 w 423"/>
                    <a:gd name="T25" fmla="*/ 2147483647 h 26"/>
                    <a:gd name="T26" fmla="*/ 2147483647 w 423"/>
                    <a:gd name="T27" fmla="*/ 2147483647 h 26"/>
                    <a:gd name="T28" fmla="*/ 2147483647 w 423"/>
                    <a:gd name="T29" fmla="*/ 2147483647 h 26"/>
                    <a:gd name="T30" fmla="*/ 2147483647 w 423"/>
                    <a:gd name="T31" fmla="*/ 2147483647 h 26"/>
                    <a:gd name="T32" fmla="*/ 2147483647 w 423"/>
                    <a:gd name="T33" fmla="*/ 2147483647 h 26"/>
                    <a:gd name="T34" fmla="*/ 2147483647 w 423"/>
                    <a:gd name="T35" fmla="*/ 2147483647 h 26"/>
                    <a:gd name="T36" fmla="*/ 2147483647 w 423"/>
                    <a:gd name="T37" fmla="*/ 2147483647 h 26"/>
                    <a:gd name="T38" fmla="*/ 2147483647 w 423"/>
                    <a:gd name="T39" fmla="*/ 2147483647 h 26"/>
                    <a:gd name="T40" fmla="*/ 2147483647 w 423"/>
                    <a:gd name="T41" fmla="*/ 2147483647 h 26"/>
                    <a:gd name="T42" fmla="*/ 2147483647 w 423"/>
                    <a:gd name="T43" fmla="*/ 2147483647 h 26"/>
                    <a:gd name="T44" fmla="*/ 2147483647 w 423"/>
                    <a:gd name="T45" fmla="*/ 2147483647 h 26"/>
                    <a:gd name="T46" fmla="*/ 2147483647 w 423"/>
                    <a:gd name="T47" fmla="*/ 2147483647 h 26"/>
                    <a:gd name="T48" fmla="*/ 2147483647 w 423"/>
                    <a:gd name="T49" fmla="*/ 2147483647 h 26"/>
                    <a:gd name="T50" fmla="*/ 2147483647 w 423"/>
                    <a:gd name="T51" fmla="*/ 2147483647 h 26"/>
                    <a:gd name="T52" fmla="*/ 2147483647 w 423"/>
                    <a:gd name="T53" fmla="*/ 2147483647 h 26"/>
                    <a:gd name="T54" fmla="*/ 2147483647 w 423"/>
                    <a:gd name="T55" fmla="*/ 2147483647 h 26"/>
                    <a:gd name="T56" fmla="*/ 2147483647 w 423"/>
                    <a:gd name="T57" fmla="*/ 2147483647 h 26"/>
                    <a:gd name="T58" fmla="*/ 2147483647 w 423"/>
                    <a:gd name="T59" fmla="*/ 2147483647 h 26"/>
                    <a:gd name="T60" fmla="*/ 2147483647 w 423"/>
                    <a:gd name="T61" fmla="*/ 2147483647 h 26"/>
                    <a:gd name="T62" fmla="*/ 2147483647 w 423"/>
                    <a:gd name="T63" fmla="*/ 2147483647 h 26"/>
                    <a:gd name="T64" fmla="*/ 2147483647 w 423"/>
                    <a:gd name="T65" fmla="*/ 2147483647 h 26"/>
                    <a:gd name="T66" fmla="*/ 2147483647 w 423"/>
                    <a:gd name="T67" fmla="*/ 2147483647 h 26"/>
                    <a:gd name="T68" fmla="*/ 2147483647 w 423"/>
                    <a:gd name="T69" fmla="*/ 2147483647 h 26"/>
                    <a:gd name="T70" fmla="*/ 2147483647 w 423"/>
                    <a:gd name="T71" fmla="*/ 2147483647 h 26"/>
                    <a:gd name="T72" fmla="*/ 2147483647 w 423"/>
                    <a:gd name="T73" fmla="*/ 2147483647 h 26"/>
                    <a:gd name="T74" fmla="*/ 2147483647 w 423"/>
                    <a:gd name="T75" fmla="*/ 2147483647 h 26"/>
                    <a:gd name="T76" fmla="*/ 2147483647 w 423"/>
                    <a:gd name="T77" fmla="*/ 2147483647 h 26"/>
                    <a:gd name="T78" fmla="*/ 2147483647 w 423"/>
                    <a:gd name="T79" fmla="*/ 2147483647 h 26"/>
                    <a:gd name="T80" fmla="*/ 2147483647 w 423"/>
                    <a:gd name="T81" fmla="*/ 2147483647 h 26"/>
                    <a:gd name="T82" fmla="*/ 2147483647 w 423"/>
                    <a:gd name="T83" fmla="*/ 2147483647 h 26"/>
                    <a:gd name="T84" fmla="*/ 2147483647 w 423"/>
                    <a:gd name="T85" fmla="*/ 2147483647 h 26"/>
                    <a:gd name="T86" fmla="*/ 2147483647 w 423"/>
                    <a:gd name="T87" fmla="*/ 2147483647 h 26"/>
                    <a:gd name="T88" fmla="*/ 2147483647 w 423"/>
                    <a:gd name="T89" fmla="*/ 2147483647 h 26"/>
                    <a:gd name="T90" fmla="*/ 2147483647 w 423"/>
                    <a:gd name="T91" fmla="*/ 2147483647 h 26"/>
                    <a:gd name="T92" fmla="*/ 2147483647 w 423"/>
                    <a:gd name="T93" fmla="*/ 2147483647 h 26"/>
                    <a:gd name="T94" fmla="*/ 2147483647 w 423"/>
                    <a:gd name="T95" fmla="*/ 2147483647 h 26"/>
                    <a:gd name="T96" fmla="*/ 2147483647 w 423"/>
                    <a:gd name="T97" fmla="*/ 2147483647 h 26"/>
                    <a:gd name="T98" fmla="*/ 2147483647 w 423"/>
                    <a:gd name="T99" fmla="*/ 2147483647 h 26"/>
                    <a:gd name="T100" fmla="*/ 2147483647 w 423"/>
                    <a:gd name="T101" fmla="*/ 2147483647 h 26"/>
                    <a:gd name="T102" fmla="*/ 2147483647 w 423"/>
                    <a:gd name="T103" fmla="*/ 2147483647 h 26"/>
                    <a:gd name="T104" fmla="*/ 2147483647 w 423"/>
                    <a:gd name="T105" fmla="*/ 2147483647 h 26"/>
                    <a:gd name="T106" fmla="*/ 2147483647 w 423"/>
                    <a:gd name="T107" fmla="*/ 2147483647 h 26"/>
                    <a:gd name="T108" fmla="*/ 2147483647 w 423"/>
                    <a:gd name="T109" fmla="*/ 2147483647 h 26"/>
                    <a:gd name="T110" fmla="*/ 2147483647 w 423"/>
                    <a:gd name="T111" fmla="*/ 2147483647 h 26"/>
                    <a:gd name="T112" fmla="*/ 2147483647 w 423"/>
                    <a:gd name="T113" fmla="*/ 2147483647 h 26"/>
                    <a:gd name="T114" fmla="*/ 2147483647 w 423"/>
                    <a:gd name="T115" fmla="*/ 2147483647 h 26"/>
                    <a:gd name="T116" fmla="*/ 2147483647 w 423"/>
                    <a:gd name="T117" fmla="*/ 2147483647 h 26"/>
                    <a:gd name="T118" fmla="*/ 2147483647 w 423"/>
                    <a:gd name="T119" fmla="*/ 2147483647 h 2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23"/>
                    <a:gd name="T181" fmla="*/ 0 h 26"/>
                    <a:gd name="T182" fmla="*/ 423 w 423"/>
                    <a:gd name="T183" fmla="*/ 26 h 2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23" h="26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2" y="24"/>
                      </a:lnTo>
                      <a:lnTo>
                        <a:pt x="2" y="25"/>
                      </a:lnTo>
                      <a:lnTo>
                        <a:pt x="2" y="26"/>
                      </a:lnTo>
                      <a:lnTo>
                        <a:pt x="3" y="26"/>
                      </a:lnTo>
                      <a:lnTo>
                        <a:pt x="4" y="25"/>
                      </a:lnTo>
                      <a:lnTo>
                        <a:pt x="4" y="26"/>
                      </a:lnTo>
                      <a:lnTo>
                        <a:pt x="5" y="25"/>
                      </a:lnTo>
                      <a:lnTo>
                        <a:pt x="5" y="24"/>
                      </a:lnTo>
                      <a:lnTo>
                        <a:pt x="6" y="26"/>
                      </a:lnTo>
                      <a:lnTo>
                        <a:pt x="7" y="25"/>
                      </a:lnTo>
                      <a:lnTo>
                        <a:pt x="7" y="24"/>
                      </a:lnTo>
                      <a:lnTo>
                        <a:pt x="8" y="26"/>
                      </a:lnTo>
                      <a:lnTo>
                        <a:pt x="8" y="25"/>
                      </a:lnTo>
                      <a:lnTo>
                        <a:pt x="9" y="22"/>
                      </a:lnTo>
                      <a:lnTo>
                        <a:pt x="9" y="24"/>
                      </a:lnTo>
                      <a:lnTo>
                        <a:pt x="9" y="26"/>
                      </a:lnTo>
                      <a:lnTo>
                        <a:pt x="10" y="26"/>
                      </a:lnTo>
                      <a:lnTo>
                        <a:pt x="10" y="25"/>
                      </a:lnTo>
                      <a:lnTo>
                        <a:pt x="11" y="25"/>
                      </a:lnTo>
                      <a:lnTo>
                        <a:pt x="12" y="24"/>
                      </a:lnTo>
                      <a:lnTo>
                        <a:pt x="12" y="17"/>
                      </a:lnTo>
                      <a:lnTo>
                        <a:pt x="12" y="18"/>
                      </a:lnTo>
                      <a:lnTo>
                        <a:pt x="12" y="24"/>
                      </a:lnTo>
                      <a:lnTo>
                        <a:pt x="13" y="25"/>
                      </a:lnTo>
                      <a:lnTo>
                        <a:pt x="14" y="18"/>
                      </a:lnTo>
                      <a:lnTo>
                        <a:pt x="14" y="19"/>
                      </a:lnTo>
                      <a:lnTo>
                        <a:pt x="14" y="25"/>
                      </a:lnTo>
                      <a:lnTo>
                        <a:pt x="14" y="26"/>
                      </a:lnTo>
                      <a:lnTo>
                        <a:pt x="15" y="24"/>
                      </a:lnTo>
                      <a:lnTo>
                        <a:pt x="16" y="26"/>
                      </a:lnTo>
                      <a:lnTo>
                        <a:pt x="17" y="25"/>
                      </a:lnTo>
                      <a:lnTo>
                        <a:pt x="17" y="26"/>
                      </a:lnTo>
                      <a:lnTo>
                        <a:pt x="18" y="26"/>
                      </a:lnTo>
                      <a:lnTo>
                        <a:pt x="18" y="25"/>
                      </a:lnTo>
                      <a:lnTo>
                        <a:pt x="19" y="26"/>
                      </a:lnTo>
                      <a:lnTo>
                        <a:pt x="20" y="26"/>
                      </a:lnTo>
                      <a:lnTo>
                        <a:pt x="20" y="25"/>
                      </a:lnTo>
                      <a:lnTo>
                        <a:pt x="21" y="26"/>
                      </a:lnTo>
                      <a:lnTo>
                        <a:pt x="21" y="25"/>
                      </a:lnTo>
                      <a:lnTo>
                        <a:pt x="22" y="18"/>
                      </a:lnTo>
                      <a:lnTo>
                        <a:pt x="22" y="17"/>
                      </a:lnTo>
                      <a:lnTo>
                        <a:pt x="22" y="23"/>
                      </a:lnTo>
                      <a:lnTo>
                        <a:pt x="23" y="26"/>
                      </a:lnTo>
                      <a:lnTo>
                        <a:pt x="24" y="21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5" y="26"/>
                      </a:lnTo>
                      <a:lnTo>
                        <a:pt x="26" y="24"/>
                      </a:lnTo>
                      <a:lnTo>
                        <a:pt x="26" y="26"/>
                      </a:lnTo>
                      <a:lnTo>
                        <a:pt x="27" y="25"/>
                      </a:lnTo>
                      <a:lnTo>
                        <a:pt x="28" y="26"/>
                      </a:lnTo>
                      <a:lnTo>
                        <a:pt x="28" y="25"/>
                      </a:lnTo>
                      <a:lnTo>
                        <a:pt x="29" y="26"/>
                      </a:lnTo>
                      <a:lnTo>
                        <a:pt x="30" y="25"/>
                      </a:lnTo>
                      <a:lnTo>
                        <a:pt x="31" y="26"/>
                      </a:lnTo>
                      <a:lnTo>
                        <a:pt x="32" y="25"/>
                      </a:lnTo>
                      <a:lnTo>
                        <a:pt x="33" y="25"/>
                      </a:lnTo>
                      <a:lnTo>
                        <a:pt x="33" y="26"/>
                      </a:lnTo>
                      <a:lnTo>
                        <a:pt x="34" y="24"/>
                      </a:lnTo>
                      <a:lnTo>
                        <a:pt x="34" y="26"/>
                      </a:lnTo>
                      <a:lnTo>
                        <a:pt x="35" y="25"/>
                      </a:lnTo>
                      <a:lnTo>
                        <a:pt x="36" y="25"/>
                      </a:lnTo>
                      <a:lnTo>
                        <a:pt x="37" y="25"/>
                      </a:lnTo>
                      <a:lnTo>
                        <a:pt x="37" y="24"/>
                      </a:lnTo>
                      <a:lnTo>
                        <a:pt x="38" y="25"/>
                      </a:lnTo>
                      <a:lnTo>
                        <a:pt x="38" y="22"/>
                      </a:lnTo>
                      <a:lnTo>
                        <a:pt x="39" y="24"/>
                      </a:lnTo>
                      <a:lnTo>
                        <a:pt x="39" y="25"/>
                      </a:lnTo>
                      <a:lnTo>
                        <a:pt x="40" y="24"/>
                      </a:lnTo>
                      <a:lnTo>
                        <a:pt x="40" y="23"/>
                      </a:lnTo>
                      <a:lnTo>
                        <a:pt x="41" y="26"/>
                      </a:lnTo>
                      <a:lnTo>
                        <a:pt x="42" y="24"/>
                      </a:lnTo>
                      <a:lnTo>
                        <a:pt x="42" y="23"/>
                      </a:lnTo>
                      <a:lnTo>
                        <a:pt x="42" y="25"/>
                      </a:lnTo>
                      <a:lnTo>
                        <a:pt x="43" y="26"/>
                      </a:lnTo>
                      <a:lnTo>
                        <a:pt x="44" y="24"/>
                      </a:lnTo>
                      <a:lnTo>
                        <a:pt x="44" y="25"/>
                      </a:lnTo>
                      <a:lnTo>
                        <a:pt x="45" y="24"/>
                      </a:lnTo>
                      <a:lnTo>
                        <a:pt x="46" y="25"/>
                      </a:lnTo>
                      <a:lnTo>
                        <a:pt x="47" y="25"/>
                      </a:lnTo>
                      <a:lnTo>
                        <a:pt x="47" y="24"/>
                      </a:lnTo>
                      <a:lnTo>
                        <a:pt x="47" y="23"/>
                      </a:lnTo>
                      <a:lnTo>
                        <a:pt x="48" y="25"/>
                      </a:lnTo>
                      <a:lnTo>
                        <a:pt x="49" y="24"/>
                      </a:lnTo>
                      <a:lnTo>
                        <a:pt x="49" y="25"/>
                      </a:lnTo>
                      <a:lnTo>
                        <a:pt x="50" y="23"/>
                      </a:lnTo>
                      <a:lnTo>
                        <a:pt x="50" y="22"/>
                      </a:lnTo>
                      <a:lnTo>
                        <a:pt x="50" y="23"/>
                      </a:lnTo>
                      <a:lnTo>
                        <a:pt x="51" y="24"/>
                      </a:lnTo>
                      <a:lnTo>
                        <a:pt x="52" y="25"/>
                      </a:lnTo>
                      <a:lnTo>
                        <a:pt x="52" y="24"/>
                      </a:lnTo>
                      <a:lnTo>
                        <a:pt x="53" y="25"/>
                      </a:lnTo>
                      <a:lnTo>
                        <a:pt x="54" y="25"/>
                      </a:lnTo>
                      <a:lnTo>
                        <a:pt x="54" y="24"/>
                      </a:lnTo>
                      <a:lnTo>
                        <a:pt x="55" y="24"/>
                      </a:lnTo>
                      <a:lnTo>
                        <a:pt x="55" y="25"/>
                      </a:lnTo>
                      <a:lnTo>
                        <a:pt x="56" y="25"/>
                      </a:lnTo>
                      <a:lnTo>
                        <a:pt x="57" y="25"/>
                      </a:lnTo>
                      <a:lnTo>
                        <a:pt x="57" y="24"/>
                      </a:lnTo>
                      <a:lnTo>
                        <a:pt x="57" y="25"/>
                      </a:lnTo>
                      <a:lnTo>
                        <a:pt x="58" y="26"/>
                      </a:lnTo>
                      <a:lnTo>
                        <a:pt x="59" y="24"/>
                      </a:lnTo>
                      <a:lnTo>
                        <a:pt x="59" y="23"/>
                      </a:lnTo>
                      <a:lnTo>
                        <a:pt x="59" y="25"/>
                      </a:lnTo>
                      <a:lnTo>
                        <a:pt x="59" y="26"/>
                      </a:lnTo>
                      <a:lnTo>
                        <a:pt x="60" y="26"/>
                      </a:lnTo>
                      <a:lnTo>
                        <a:pt x="61" y="24"/>
                      </a:lnTo>
                      <a:lnTo>
                        <a:pt x="61" y="26"/>
                      </a:lnTo>
                      <a:lnTo>
                        <a:pt x="62" y="26"/>
                      </a:lnTo>
                      <a:lnTo>
                        <a:pt x="63" y="26"/>
                      </a:lnTo>
                      <a:lnTo>
                        <a:pt x="64" y="25"/>
                      </a:lnTo>
                      <a:lnTo>
                        <a:pt x="64" y="26"/>
                      </a:lnTo>
                      <a:lnTo>
                        <a:pt x="65" y="26"/>
                      </a:lnTo>
                      <a:lnTo>
                        <a:pt x="65" y="24"/>
                      </a:lnTo>
                      <a:lnTo>
                        <a:pt x="66" y="26"/>
                      </a:lnTo>
                      <a:lnTo>
                        <a:pt x="67" y="26"/>
                      </a:lnTo>
                      <a:lnTo>
                        <a:pt x="68" y="26"/>
                      </a:lnTo>
                      <a:lnTo>
                        <a:pt x="69" y="24"/>
                      </a:lnTo>
                      <a:lnTo>
                        <a:pt x="69" y="22"/>
                      </a:lnTo>
                      <a:lnTo>
                        <a:pt x="69" y="24"/>
                      </a:lnTo>
                      <a:lnTo>
                        <a:pt x="70" y="25"/>
                      </a:lnTo>
                      <a:lnTo>
                        <a:pt x="71" y="22"/>
                      </a:lnTo>
                      <a:lnTo>
                        <a:pt x="71" y="26"/>
                      </a:lnTo>
                      <a:lnTo>
                        <a:pt x="72" y="23"/>
                      </a:lnTo>
                      <a:lnTo>
                        <a:pt x="72" y="22"/>
                      </a:lnTo>
                      <a:lnTo>
                        <a:pt x="72" y="23"/>
                      </a:lnTo>
                      <a:lnTo>
                        <a:pt x="73" y="26"/>
                      </a:lnTo>
                      <a:lnTo>
                        <a:pt x="73" y="24"/>
                      </a:lnTo>
                      <a:lnTo>
                        <a:pt x="74" y="23"/>
                      </a:lnTo>
                      <a:lnTo>
                        <a:pt x="74" y="26"/>
                      </a:lnTo>
                      <a:lnTo>
                        <a:pt x="75" y="24"/>
                      </a:lnTo>
                      <a:lnTo>
                        <a:pt x="75" y="23"/>
                      </a:lnTo>
                      <a:lnTo>
                        <a:pt x="76" y="24"/>
                      </a:lnTo>
                      <a:lnTo>
                        <a:pt x="76" y="26"/>
                      </a:lnTo>
                      <a:lnTo>
                        <a:pt x="77" y="24"/>
                      </a:lnTo>
                      <a:lnTo>
                        <a:pt x="77" y="25"/>
                      </a:lnTo>
                      <a:lnTo>
                        <a:pt x="78" y="26"/>
                      </a:lnTo>
                      <a:lnTo>
                        <a:pt x="78" y="25"/>
                      </a:lnTo>
                      <a:lnTo>
                        <a:pt x="79" y="25"/>
                      </a:lnTo>
                      <a:lnTo>
                        <a:pt x="79" y="26"/>
                      </a:lnTo>
                      <a:lnTo>
                        <a:pt x="80" y="26"/>
                      </a:lnTo>
                      <a:lnTo>
                        <a:pt x="81" y="25"/>
                      </a:lnTo>
                      <a:lnTo>
                        <a:pt x="81" y="26"/>
                      </a:lnTo>
                      <a:lnTo>
                        <a:pt x="82" y="25"/>
                      </a:lnTo>
                      <a:lnTo>
                        <a:pt x="82" y="24"/>
                      </a:lnTo>
                      <a:lnTo>
                        <a:pt x="83" y="24"/>
                      </a:lnTo>
                      <a:lnTo>
                        <a:pt x="84" y="24"/>
                      </a:lnTo>
                      <a:lnTo>
                        <a:pt x="84" y="25"/>
                      </a:lnTo>
                      <a:lnTo>
                        <a:pt x="85" y="26"/>
                      </a:lnTo>
                      <a:lnTo>
                        <a:pt x="85" y="12"/>
                      </a:lnTo>
                      <a:lnTo>
                        <a:pt x="85" y="17"/>
                      </a:lnTo>
                      <a:lnTo>
                        <a:pt x="86" y="24"/>
                      </a:lnTo>
                      <a:lnTo>
                        <a:pt x="87" y="24"/>
                      </a:lnTo>
                      <a:lnTo>
                        <a:pt x="87" y="19"/>
                      </a:lnTo>
                      <a:lnTo>
                        <a:pt x="88" y="23"/>
                      </a:lnTo>
                      <a:lnTo>
                        <a:pt x="88" y="25"/>
                      </a:lnTo>
                      <a:lnTo>
                        <a:pt x="89" y="22"/>
                      </a:lnTo>
                      <a:lnTo>
                        <a:pt x="89" y="23"/>
                      </a:lnTo>
                      <a:lnTo>
                        <a:pt x="89" y="25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5"/>
                      </a:lnTo>
                      <a:lnTo>
                        <a:pt x="91" y="26"/>
                      </a:lnTo>
                      <a:lnTo>
                        <a:pt x="92" y="26"/>
                      </a:lnTo>
                      <a:lnTo>
                        <a:pt x="93" y="26"/>
                      </a:lnTo>
                      <a:lnTo>
                        <a:pt x="94" y="24"/>
                      </a:lnTo>
                      <a:lnTo>
                        <a:pt x="94" y="23"/>
                      </a:lnTo>
                      <a:lnTo>
                        <a:pt x="94" y="24"/>
                      </a:lnTo>
                      <a:lnTo>
                        <a:pt x="95" y="25"/>
                      </a:lnTo>
                      <a:lnTo>
                        <a:pt x="95" y="21"/>
                      </a:lnTo>
                      <a:lnTo>
                        <a:pt x="95" y="19"/>
                      </a:lnTo>
                      <a:lnTo>
                        <a:pt x="96" y="22"/>
                      </a:lnTo>
                      <a:lnTo>
                        <a:pt x="96" y="25"/>
                      </a:lnTo>
                      <a:lnTo>
                        <a:pt x="97" y="23"/>
                      </a:lnTo>
                      <a:lnTo>
                        <a:pt x="97" y="20"/>
                      </a:lnTo>
                      <a:lnTo>
                        <a:pt x="97" y="22"/>
                      </a:lnTo>
                      <a:lnTo>
                        <a:pt x="98" y="26"/>
                      </a:lnTo>
                      <a:lnTo>
                        <a:pt x="99" y="23"/>
                      </a:lnTo>
                      <a:lnTo>
                        <a:pt x="99" y="24"/>
                      </a:lnTo>
                      <a:lnTo>
                        <a:pt x="100" y="25"/>
                      </a:lnTo>
                      <a:lnTo>
                        <a:pt x="101" y="25"/>
                      </a:lnTo>
                      <a:lnTo>
                        <a:pt x="101" y="26"/>
                      </a:lnTo>
                      <a:lnTo>
                        <a:pt x="102" y="25"/>
                      </a:lnTo>
                      <a:lnTo>
                        <a:pt x="103" y="25"/>
                      </a:lnTo>
                      <a:lnTo>
                        <a:pt x="104" y="26"/>
                      </a:lnTo>
                      <a:lnTo>
                        <a:pt x="105" y="26"/>
                      </a:lnTo>
                      <a:lnTo>
                        <a:pt x="105" y="25"/>
                      </a:lnTo>
                      <a:lnTo>
                        <a:pt x="106" y="25"/>
                      </a:lnTo>
                      <a:lnTo>
                        <a:pt x="107" y="25"/>
                      </a:lnTo>
                      <a:lnTo>
                        <a:pt x="107" y="24"/>
                      </a:lnTo>
                      <a:lnTo>
                        <a:pt x="108" y="25"/>
                      </a:lnTo>
                      <a:lnTo>
                        <a:pt x="109" y="25"/>
                      </a:lnTo>
                      <a:lnTo>
                        <a:pt x="109" y="26"/>
                      </a:lnTo>
                      <a:lnTo>
                        <a:pt x="110" y="25"/>
                      </a:lnTo>
                      <a:lnTo>
                        <a:pt x="110" y="26"/>
                      </a:lnTo>
                      <a:lnTo>
                        <a:pt x="111" y="25"/>
                      </a:lnTo>
                      <a:lnTo>
                        <a:pt x="112" y="23"/>
                      </a:lnTo>
                      <a:lnTo>
                        <a:pt x="112" y="24"/>
                      </a:lnTo>
                      <a:lnTo>
                        <a:pt x="113" y="26"/>
                      </a:lnTo>
                      <a:lnTo>
                        <a:pt x="113" y="23"/>
                      </a:lnTo>
                      <a:lnTo>
                        <a:pt x="114" y="25"/>
                      </a:lnTo>
                      <a:lnTo>
                        <a:pt x="114" y="26"/>
                      </a:lnTo>
                      <a:lnTo>
                        <a:pt x="115" y="25"/>
                      </a:lnTo>
                      <a:lnTo>
                        <a:pt x="115" y="24"/>
                      </a:lnTo>
                      <a:lnTo>
                        <a:pt x="116" y="25"/>
                      </a:lnTo>
                      <a:lnTo>
                        <a:pt x="116" y="26"/>
                      </a:lnTo>
                      <a:lnTo>
                        <a:pt x="117" y="22"/>
                      </a:lnTo>
                      <a:lnTo>
                        <a:pt x="118" y="24"/>
                      </a:lnTo>
                      <a:lnTo>
                        <a:pt x="118" y="25"/>
                      </a:lnTo>
                      <a:lnTo>
                        <a:pt x="119" y="24"/>
                      </a:lnTo>
                      <a:lnTo>
                        <a:pt x="119" y="25"/>
                      </a:lnTo>
                      <a:lnTo>
                        <a:pt x="120" y="26"/>
                      </a:lnTo>
                      <a:lnTo>
                        <a:pt x="121" y="24"/>
                      </a:lnTo>
                      <a:lnTo>
                        <a:pt x="122" y="23"/>
                      </a:lnTo>
                      <a:lnTo>
                        <a:pt x="122" y="22"/>
                      </a:lnTo>
                      <a:lnTo>
                        <a:pt x="123" y="24"/>
                      </a:lnTo>
                      <a:lnTo>
                        <a:pt x="124" y="22"/>
                      </a:lnTo>
                      <a:lnTo>
                        <a:pt x="124" y="26"/>
                      </a:lnTo>
                      <a:lnTo>
                        <a:pt x="125" y="25"/>
                      </a:lnTo>
                      <a:lnTo>
                        <a:pt x="125" y="22"/>
                      </a:lnTo>
                      <a:lnTo>
                        <a:pt x="126" y="22"/>
                      </a:lnTo>
                      <a:lnTo>
                        <a:pt x="126" y="24"/>
                      </a:lnTo>
                      <a:lnTo>
                        <a:pt x="126" y="25"/>
                      </a:lnTo>
                      <a:lnTo>
                        <a:pt x="127" y="26"/>
                      </a:lnTo>
                      <a:lnTo>
                        <a:pt x="128" y="26"/>
                      </a:lnTo>
                      <a:lnTo>
                        <a:pt x="129" y="25"/>
                      </a:lnTo>
                      <a:lnTo>
                        <a:pt x="129" y="26"/>
                      </a:lnTo>
                      <a:lnTo>
                        <a:pt x="130" y="26"/>
                      </a:lnTo>
                      <a:lnTo>
                        <a:pt x="131" y="26"/>
                      </a:lnTo>
                      <a:lnTo>
                        <a:pt x="131" y="25"/>
                      </a:lnTo>
                      <a:lnTo>
                        <a:pt x="132" y="25"/>
                      </a:lnTo>
                      <a:lnTo>
                        <a:pt x="132" y="26"/>
                      </a:lnTo>
                      <a:lnTo>
                        <a:pt x="133" y="26"/>
                      </a:lnTo>
                      <a:lnTo>
                        <a:pt x="134" y="26"/>
                      </a:lnTo>
                      <a:lnTo>
                        <a:pt x="135" y="23"/>
                      </a:lnTo>
                      <a:lnTo>
                        <a:pt x="135" y="25"/>
                      </a:lnTo>
                      <a:lnTo>
                        <a:pt x="136" y="26"/>
                      </a:lnTo>
                      <a:lnTo>
                        <a:pt x="137" y="25"/>
                      </a:lnTo>
                      <a:lnTo>
                        <a:pt x="137" y="26"/>
                      </a:lnTo>
                      <a:lnTo>
                        <a:pt x="138" y="26"/>
                      </a:lnTo>
                      <a:lnTo>
                        <a:pt x="139" y="26"/>
                      </a:lnTo>
                      <a:lnTo>
                        <a:pt x="140" y="26"/>
                      </a:lnTo>
                      <a:lnTo>
                        <a:pt x="141" y="26"/>
                      </a:lnTo>
                      <a:lnTo>
                        <a:pt x="142" y="24"/>
                      </a:lnTo>
                      <a:lnTo>
                        <a:pt x="142" y="22"/>
                      </a:lnTo>
                      <a:lnTo>
                        <a:pt x="142" y="24"/>
                      </a:lnTo>
                      <a:lnTo>
                        <a:pt x="143" y="26"/>
                      </a:lnTo>
                      <a:lnTo>
                        <a:pt x="143" y="25"/>
                      </a:lnTo>
                      <a:lnTo>
                        <a:pt x="144" y="24"/>
                      </a:lnTo>
                      <a:lnTo>
                        <a:pt x="144" y="26"/>
                      </a:lnTo>
                      <a:lnTo>
                        <a:pt x="145" y="26"/>
                      </a:lnTo>
                      <a:lnTo>
                        <a:pt x="146" y="25"/>
                      </a:lnTo>
                      <a:lnTo>
                        <a:pt x="146" y="26"/>
                      </a:lnTo>
                      <a:lnTo>
                        <a:pt x="147" y="26"/>
                      </a:lnTo>
                      <a:lnTo>
                        <a:pt x="147" y="23"/>
                      </a:lnTo>
                      <a:lnTo>
                        <a:pt x="148" y="23"/>
                      </a:lnTo>
                      <a:lnTo>
                        <a:pt x="149" y="4"/>
                      </a:lnTo>
                      <a:lnTo>
                        <a:pt x="149" y="20"/>
                      </a:lnTo>
                      <a:lnTo>
                        <a:pt x="149" y="26"/>
                      </a:lnTo>
                      <a:lnTo>
                        <a:pt x="150" y="13"/>
                      </a:lnTo>
                      <a:lnTo>
                        <a:pt x="150" y="11"/>
                      </a:lnTo>
                      <a:lnTo>
                        <a:pt x="151" y="21"/>
                      </a:lnTo>
                      <a:lnTo>
                        <a:pt x="151" y="25"/>
                      </a:lnTo>
                      <a:lnTo>
                        <a:pt x="152" y="16"/>
                      </a:lnTo>
                      <a:lnTo>
                        <a:pt x="152" y="15"/>
                      </a:lnTo>
                      <a:lnTo>
                        <a:pt x="152" y="22"/>
                      </a:lnTo>
                      <a:lnTo>
                        <a:pt x="153" y="26"/>
                      </a:lnTo>
                      <a:lnTo>
                        <a:pt x="154" y="24"/>
                      </a:lnTo>
                      <a:lnTo>
                        <a:pt x="154" y="25"/>
                      </a:lnTo>
                      <a:lnTo>
                        <a:pt x="154" y="26"/>
                      </a:lnTo>
                      <a:lnTo>
                        <a:pt x="155" y="26"/>
                      </a:lnTo>
                      <a:lnTo>
                        <a:pt x="156" y="26"/>
                      </a:lnTo>
                      <a:lnTo>
                        <a:pt x="157" y="26"/>
                      </a:lnTo>
                      <a:lnTo>
                        <a:pt x="157" y="25"/>
                      </a:lnTo>
                      <a:lnTo>
                        <a:pt x="158" y="26"/>
                      </a:lnTo>
                      <a:lnTo>
                        <a:pt x="158" y="25"/>
                      </a:lnTo>
                      <a:lnTo>
                        <a:pt x="159" y="21"/>
                      </a:lnTo>
                      <a:lnTo>
                        <a:pt x="159" y="22"/>
                      </a:lnTo>
                      <a:lnTo>
                        <a:pt x="159" y="25"/>
                      </a:lnTo>
                      <a:lnTo>
                        <a:pt x="160" y="26"/>
                      </a:lnTo>
                      <a:lnTo>
                        <a:pt x="160" y="21"/>
                      </a:lnTo>
                      <a:lnTo>
                        <a:pt x="161" y="20"/>
                      </a:lnTo>
                      <a:lnTo>
                        <a:pt x="161" y="25"/>
                      </a:lnTo>
                      <a:lnTo>
                        <a:pt x="162" y="24"/>
                      </a:lnTo>
                      <a:lnTo>
                        <a:pt x="162" y="8"/>
                      </a:lnTo>
                      <a:lnTo>
                        <a:pt x="162" y="10"/>
                      </a:lnTo>
                      <a:lnTo>
                        <a:pt x="163" y="25"/>
                      </a:lnTo>
                      <a:lnTo>
                        <a:pt x="164" y="13"/>
                      </a:lnTo>
                      <a:lnTo>
                        <a:pt x="164" y="16"/>
                      </a:lnTo>
                      <a:lnTo>
                        <a:pt x="164" y="25"/>
                      </a:lnTo>
                      <a:lnTo>
                        <a:pt x="165" y="26"/>
                      </a:lnTo>
                      <a:lnTo>
                        <a:pt x="165" y="22"/>
                      </a:lnTo>
                      <a:lnTo>
                        <a:pt x="166" y="26"/>
                      </a:lnTo>
                      <a:lnTo>
                        <a:pt x="167" y="23"/>
                      </a:lnTo>
                      <a:lnTo>
                        <a:pt x="167" y="22"/>
                      </a:lnTo>
                      <a:lnTo>
                        <a:pt x="167" y="26"/>
                      </a:lnTo>
                      <a:lnTo>
                        <a:pt x="168" y="26"/>
                      </a:lnTo>
                      <a:lnTo>
                        <a:pt x="169" y="21"/>
                      </a:lnTo>
                      <a:lnTo>
                        <a:pt x="169" y="24"/>
                      </a:lnTo>
                      <a:lnTo>
                        <a:pt x="170" y="25"/>
                      </a:lnTo>
                      <a:lnTo>
                        <a:pt x="170" y="24"/>
                      </a:lnTo>
                      <a:lnTo>
                        <a:pt x="170" y="23"/>
                      </a:lnTo>
                      <a:lnTo>
                        <a:pt x="171" y="25"/>
                      </a:lnTo>
                      <a:lnTo>
                        <a:pt x="172" y="23"/>
                      </a:lnTo>
                      <a:lnTo>
                        <a:pt x="172" y="24"/>
                      </a:lnTo>
                      <a:lnTo>
                        <a:pt x="172" y="25"/>
                      </a:lnTo>
                      <a:lnTo>
                        <a:pt x="173" y="26"/>
                      </a:lnTo>
                      <a:lnTo>
                        <a:pt x="174" y="25"/>
                      </a:lnTo>
                      <a:lnTo>
                        <a:pt x="175" y="26"/>
                      </a:lnTo>
                      <a:lnTo>
                        <a:pt x="176" y="25"/>
                      </a:lnTo>
                      <a:lnTo>
                        <a:pt x="176" y="26"/>
                      </a:lnTo>
                      <a:lnTo>
                        <a:pt x="177" y="25"/>
                      </a:lnTo>
                      <a:lnTo>
                        <a:pt x="177" y="24"/>
                      </a:lnTo>
                      <a:lnTo>
                        <a:pt x="177" y="25"/>
                      </a:lnTo>
                      <a:lnTo>
                        <a:pt x="178" y="26"/>
                      </a:lnTo>
                      <a:lnTo>
                        <a:pt x="179" y="25"/>
                      </a:lnTo>
                      <a:lnTo>
                        <a:pt x="179" y="24"/>
                      </a:lnTo>
                      <a:lnTo>
                        <a:pt x="179" y="26"/>
                      </a:lnTo>
                      <a:lnTo>
                        <a:pt x="180" y="24"/>
                      </a:lnTo>
                      <a:lnTo>
                        <a:pt x="181" y="25"/>
                      </a:lnTo>
                      <a:lnTo>
                        <a:pt x="181" y="26"/>
                      </a:lnTo>
                      <a:lnTo>
                        <a:pt x="182" y="25"/>
                      </a:lnTo>
                      <a:lnTo>
                        <a:pt x="183" y="25"/>
                      </a:lnTo>
                      <a:lnTo>
                        <a:pt x="183" y="26"/>
                      </a:lnTo>
                      <a:lnTo>
                        <a:pt x="184" y="26"/>
                      </a:lnTo>
                      <a:lnTo>
                        <a:pt x="185" y="23"/>
                      </a:lnTo>
                      <a:lnTo>
                        <a:pt x="185" y="22"/>
                      </a:lnTo>
                      <a:lnTo>
                        <a:pt x="186" y="23"/>
                      </a:lnTo>
                      <a:lnTo>
                        <a:pt x="186" y="26"/>
                      </a:lnTo>
                      <a:lnTo>
                        <a:pt x="187" y="23"/>
                      </a:lnTo>
                      <a:lnTo>
                        <a:pt x="187" y="22"/>
                      </a:lnTo>
                      <a:lnTo>
                        <a:pt x="187" y="24"/>
                      </a:lnTo>
                      <a:lnTo>
                        <a:pt x="188" y="25"/>
                      </a:lnTo>
                      <a:lnTo>
                        <a:pt x="189" y="23"/>
                      </a:lnTo>
                      <a:lnTo>
                        <a:pt x="189" y="25"/>
                      </a:lnTo>
                      <a:lnTo>
                        <a:pt x="190" y="25"/>
                      </a:lnTo>
                      <a:lnTo>
                        <a:pt x="190" y="23"/>
                      </a:lnTo>
                      <a:lnTo>
                        <a:pt x="191" y="24"/>
                      </a:lnTo>
                      <a:lnTo>
                        <a:pt x="191" y="26"/>
                      </a:lnTo>
                      <a:lnTo>
                        <a:pt x="192" y="25"/>
                      </a:lnTo>
                      <a:lnTo>
                        <a:pt x="193" y="25"/>
                      </a:lnTo>
                      <a:lnTo>
                        <a:pt x="193" y="26"/>
                      </a:lnTo>
                      <a:lnTo>
                        <a:pt x="194" y="26"/>
                      </a:lnTo>
                      <a:lnTo>
                        <a:pt x="195" y="25"/>
                      </a:lnTo>
                      <a:lnTo>
                        <a:pt x="195" y="24"/>
                      </a:lnTo>
                      <a:lnTo>
                        <a:pt x="196" y="25"/>
                      </a:lnTo>
                      <a:lnTo>
                        <a:pt x="197" y="24"/>
                      </a:lnTo>
                      <a:lnTo>
                        <a:pt x="198" y="25"/>
                      </a:lnTo>
                      <a:lnTo>
                        <a:pt x="198" y="24"/>
                      </a:lnTo>
                      <a:lnTo>
                        <a:pt x="199" y="23"/>
                      </a:lnTo>
                      <a:lnTo>
                        <a:pt x="199" y="24"/>
                      </a:lnTo>
                      <a:lnTo>
                        <a:pt x="199" y="26"/>
                      </a:lnTo>
                      <a:lnTo>
                        <a:pt x="200" y="25"/>
                      </a:lnTo>
                      <a:lnTo>
                        <a:pt x="201" y="25"/>
                      </a:lnTo>
                      <a:lnTo>
                        <a:pt x="201" y="26"/>
                      </a:lnTo>
                      <a:lnTo>
                        <a:pt x="202" y="24"/>
                      </a:lnTo>
                      <a:lnTo>
                        <a:pt x="203" y="24"/>
                      </a:lnTo>
                      <a:lnTo>
                        <a:pt x="203" y="25"/>
                      </a:lnTo>
                      <a:lnTo>
                        <a:pt x="204" y="25"/>
                      </a:lnTo>
                      <a:lnTo>
                        <a:pt x="205" y="26"/>
                      </a:lnTo>
                      <a:lnTo>
                        <a:pt x="205" y="25"/>
                      </a:lnTo>
                      <a:lnTo>
                        <a:pt x="206" y="26"/>
                      </a:lnTo>
                      <a:lnTo>
                        <a:pt x="207" y="24"/>
                      </a:lnTo>
                      <a:lnTo>
                        <a:pt x="208" y="26"/>
                      </a:lnTo>
                      <a:lnTo>
                        <a:pt x="209" y="25"/>
                      </a:lnTo>
                      <a:lnTo>
                        <a:pt x="210" y="25"/>
                      </a:lnTo>
                      <a:lnTo>
                        <a:pt x="211" y="24"/>
                      </a:lnTo>
                      <a:lnTo>
                        <a:pt x="211" y="25"/>
                      </a:lnTo>
                      <a:lnTo>
                        <a:pt x="212" y="24"/>
                      </a:lnTo>
                      <a:lnTo>
                        <a:pt x="212" y="26"/>
                      </a:lnTo>
                      <a:lnTo>
                        <a:pt x="213" y="26"/>
                      </a:lnTo>
                      <a:lnTo>
                        <a:pt x="213" y="9"/>
                      </a:lnTo>
                      <a:lnTo>
                        <a:pt x="214" y="0"/>
                      </a:lnTo>
                      <a:lnTo>
                        <a:pt x="214" y="13"/>
                      </a:lnTo>
                      <a:lnTo>
                        <a:pt x="215" y="24"/>
                      </a:lnTo>
                      <a:lnTo>
                        <a:pt x="215" y="15"/>
                      </a:lnTo>
                      <a:lnTo>
                        <a:pt x="215" y="3"/>
                      </a:lnTo>
                      <a:lnTo>
                        <a:pt x="216" y="12"/>
                      </a:lnTo>
                      <a:lnTo>
                        <a:pt x="216" y="25"/>
                      </a:lnTo>
                      <a:lnTo>
                        <a:pt x="217" y="22"/>
                      </a:lnTo>
                      <a:lnTo>
                        <a:pt x="217" y="12"/>
                      </a:lnTo>
                      <a:lnTo>
                        <a:pt x="217" y="19"/>
                      </a:lnTo>
                      <a:lnTo>
                        <a:pt x="218" y="26"/>
                      </a:lnTo>
                      <a:lnTo>
                        <a:pt x="219" y="25"/>
                      </a:lnTo>
                      <a:lnTo>
                        <a:pt x="219" y="23"/>
                      </a:lnTo>
                      <a:lnTo>
                        <a:pt x="219" y="24"/>
                      </a:lnTo>
                      <a:lnTo>
                        <a:pt x="219" y="26"/>
                      </a:lnTo>
                      <a:lnTo>
                        <a:pt x="220" y="24"/>
                      </a:lnTo>
                      <a:lnTo>
                        <a:pt x="220" y="22"/>
                      </a:lnTo>
                      <a:lnTo>
                        <a:pt x="221" y="25"/>
                      </a:lnTo>
                      <a:lnTo>
                        <a:pt x="221" y="26"/>
                      </a:lnTo>
                      <a:lnTo>
                        <a:pt x="222" y="25"/>
                      </a:lnTo>
                      <a:lnTo>
                        <a:pt x="223" y="26"/>
                      </a:lnTo>
                      <a:lnTo>
                        <a:pt x="223" y="25"/>
                      </a:lnTo>
                      <a:lnTo>
                        <a:pt x="224" y="25"/>
                      </a:lnTo>
                      <a:lnTo>
                        <a:pt x="224" y="26"/>
                      </a:lnTo>
                      <a:lnTo>
                        <a:pt x="225" y="25"/>
                      </a:lnTo>
                      <a:lnTo>
                        <a:pt x="226" y="25"/>
                      </a:lnTo>
                      <a:lnTo>
                        <a:pt x="226" y="26"/>
                      </a:lnTo>
                      <a:lnTo>
                        <a:pt x="227" y="26"/>
                      </a:lnTo>
                      <a:lnTo>
                        <a:pt x="228" y="26"/>
                      </a:lnTo>
                      <a:lnTo>
                        <a:pt x="229" y="25"/>
                      </a:lnTo>
                      <a:lnTo>
                        <a:pt x="229" y="26"/>
                      </a:lnTo>
                      <a:lnTo>
                        <a:pt x="230" y="26"/>
                      </a:lnTo>
                      <a:lnTo>
                        <a:pt x="230" y="25"/>
                      </a:lnTo>
                      <a:lnTo>
                        <a:pt x="231" y="26"/>
                      </a:lnTo>
                      <a:lnTo>
                        <a:pt x="232" y="21"/>
                      </a:lnTo>
                      <a:lnTo>
                        <a:pt x="233" y="25"/>
                      </a:lnTo>
                      <a:lnTo>
                        <a:pt x="234" y="22"/>
                      </a:lnTo>
                      <a:lnTo>
                        <a:pt x="234" y="25"/>
                      </a:lnTo>
                      <a:lnTo>
                        <a:pt x="235" y="26"/>
                      </a:lnTo>
                      <a:lnTo>
                        <a:pt x="235" y="25"/>
                      </a:lnTo>
                      <a:lnTo>
                        <a:pt x="235" y="24"/>
                      </a:lnTo>
                      <a:lnTo>
                        <a:pt x="236" y="26"/>
                      </a:lnTo>
                      <a:lnTo>
                        <a:pt x="237" y="25"/>
                      </a:lnTo>
                      <a:lnTo>
                        <a:pt x="237" y="22"/>
                      </a:lnTo>
                      <a:lnTo>
                        <a:pt x="237" y="21"/>
                      </a:lnTo>
                      <a:lnTo>
                        <a:pt x="237" y="25"/>
                      </a:lnTo>
                      <a:lnTo>
                        <a:pt x="238" y="26"/>
                      </a:lnTo>
                      <a:lnTo>
                        <a:pt x="239" y="24"/>
                      </a:lnTo>
                      <a:lnTo>
                        <a:pt x="239" y="22"/>
                      </a:lnTo>
                      <a:lnTo>
                        <a:pt x="239" y="26"/>
                      </a:lnTo>
                      <a:lnTo>
                        <a:pt x="240" y="26"/>
                      </a:lnTo>
                      <a:lnTo>
                        <a:pt x="240" y="24"/>
                      </a:lnTo>
                      <a:lnTo>
                        <a:pt x="241" y="24"/>
                      </a:lnTo>
                      <a:lnTo>
                        <a:pt x="241" y="25"/>
                      </a:lnTo>
                      <a:lnTo>
                        <a:pt x="241" y="26"/>
                      </a:lnTo>
                      <a:lnTo>
                        <a:pt x="242" y="22"/>
                      </a:lnTo>
                      <a:lnTo>
                        <a:pt x="242" y="20"/>
                      </a:lnTo>
                      <a:lnTo>
                        <a:pt x="243" y="24"/>
                      </a:lnTo>
                      <a:lnTo>
                        <a:pt x="243" y="26"/>
                      </a:lnTo>
                      <a:lnTo>
                        <a:pt x="244" y="24"/>
                      </a:lnTo>
                      <a:lnTo>
                        <a:pt x="244" y="23"/>
                      </a:lnTo>
                      <a:lnTo>
                        <a:pt x="244" y="24"/>
                      </a:lnTo>
                      <a:lnTo>
                        <a:pt x="245" y="26"/>
                      </a:lnTo>
                      <a:lnTo>
                        <a:pt x="245" y="24"/>
                      </a:lnTo>
                      <a:lnTo>
                        <a:pt x="245" y="23"/>
                      </a:lnTo>
                      <a:lnTo>
                        <a:pt x="246" y="24"/>
                      </a:lnTo>
                      <a:lnTo>
                        <a:pt x="246" y="25"/>
                      </a:lnTo>
                      <a:lnTo>
                        <a:pt x="247" y="25"/>
                      </a:lnTo>
                      <a:lnTo>
                        <a:pt x="248" y="25"/>
                      </a:lnTo>
                      <a:lnTo>
                        <a:pt x="249" y="24"/>
                      </a:lnTo>
                      <a:lnTo>
                        <a:pt x="249" y="26"/>
                      </a:lnTo>
                      <a:lnTo>
                        <a:pt x="250" y="21"/>
                      </a:lnTo>
                      <a:lnTo>
                        <a:pt x="251" y="23"/>
                      </a:lnTo>
                      <a:lnTo>
                        <a:pt x="251" y="25"/>
                      </a:lnTo>
                      <a:lnTo>
                        <a:pt x="252" y="22"/>
                      </a:lnTo>
                      <a:lnTo>
                        <a:pt x="252" y="20"/>
                      </a:lnTo>
                      <a:lnTo>
                        <a:pt x="252" y="23"/>
                      </a:lnTo>
                      <a:lnTo>
                        <a:pt x="253" y="25"/>
                      </a:lnTo>
                      <a:lnTo>
                        <a:pt x="254" y="23"/>
                      </a:lnTo>
                      <a:lnTo>
                        <a:pt x="254" y="24"/>
                      </a:lnTo>
                      <a:lnTo>
                        <a:pt x="255" y="24"/>
                      </a:lnTo>
                      <a:lnTo>
                        <a:pt x="255" y="25"/>
                      </a:lnTo>
                      <a:lnTo>
                        <a:pt x="256" y="25"/>
                      </a:lnTo>
                      <a:lnTo>
                        <a:pt x="256" y="26"/>
                      </a:lnTo>
                      <a:lnTo>
                        <a:pt x="257" y="26"/>
                      </a:lnTo>
                      <a:lnTo>
                        <a:pt x="258" y="26"/>
                      </a:lnTo>
                      <a:lnTo>
                        <a:pt x="258" y="25"/>
                      </a:lnTo>
                      <a:lnTo>
                        <a:pt x="259" y="25"/>
                      </a:lnTo>
                      <a:lnTo>
                        <a:pt x="260" y="25"/>
                      </a:lnTo>
                      <a:lnTo>
                        <a:pt x="260" y="24"/>
                      </a:lnTo>
                      <a:lnTo>
                        <a:pt x="261" y="24"/>
                      </a:lnTo>
                      <a:lnTo>
                        <a:pt x="261" y="26"/>
                      </a:lnTo>
                      <a:lnTo>
                        <a:pt x="262" y="24"/>
                      </a:lnTo>
                      <a:lnTo>
                        <a:pt x="262" y="22"/>
                      </a:lnTo>
                      <a:lnTo>
                        <a:pt x="263" y="25"/>
                      </a:lnTo>
                      <a:lnTo>
                        <a:pt x="264" y="24"/>
                      </a:lnTo>
                      <a:lnTo>
                        <a:pt x="265" y="24"/>
                      </a:lnTo>
                      <a:lnTo>
                        <a:pt x="265" y="25"/>
                      </a:lnTo>
                      <a:lnTo>
                        <a:pt x="266" y="25"/>
                      </a:lnTo>
                      <a:lnTo>
                        <a:pt x="267" y="25"/>
                      </a:lnTo>
                      <a:lnTo>
                        <a:pt x="268" y="26"/>
                      </a:lnTo>
                      <a:lnTo>
                        <a:pt x="268" y="24"/>
                      </a:lnTo>
                      <a:lnTo>
                        <a:pt x="269" y="24"/>
                      </a:lnTo>
                      <a:lnTo>
                        <a:pt x="269" y="25"/>
                      </a:lnTo>
                      <a:lnTo>
                        <a:pt x="270" y="26"/>
                      </a:lnTo>
                      <a:lnTo>
                        <a:pt x="270" y="24"/>
                      </a:lnTo>
                      <a:lnTo>
                        <a:pt x="271" y="24"/>
                      </a:lnTo>
                      <a:lnTo>
                        <a:pt x="271" y="25"/>
                      </a:lnTo>
                      <a:lnTo>
                        <a:pt x="272" y="25"/>
                      </a:lnTo>
                      <a:lnTo>
                        <a:pt x="273" y="26"/>
                      </a:lnTo>
                      <a:lnTo>
                        <a:pt x="274" y="23"/>
                      </a:lnTo>
                      <a:lnTo>
                        <a:pt x="274" y="24"/>
                      </a:lnTo>
                      <a:lnTo>
                        <a:pt x="274" y="26"/>
                      </a:lnTo>
                      <a:lnTo>
                        <a:pt x="275" y="26"/>
                      </a:lnTo>
                      <a:lnTo>
                        <a:pt x="275" y="25"/>
                      </a:lnTo>
                      <a:lnTo>
                        <a:pt x="275" y="24"/>
                      </a:lnTo>
                      <a:lnTo>
                        <a:pt x="276" y="25"/>
                      </a:lnTo>
                      <a:lnTo>
                        <a:pt x="277" y="24"/>
                      </a:lnTo>
                      <a:lnTo>
                        <a:pt x="277" y="25"/>
                      </a:lnTo>
                      <a:lnTo>
                        <a:pt x="278" y="25"/>
                      </a:lnTo>
                      <a:lnTo>
                        <a:pt x="279" y="24"/>
                      </a:lnTo>
                      <a:lnTo>
                        <a:pt x="279" y="23"/>
                      </a:lnTo>
                      <a:lnTo>
                        <a:pt x="279" y="25"/>
                      </a:lnTo>
                      <a:lnTo>
                        <a:pt x="280" y="25"/>
                      </a:lnTo>
                      <a:lnTo>
                        <a:pt x="280" y="24"/>
                      </a:lnTo>
                      <a:lnTo>
                        <a:pt x="281" y="25"/>
                      </a:lnTo>
                      <a:lnTo>
                        <a:pt x="281" y="26"/>
                      </a:lnTo>
                      <a:lnTo>
                        <a:pt x="282" y="24"/>
                      </a:lnTo>
                      <a:lnTo>
                        <a:pt x="282" y="25"/>
                      </a:lnTo>
                      <a:lnTo>
                        <a:pt x="283" y="25"/>
                      </a:lnTo>
                      <a:lnTo>
                        <a:pt x="284" y="25"/>
                      </a:lnTo>
                      <a:lnTo>
                        <a:pt x="284" y="24"/>
                      </a:lnTo>
                      <a:lnTo>
                        <a:pt x="284" y="23"/>
                      </a:lnTo>
                      <a:lnTo>
                        <a:pt x="285" y="25"/>
                      </a:lnTo>
                      <a:lnTo>
                        <a:pt x="286" y="24"/>
                      </a:lnTo>
                      <a:lnTo>
                        <a:pt x="287" y="24"/>
                      </a:lnTo>
                      <a:lnTo>
                        <a:pt x="287" y="23"/>
                      </a:lnTo>
                      <a:lnTo>
                        <a:pt x="287" y="24"/>
                      </a:lnTo>
                      <a:lnTo>
                        <a:pt x="288" y="26"/>
                      </a:lnTo>
                      <a:lnTo>
                        <a:pt x="289" y="25"/>
                      </a:lnTo>
                      <a:lnTo>
                        <a:pt x="289" y="24"/>
                      </a:lnTo>
                      <a:lnTo>
                        <a:pt x="290" y="25"/>
                      </a:lnTo>
                      <a:lnTo>
                        <a:pt x="290" y="24"/>
                      </a:lnTo>
                      <a:lnTo>
                        <a:pt x="290" y="23"/>
                      </a:lnTo>
                      <a:lnTo>
                        <a:pt x="291" y="25"/>
                      </a:lnTo>
                      <a:lnTo>
                        <a:pt x="291" y="26"/>
                      </a:lnTo>
                      <a:lnTo>
                        <a:pt x="292" y="25"/>
                      </a:lnTo>
                      <a:lnTo>
                        <a:pt x="292" y="24"/>
                      </a:lnTo>
                      <a:lnTo>
                        <a:pt x="292" y="25"/>
                      </a:lnTo>
                      <a:lnTo>
                        <a:pt x="293" y="26"/>
                      </a:lnTo>
                      <a:lnTo>
                        <a:pt x="294" y="26"/>
                      </a:lnTo>
                      <a:lnTo>
                        <a:pt x="295" y="26"/>
                      </a:lnTo>
                      <a:lnTo>
                        <a:pt x="296" y="25"/>
                      </a:lnTo>
                      <a:lnTo>
                        <a:pt x="296" y="26"/>
                      </a:lnTo>
                      <a:lnTo>
                        <a:pt x="297" y="26"/>
                      </a:lnTo>
                      <a:lnTo>
                        <a:pt x="298" y="26"/>
                      </a:lnTo>
                      <a:lnTo>
                        <a:pt x="299" y="24"/>
                      </a:lnTo>
                      <a:lnTo>
                        <a:pt x="299" y="26"/>
                      </a:lnTo>
                      <a:lnTo>
                        <a:pt x="300" y="25"/>
                      </a:lnTo>
                      <a:lnTo>
                        <a:pt x="301" y="25"/>
                      </a:lnTo>
                      <a:lnTo>
                        <a:pt x="301" y="26"/>
                      </a:lnTo>
                      <a:lnTo>
                        <a:pt x="302" y="25"/>
                      </a:lnTo>
                      <a:lnTo>
                        <a:pt x="303" y="25"/>
                      </a:lnTo>
                      <a:lnTo>
                        <a:pt x="303" y="26"/>
                      </a:lnTo>
                      <a:lnTo>
                        <a:pt x="304" y="24"/>
                      </a:lnTo>
                      <a:lnTo>
                        <a:pt x="304" y="26"/>
                      </a:lnTo>
                      <a:lnTo>
                        <a:pt x="305" y="26"/>
                      </a:lnTo>
                      <a:lnTo>
                        <a:pt x="305" y="21"/>
                      </a:lnTo>
                      <a:lnTo>
                        <a:pt x="306" y="26"/>
                      </a:lnTo>
                      <a:lnTo>
                        <a:pt x="307" y="22"/>
                      </a:lnTo>
                      <a:lnTo>
                        <a:pt x="307" y="25"/>
                      </a:lnTo>
                      <a:lnTo>
                        <a:pt x="308" y="26"/>
                      </a:lnTo>
                      <a:lnTo>
                        <a:pt x="309" y="20"/>
                      </a:lnTo>
                      <a:lnTo>
                        <a:pt x="309" y="25"/>
                      </a:lnTo>
                      <a:lnTo>
                        <a:pt x="310" y="26"/>
                      </a:lnTo>
                      <a:lnTo>
                        <a:pt x="310" y="22"/>
                      </a:lnTo>
                      <a:lnTo>
                        <a:pt x="311" y="22"/>
                      </a:lnTo>
                      <a:lnTo>
                        <a:pt x="311" y="24"/>
                      </a:lnTo>
                      <a:lnTo>
                        <a:pt x="311" y="25"/>
                      </a:lnTo>
                      <a:lnTo>
                        <a:pt x="312" y="17"/>
                      </a:lnTo>
                      <a:lnTo>
                        <a:pt x="312" y="15"/>
                      </a:lnTo>
                      <a:lnTo>
                        <a:pt x="313" y="22"/>
                      </a:lnTo>
                      <a:lnTo>
                        <a:pt x="313" y="24"/>
                      </a:lnTo>
                      <a:lnTo>
                        <a:pt x="314" y="15"/>
                      </a:lnTo>
                      <a:lnTo>
                        <a:pt x="314" y="24"/>
                      </a:lnTo>
                      <a:lnTo>
                        <a:pt x="315" y="25"/>
                      </a:lnTo>
                      <a:lnTo>
                        <a:pt x="315" y="21"/>
                      </a:lnTo>
                      <a:lnTo>
                        <a:pt x="315" y="20"/>
                      </a:lnTo>
                      <a:lnTo>
                        <a:pt x="316" y="24"/>
                      </a:lnTo>
                      <a:lnTo>
                        <a:pt x="316" y="26"/>
                      </a:lnTo>
                      <a:lnTo>
                        <a:pt x="317" y="24"/>
                      </a:lnTo>
                      <a:lnTo>
                        <a:pt x="318" y="26"/>
                      </a:lnTo>
                      <a:lnTo>
                        <a:pt x="318" y="25"/>
                      </a:lnTo>
                      <a:lnTo>
                        <a:pt x="319" y="25"/>
                      </a:lnTo>
                      <a:lnTo>
                        <a:pt x="320" y="24"/>
                      </a:lnTo>
                      <a:lnTo>
                        <a:pt x="320" y="25"/>
                      </a:lnTo>
                      <a:lnTo>
                        <a:pt x="321" y="26"/>
                      </a:lnTo>
                      <a:lnTo>
                        <a:pt x="322" y="26"/>
                      </a:lnTo>
                      <a:lnTo>
                        <a:pt x="323" y="26"/>
                      </a:lnTo>
                      <a:lnTo>
                        <a:pt x="323" y="25"/>
                      </a:lnTo>
                      <a:lnTo>
                        <a:pt x="324" y="26"/>
                      </a:lnTo>
                      <a:lnTo>
                        <a:pt x="325" y="26"/>
                      </a:lnTo>
                      <a:lnTo>
                        <a:pt x="326" y="25"/>
                      </a:lnTo>
                      <a:lnTo>
                        <a:pt x="326" y="26"/>
                      </a:lnTo>
                      <a:lnTo>
                        <a:pt x="327" y="24"/>
                      </a:lnTo>
                      <a:lnTo>
                        <a:pt x="327" y="23"/>
                      </a:lnTo>
                      <a:lnTo>
                        <a:pt x="327" y="24"/>
                      </a:lnTo>
                      <a:lnTo>
                        <a:pt x="328" y="25"/>
                      </a:lnTo>
                      <a:lnTo>
                        <a:pt x="329" y="24"/>
                      </a:lnTo>
                      <a:lnTo>
                        <a:pt x="329" y="26"/>
                      </a:lnTo>
                      <a:lnTo>
                        <a:pt x="330" y="25"/>
                      </a:lnTo>
                      <a:lnTo>
                        <a:pt x="330" y="24"/>
                      </a:lnTo>
                      <a:lnTo>
                        <a:pt x="331" y="25"/>
                      </a:lnTo>
                      <a:lnTo>
                        <a:pt x="332" y="25"/>
                      </a:lnTo>
                      <a:lnTo>
                        <a:pt x="332" y="23"/>
                      </a:lnTo>
                      <a:lnTo>
                        <a:pt x="333" y="26"/>
                      </a:lnTo>
                      <a:lnTo>
                        <a:pt x="333" y="25"/>
                      </a:lnTo>
                      <a:lnTo>
                        <a:pt x="334" y="23"/>
                      </a:lnTo>
                      <a:lnTo>
                        <a:pt x="334" y="26"/>
                      </a:lnTo>
                      <a:lnTo>
                        <a:pt x="335" y="24"/>
                      </a:lnTo>
                      <a:lnTo>
                        <a:pt x="335" y="18"/>
                      </a:lnTo>
                      <a:lnTo>
                        <a:pt x="336" y="20"/>
                      </a:lnTo>
                      <a:lnTo>
                        <a:pt x="336" y="25"/>
                      </a:lnTo>
                      <a:lnTo>
                        <a:pt x="337" y="25"/>
                      </a:lnTo>
                      <a:lnTo>
                        <a:pt x="337" y="20"/>
                      </a:lnTo>
                      <a:lnTo>
                        <a:pt x="337" y="21"/>
                      </a:lnTo>
                      <a:lnTo>
                        <a:pt x="338" y="25"/>
                      </a:lnTo>
                      <a:lnTo>
                        <a:pt x="338" y="26"/>
                      </a:lnTo>
                      <a:lnTo>
                        <a:pt x="339" y="21"/>
                      </a:lnTo>
                      <a:lnTo>
                        <a:pt x="339" y="25"/>
                      </a:lnTo>
                      <a:lnTo>
                        <a:pt x="340" y="26"/>
                      </a:lnTo>
                      <a:lnTo>
                        <a:pt x="341" y="24"/>
                      </a:lnTo>
                      <a:lnTo>
                        <a:pt x="341" y="26"/>
                      </a:lnTo>
                      <a:lnTo>
                        <a:pt x="342" y="26"/>
                      </a:lnTo>
                      <a:lnTo>
                        <a:pt x="343" y="26"/>
                      </a:lnTo>
                      <a:lnTo>
                        <a:pt x="343" y="25"/>
                      </a:lnTo>
                      <a:lnTo>
                        <a:pt x="344" y="25"/>
                      </a:lnTo>
                      <a:lnTo>
                        <a:pt x="344" y="24"/>
                      </a:lnTo>
                      <a:lnTo>
                        <a:pt x="344" y="25"/>
                      </a:lnTo>
                      <a:lnTo>
                        <a:pt x="345" y="24"/>
                      </a:lnTo>
                      <a:lnTo>
                        <a:pt x="346" y="25"/>
                      </a:lnTo>
                      <a:lnTo>
                        <a:pt x="347" y="25"/>
                      </a:lnTo>
                      <a:lnTo>
                        <a:pt x="347" y="26"/>
                      </a:lnTo>
                      <a:lnTo>
                        <a:pt x="348" y="26"/>
                      </a:lnTo>
                      <a:lnTo>
                        <a:pt x="349" y="25"/>
                      </a:lnTo>
                      <a:lnTo>
                        <a:pt x="349" y="26"/>
                      </a:lnTo>
                      <a:lnTo>
                        <a:pt x="350" y="25"/>
                      </a:lnTo>
                      <a:lnTo>
                        <a:pt x="351" y="25"/>
                      </a:lnTo>
                      <a:lnTo>
                        <a:pt x="351" y="26"/>
                      </a:lnTo>
                      <a:lnTo>
                        <a:pt x="352" y="24"/>
                      </a:lnTo>
                      <a:lnTo>
                        <a:pt x="352" y="25"/>
                      </a:lnTo>
                      <a:lnTo>
                        <a:pt x="353" y="24"/>
                      </a:lnTo>
                      <a:lnTo>
                        <a:pt x="354" y="24"/>
                      </a:lnTo>
                      <a:lnTo>
                        <a:pt x="354" y="25"/>
                      </a:lnTo>
                      <a:lnTo>
                        <a:pt x="354" y="26"/>
                      </a:lnTo>
                      <a:lnTo>
                        <a:pt x="355" y="26"/>
                      </a:lnTo>
                      <a:lnTo>
                        <a:pt x="355" y="24"/>
                      </a:lnTo>
                      <a:lnTo>
                        <a:pt x="356" y="23"/>
                      </a:lnTo>
                      <a:lnTo>
                        <a:pt x="356" y="25"/>
                      </a:lnTo>
                      <a:lnTo>
                        <a:pt x="356" y="26"/>
                      </a:lnTo>
                      <a:lnTo>
                        <a:pt x="357" y="25"/>
                      </a:lnTo>
                      <a:lnTo>
                        <a:pt x="357" y="24"/>
                      </a:lnTo>
                      <a:lnTo>
                        <a:pt x="358" y="25"/>
                      </a:lnTo>
                      <a:lnTo>
                        <a:pt x="358" y="26"/>
                      </a:lnTo>
                      <a:lnTo>
                        <a:pt x="359" y="24"/>
                      </a:lnTo>
                      <a:lnTo>
                        <a:pt x="359" y="23"/>
                      </a:lnTo>
                      <a:lnTo>
                        <a:pt x="359" y="24"/>
                      </a:lnTo>
                      <a:lnTo>
                        <a:pt x="360" y="26"/>
                      </a:lnTo>
                      <a:lnTo>
                        <a:pt x="360" y="25"/>
                      </a:lnTo>
                      <a:lnTo>
                        <a:pt x="360" y="24"/>
                      </a:lnTo>
                      <a:lnTo>
                        <a:pt x="361" y="26"/>
                      </a:lnTo>
                      <a:lnTo>
                        <a:pt x="362" y="24"/>
                      </a:lnTo>
                      <a:lnTo>
                        <a:pt x="362" y="22"/>
                      </a:lnTo>
                      <a:lnTo>
                        <a:pt x="362" y="24"/>
                      </a:lnTo>
                      <a:lnTo>
                        <a:pt x="363" y="25"/>
                      </a:lnTo>
                      <a:lnTo>
                        <a:pt x="364" y="25"/>
                      </a:lnTo>
                      <a:lnTo>
                        <a:pt x="364" y="24"/>
                      </a:lnTo>
                      <a:lnTo>
                        <a:pt x="364" y="26"/>
                      </a:lnTo>
                      <a:lnTo>
                        <a:pt x="365" y="24"/>
                      </a:lnTo>
                      <a:lnTo>
                        <a:pt x="366" y="24"/>
                      </a:lnTo>
                      <a:lnTo>
                        <a:pt x="366" y="26"/>
                      </a:lnTo>
                      <a:lnTo>
                        <a:pt x="367" y="25"/>
                      </a:lnTo>
                      <a:lnTo>
                        <a:pt x="368" y="26"/>
                      </a:lnTo>
                      <a:lnTo>
                        <a:pt x="369" y="25"/>
                      </a:lnTo>
                      <a:lnTo>
                        <a:pt x="369" y="24"/>
                      </a:lnTo>
                      <a:lnTo>
                        <a:pt x="369" y="25"/>
                      </a:lnTo>
                      <a:lnTo>
                        <a:pt x="369" y="26"/>
                      </a:lnTo>
                      <a:lnTo>
                        <a:pt x="370" y="25"/>
                      </a:lnTo>
                      <a:lnTo>
                        <a:pt x="370" y="24"/>
                      </a:lnTo>
                      <a:lnTo>
                        <a:pt x="371" y="25"/>
                      </a:lnTo>
                      <a:lnTo>
                        <a:pt x="372" y="25"/>
                      </a:lnTo>
                      <a:lnTo>
                        <a:pt x="372" y="22"/>
                      </a:lnTo>
                      <a:lnTo>
                        <a:pt x="373" y="25"/>
                      </a:lnTo>
                      <a:lnTo>
                        <a:pt x="374" y="25"/>
                      </a:lnTo>
                      <a:lnTo>
                        <a:pt x="374" y="23"/>
                      </a:lnTo>
                      <a:lnTo>
                        <a:pt x="374" y="25"/>
                      </a:lnTo>
                      <a:lnTo>
                        <a:pt x="375" y="26"/>
                      </a:lnTo>
                      <a:lnTo>
                        <a:pt x="376" y="24"/>
                      </a:lnTo>
                      <a:lnTo>
                        <a:pt x="377" y="25"/>
                      </a:lnTo>
                      <a:lnTo>
                        <a:pt x="377" y="24"/>
                      </a:lnTo>
                      <a:lnTo>
                        <a:pt x="378" y="26"/>
                      </a:lnTo>
                      <a:lnTo>
                        <a:pt x="378" y="25"/>
                      </a:lnTo>
                      <a:lnTo>
                        <a:pt x="379" y="22"/>
                      </a:lnTo>
                      <a:lnTo>
                        <a:pt x="379" y="24"/>
                      </a:lnTo>
                      <a:lnTo>
                        <a:pt x="380" y="25"/>
                      </a:lnTo>
                      <a:lnTo>
                        <a:pt x="380" y="21"/>
                      </a:lnTo>
                      <a:lnTo>
                        <a:pt x="380" y="20"/>
                      </a:lnTo>
                      <a:lnTo>
                        <a:pt x="381" y="25"/>
                      </a:lnTo>
                      <a:lnTo>
                        <a:pt x="381" y="26"/>
                      </a:lnTo>
                      <a:lnTo>
                        <a:pt x="382" y="24"/>
                      </a:lnTo>
                      <a:lnTo>
                        <a:pt x="383" y="25"/>
                      </a:lnTo>
                      <a:lnTo>
                        <a:pt x="383" y="24"/>
                      </a:lnTo>
                      <a:lnTo>
                        <a:pt x="384" y="23"/>
                      </a:lnTo>
                      <a:lnTo>
                        <a:pt x="384" y="24"/>
                      </a:lnTo>
                      <a:lnTo>
                        <a:pt x="385" y="25"/>
                      </a:lnTo>
                      <a:lnTo>
                        <a:pt x="385" y="23"/>
                      </a:lnTo>
                      <a:lnTo>
                        <a:pt x="386" y="22"/>
                      </a:lnTo>
                      <a:lnTo>
                        <a:pt x="386" y="25"/>
                      </a:lnTo>
                      <a:lnTo>
                        <a:pt x="387" y="25"/>
                      </a:lnTo>
                      <a:lnTo>
                        <a:pt x="387" y="23"/>
                      </a:lnTo>
                      <a:lnTo>
                        <a:pt x="387" y="24"/>
                      </a:lnTo>
                      <a:lnTo>
                        <a:pt x="388" y="26"/>
                      </a:lnTo>
                      <a:lnTo>
                        <a:pt x="389" y="24"/>
                      </a:lnTo>
                      <a:lnTo>
                        <a:pt x="389" y="25"/>
                      </a:lnTo>
                      <a:lnTo>
                        <a:pt x="390" y="26"/>
                      </a:lnTo>
                      <a:lnTo>
                        <a:pt x="390" y="24"/>
                      </a:lnTo>
                      <a:lnTo>
                        <a:pt x="391" y="24"/>
                      </a:lnTo>
                      <a:lnTo>
                        <a:pt x="391" y="25"/>
                      </a:lnTo>
                      <a:lnTo>
                        <a:pt x="391" y="26"/>
                      </a:lnTo>
                      <a:lnTo>
                        <a:pt x="392" y="25"/>
                      </a:lnTo>
                      <a:lnTo>
                        <a:pt x="392" y="24"/>
                      </a:lnTo>
                      <a:lnTo>
                        <a:pt x="393" y="26"/>
                      </a:lnTo>
                      <a:lnTo>
                        <a:pt x="394" y="25"/>
                      </a:lnTo>
                      <a:lnTo>
                        <a:pt x="395" y="26"/>
                      </a:lnTo>
                      <a:lnTo>
                        <a:pt x="395" y="25"/>
                      </a:lnTo>
                      <a:lnTo>
                        <a:pt x="396" y="25"/>
                      </a:lnTo>
                      <a:lnTo>
                        <a:pt x="396" y="26"/>
                      </a:lnTo>
                      <a:lnTo>
                        <a:pt x="397" y="25"/>
                      </a:lnTo>
                      <a:lnTo>
                        <a:pt x="398" y="26"/>
                      </a:lnTo>
                      <a:lnTo>
                        <a:pt x="399" y="25"/>
                      </a:lnTo>
                      <a:lnTo>
                        <a:pt x="399" y="24"/>
                      </a:lnTo>
                      <a:lnTo>
                        <a:pt x="399" y="25"/>
                      </a:lnTo>
                      <a:lnTo>
                        <a:pt x="400" y="25"/>
                      </a:lnTo>
                      <a:lnTo>
                        <a:pt x="401" y="25"/>
                      </a:lnTo>
                      <a:lnTo>
                        <a:pt x="401" y="24"/>
                      </a:lnTo>
                      <a:lnTo>
                        <a:pt x="401" y="25"/>
                      </a:lnTo>
                      <a:lnTo>
                        <a:pt x="402" y="25"/>
                      </a:lnTo>
                      <a:lnTo>
                        <a:pt x="402" y="24"/>
                      </a:lnTo>
                      <a:lnTo>
                        <a:pt x="403" y="26"/>
                      </a:lnTo>
                      <a:lnTo>
                        <a:pt x="404" y="25"/>
                      </a:lnTo>
                      <a:lnTo>
                        <a:pt x="404" y="22"/>
                      </a:lnTo>
                      <a:lnTo>
                        <a:pt x="404" y="24"/>
                      </a:lnTo>
                      <a:lnTo>
                        <a:pt x="404" y="26"/>
                      </a:lnTo>
                      <a:lnTo>
                        <a:pt x="405" y="24"/>
                      </a:lnTo>
                      <a:lnTo>
                        <a:pt x="406" y="22"/>
                      </a:lnTo>
                      <a:lnTo>
                        <a:pt x="406" y="25"/>
                      </a:lnTo>
                      <a:lnTo>
                        <a:pt x="406" y="26"/>
                      </a:lnTo>
                      <a:lnTo>
                        <a:pt x="407" y="22"/>
                      </a:lnTo>
                      <a:lnTo>
                        <a:pt x="407" y="23"/>
                      </a:lnTo>
                      <a:lnTo>
                        <a:pt x="408" y="26"/>
                      </a:lnTo>
                      <a:lnTo>
                        <a:pt x="408" y="25"/>
                      </a:lnTo>
                      <a:lnTo>
                        <a:pt x="409" y="23"/>
                      </a:lnTo>
                      <a:lnTo>
                        <a:pt x="409" y="26"/>
                      </a:lnTo>
                      <a:lnTo>
                        <a:pt x="410" y="23"/>
                      </a:lnTo>
                      <a:lnTo>
                        <a:pt x="411" y="19"/>
                      </a:lnTo>
                      <a:lnTo>
                        <a:pt x="411" y="24"/>
                      </a:lnTo>
                      <a:lnTo>
                        <a:pt x="412" y="23"/>
                      </a:lnTo>
                      <a:lnTo>
                        <a:pt x="412" y="19"/>
                      </a:lnTo>
                      <a:lnTo>
                        <a:pt x="413" y="25"/>
                      </a:lnTo>
                      <a:lnTo>
                        <a:pt x="414" y="24"/>
                      </a:lnTo>
                      <a:lnTo>
                        <a:pt x="414" y="26"/>
                      </a:lnTo>
                      <a:lnTo>
                        <a:pt x="415" y="26"/>
                      </a:lnTo>
                      <a:lnTo>
                        <a:pt x="416" y="23"/>
                      </a:lnTo>
                      <a:lnTo>
                        <a:pt x="416" y="26"/>
                      </a:lnTo>
                      <a:lnTo>
                        <a:pt x="417" y="25"/>
                      </a:lnTo>
                      <a:lnTo>
                        <a:pt x="417" y="24"/>
                      </a:lnTo>
                      <a:lnTo>
                        <a:pt x="418" y="25"/>
                      </a:lnTo>
                      <a:lnTo>
                        <a:pt x="418" y="24"/>
                      </a:lnTo>
                      <a:lnTo>
                        <a:pt x="418" y="26"/>
                      </a:lnTo>
                      <a:lnTo>
                        <a:pt x="419" y="25"/>
                      </a:lnTo>
                      <a:lnTo>
                        <a:pt x="420" y="26"/>
                      </a:lnTo>
                      <a:lnTo>
                        <a:pt x="420" y="25"/>
                      </a:lnTo>
                      <a:lnTo>
                        <a:pt x="421" y="24"/>
                      </a:lnTo>
                      <a:lnTo>
                        <a:pt x="421" y="25"/>
                      </a:lnTo>
                      <a:lnTo>
                        <a:pt x="421" y="26"/>
                      </a:lnTo>
                      <a:lnTo>
                        <a:pt x="422" y="25"/>
                      </a:lnTo>
                      <a:lnTo>
                        <a:pt x="422" y="26"/>
                      </a:lnTo>
                      <a:lnTo>
                        <a:pt x="423" y="2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5" name="Freeform 65">
                  <a:extLst>
                    <a:ext uri="{FF2B5EF4-FFF2-40B4-BE49-F238E27FC236}">
                      <a16:creationId xmlns:a16="http://schemas.microsoft.com/office/drawing/2014/main" id="{06459FC7-C11E-7249-B269-19E3A76A4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3251" y="4991509"/>
                  <a:ext cx="1640089" cy="179206"/>
                </a:xfrm>
                <a:custGeom>
                  <a:avLst/>
                  <a:gdLst>
                    <a:gd name="T0" fmla="*/ 2147483647 w 422"/>
                    <a:gd name="T1" fmla="*/ 2147483647 h 26"/>
                    <a:gd name="T2" fmla="*/ 2147483647 w 422"/>
                    <a:gd name="T3" fmla="*/ 2147483647 h 26"/>
                    <a:gd name="T4" fmla="*/ 2147483647 w 422"/>
                    <a:gd name="T5" fmla="*/ 2147483647 h 26"/>
                    <a:gd name="T6" fmla="*/ 2147483647 w 422"/>
                    <a:gd name="T7" fmla="*/ 2147483647 h 26"/>
                    <a:gd name="T8" fmla="*/ 2147483647 w 422"/>
                    <a:gd name="T9" fmla="*/ 2147483647 h 26"/>
                    <a:gd name="T10" fmla="*/ 2147483647 w 422"/>
                    <a:gd name="T11" fmla="*/ 2147483647 h 26"/>
                    <a:gd name="T12" fmla="*/ 2147483647 w 422"/>
                    <a:gd name="T13" fmla="*/ 2147483647 h 26"/>
                    <a:gd name="T14" fmla="*/ 2147483647 w 422"/>
                    <a:gd name="T15" fmla="*/ 2147483647 h 26"/>
                    <a:gd name="T16" fmla="*/ 2147483647 w 422"/>
                    <a:gd name="T17" fmla="*/ 2147483647 h 26"/>
                    <a:gd name="T18" fmla="*/ 2147483647 w 422"/>
                    <a:gd name="T19" fmla="*/ 2147483647 h 26"/>
                    <a:gd name="T20" fmla="*/ 2147483647 w 422"/>
                    <a:gd name="T21" fmla="*/ 2147483647 h 26"/>
                    <a:gd name="T22" fmla="*/ 2147483647 w 422"/>
                    <a:gd name="T23" fmla="*/ 2147483647 h 26"/>
                    <a:gd name="T24" fmla="*/ 2147483647 w 422"/>
                    <a:gd name="T25" fmla="*/ 2147483647 h 26"/>
                    <a:gd name="T26" fmla="*/ 2147483647 w 422"/>
                    <a:gd name="T27" fmla="*/ 2147483647 h 26"/>
                    <a:gd name="T28" fmla="*/ 2147483647 w 422"/>
                    <a:gd name="T29" fmla="*/ 2147483647 h 26"/>
                    <a:gd name="T30" fmla="*/ 2147483647 w 422"/>
                    <a:gd name="T31" fmla="*/ 2147483647 h 26"/>
                    <a:gd name="T32" fmla="*/ 2147483647 w 422"/>
                    <a:gd name="T33" fmla="*/ 2147483647 h 26"/>
                    <a:gd name="T34" fmla="*/ 2147483647 w 422"/>
                    <a:gd name="T35" fmla="*/ 2147483647 h 26"/>
                    <a:gd name="T36" fmla="*/ 2147483647 w 422"/>
                    <a:gd name="T37" fmla="*/ 2147483647 h 26"/>
                    <a:gd name="T38" fmla="*/ 2147483647 w 422"/>
                    <a:gd name="T39" fmla="*/ 2147483647 h 26"/>
                    <a:gd name="T40" fmla="*/ 2147483647 w 422"/>
                    <a:gd name="T41" fmla="*/ 2147483647 h 26"/>
                    <a:gd name="T42" fmla="*/ 2147483647 w 422"/>
                    <a:gd name="T43" fmla="*/ 2147483647 h 26"/>
                    <a:gd name="T44" fmla="*/ 2147483647 w 422"/>
                    <a:gd name="T45" fmla="*/ 2147483647 h 26"/>
                    <a:gd name="T46" fmla="*/ 2147483647 w 422"/>
                    <a:gd name="T47" fmla="*/ 2147483647 h 26"/>
                    <a:gd name="T48" fmla="*/ 2147483647 w 422"/>
                    <a:gd name="T49" fmla="*/ 2147483647 h 26"/>
                    <a:gd name="T50" fmla="*/ 2147483647 w 422"/>
                    <a:gd name="T51" fmla="*/ 2147483647 h 26"/>
                    <a:gd name="T52" fmla="*/ 2147483647 w 422"/>
                    <a:gd name="T53" fmla="*/ 2147483647 h 26"/>
                    <a:gd name="T54" fmla="*/ 2147483647 w 422"/>
                    <a:gd name="T55" fmla="*/ 2147483647 h 26"/>
                    <a:gd name="T56" fmla="*/ 2147483647 w 422"/>
                    <a:gd name="T57" fmla="*/ 2147483647 h 26"/>
                    <a:gd name="T58" fmla="*/ 2147483647 w 422"/>
                    <a:gd name="T59" fmla="*/ 2147483647 h 26"/>
                    <a:gd name="T60" fmla="*/ 2147483647 w 422"/>
                    <a:gd name="T61" fmla="*/ 2147483647 h 26"/>
                    <a:gd name="T62" fmla="*/ 2147483647 w 422"/>
                    <a:gd name="T63" fmla="*/ 2147483647 h 26"/>
                    <a:gd name="T64" fmla="*/ 2147483647 w 422"/>
                    <a:gd name="T65" fmla="*/ 2147483647 h 26"/>
                    <a:gd name="T66" fmla="*/ 2147483647 w 422"/>
                    <a:gd name="T67" fmla="*/ 2147483647 h 26"/>
                    <a:gd name="T68" fmla="*/ 2147483647 w 422"/>
                    <a:gd name="T69" fmla="*/ 2147483647 h 26"/>
                    <a:gd name="T70" fmla="*/ 2147483647 w 422"/>
                    <a:gd name="T71" fmla="*/ 2147483647 h 26"/>
                    <a:gd name="T72" fmla="*/ 2147483647 w 422"/>
                    <a:gd name="T73" fmla="*/ 2147483647 h 26"/>
                    <a:gd name="T74" fmla="*/ 2147483647 w 422"/>
                    <a:gd name="T75" fmla="*/ 2147483647 h 26"/>
                    <a:gd name="T76" fmla="*/ 2147483647 w 422"/>
                    <a:gd name="T77" fmla="*/ 2147483647 h 26"/>
                    <a:gd name="T78" fmla="*/ 2147483647 w 422"/>
                    <a:gd name="T79" fmla="*/ 2147483647 h 26"/>
                    <a:gd name="T80" fmla="*/ 2147483647 w 422"/>
                    <a:gd name="T81" fmla="*/ 2147483647 h 26"/>
                    <a:gd name="T82" fmla="*/ 2147483647 w 422"/>
                    <a:gd name="T83" fmla="*/ 2147483647 h 26"/>
                    <a:gd name="T84" fmla="*/ 2147483647 w 422"/>
                    <a:gd name="T85" fmla="*/ 2147483647 h 26"/>
                    <a:gd name="T86" fmla="*/ 2147483647 w 422"/>
                    <a:gd name="T87" fmla="*/ 2147483647 h 26"/>
                    <a:gd name="T88" fmla="*/ 2147483647 w 422"/>
                    <a:gd name="T89" fmla="*/ 2147483647 h 26"/>
                    <a:gd name="T90" fmla="*/ 2147483647 w 422"/>
                    <a:gd name="T91" fmla="*/ 2147483647 h 26"/>
                    <a:gd name="T92" fmla="*/ 2147483647 w 422"/>
                    <a:gd name="T93" fmla="*/ 2147483647 h 26"/>
                    <a:gd name="T94" fmla="*/ 2147483647 w 422"/>
                    <a:gd name="T95" fmla="*/ 2147483647 h 26"/>
                    <a:gd name="T96" fmla="*/ 2147483647 w 422"/>
                    <a:gd name="T97" fmla="*/ 2147483647 h 26"/>
                    <a:gd name="T98" fmla="*/ 2147483647 w 422"/>
                    <a:gd name="T99" fmla="*/ 2147483647 h 26"/>
                    <a:gd name="T100" fmla="*/ 2147483647 w 422"/>
                    <a:gd name="T101" fmla="*/ 2147483647 h 26"/>
                    <a:gd name="T102" fmla="*/ 2147483647 w 422"/>
                    <a:gd name="T103" fmla="*/ 2147483647 h 26"/>
                    <a:gd name="T104" fmla="*/ 2147483647 w 422"/>
                    <a:gd name="T105" fmla="*/ 2147483647 h 26"/>
                    <a:gd name="T106" fmla="*/ 2147483647 w 422"/>
                    <a:gd name="T107" fmla="*/ 2147483647 h 26"/>
                    <a:gd name="T108" fmla="*/ 2147483647 w 422"/>
                    <a:gd name="T109" fmla="*/ 2147483647 h 26"/>
                    <a:gd name="T110" fmla="*/ 2147483647 w 422"/>
                    <a:gd name="T111" fmla="*/ 2147483647 h 26"/>
                    <a:gd name="T112" fmla="*/ 2147483647 w 422"/>
                    <a:gd name="T113" fmla="*/ 2147483647 h 26"/>
                    <a:gd name="T114" fmla="*/ 2147483647 w 422"/>
                    <a:gd name="T115" fmla="*/ 2147483647 h 26"/>
                    <a:gd name="T116" fmla="*/ 2147483647 w 422"/>
                    <a:gd name="T117" fmla="*/ 2147483647 h 26"/>
                    <a:gd name="T118" fmla="*/ 2147483647 w 422"/>
                    <a:gd name="T119" fmla="*/ 2147483647 h 2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22"/>
                    <a:gd name="T181" fmla="*/ 0 h 26"/>
                    <a:gd name="T182" fmla="*/ 422 w 422"/>
                    <a:gd name="T183" fmla="*/ 26 h 2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22" h="26">
                      <a:moveTo>
                        <a:pt x="0" y="26"/>
                      </a:move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2" y="26"/>
                      </a:lnTo>
                      <a:lnTo>
                        <a:pt x="3" y="25"/>
                      </a:lnTo>
                      <a:lnTo>
                        <a:pt x="3" y="26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5" y="25"/>
                      </a:lnTo>
                      <a:lnTo>
                        <a:pt x="6" y="24"/>
                      </a:lnTo>
                      <a:lnTo>
                        <a:pt x="6" y="25"/>
                      </a:lnTo>
                      <a:lnTo>
                        <a:pt x="7" y="25"/>
                      </a:lnTo>
                      <a:lnTo>
                        <a:pt x="8" y="24"/>
                      </a:lnTo>
                      <a:lnTo>
                        <a:pt x="8" y="25"/>
                      </a:lnTo>
                      <a:lnTo>
                        <a:pt x="9" y="23"/>
                      </a:lnTo>
                      <a:lnTo>
                        <a:pt x="9" y="22"/>
                      </a:lnTo>
                      <a:lnTo>
                        <a:pt x="9" y="24"/>
                      </a:lnTo>
                      <a:lnTo>
                        <a:pt x="10" y="23"/>
                      </a:lnTo>
                      <a:lnTo>
                        <a:pt x="11" y="21"/>
                      </a:lnTo>
                      <a:lnTo>
                        <a:pt x="11" y="16"/>
                      </a:lnTo>
                      <a:lnTo>
                        <a:pt x="11" y="20"/>
                      </a:lnTo>
                      <a:lnTo>
                        <a:pt x="11" y="25"/>
                      </a:lnTo>
                      <a:lnTo>
                        <a:pt x="12" y="22"/>
                      </a:lnTo>
                      <a:lnTo>
                        <a:pt x="13" y="17"/>
                      </a:lnTo>
                      <a:lnTo>
                        <a:pt x="13" y="21"/>
                      </a:lnTo>
                      <a:lnTo>
                        <a:pt x="13" y="25"/>
                      </a:lnTo>
                      <a:lnTo>
                        <a:pt x="14" y="24"/>
                      </a:lnTo>
                      <a:lnTo>
                        <a:pt x="14" y="22"/>
                      </a:lnTo>
                      <a:lnTo>
                        <a:pt x="14" y="23"/>
                      </a:lnTo>
                      <a:lnTo>
                        <a:pt x="15" y="25"/>
                      </a:lnTo>
                      <a:lnTo>
                        <a:pt x="16" y="25"/>
                      </a:lnTo>
                      <a:lnTo>
                        <a:pt x="16" y="24"/>
                      </a:lnTo>
                      <a:lnTo>
                        <a:pt x="16" y="25"/>
                      </a:lnTo>
                      <a:lnTo>
                        <a:pt x="17" y="26"/>
                      </a:lnTo>
                      <a:lnTo>
                        <a:pt x="17" y="25"/>
                      </a:lnTo>
                      <a:lnTo>
                        <a:pt x="17" y="24"/>
                      </a:lnTo>
                      <a:lnTo>
                        <a:pt x="18" y="26"/>
                      </a:lnTo>
                      <a:lnTo>
                        <a:pt x="19" y="26"/>
                      </a:lnTo>
                      <a:lnTo>
                        <a:pt x="20" y="26"/>
                      </a:lnTo>
                      <a:lnTo>
                        <a:pt x="21" y="26"/>
                      </a:lnTo>
                      <a:lnTo>
                        <a:pt x="22" y="25"/>
                      </a:lnTo>
                      <a:lnTo>
                        <a:pt x="22" y="23"/>
                      </a:lnTo>
                      <a:lnTo>
                        <a:pt x="23" y="25"/>
                      </a:lnTo>
                      <a:lnTo>
                        <a:pt x="23" y="26"/>
                      </a:lnTo>
                      <a:lnTo>
                        <a:pt x="24" y="24"/>
                      </a:lnTo>
                      <a:lnTo>
                        <a:pt x="25" y="25"/>
                      </a:lnTo>
                      <a:lnTo>
                        <a:pt x="25" y="26"/>
                      </a:lnTo>
                      <a:lnTo>
                        <a:pt x="26" y="25"/>
                      </a:lnTo>
                      <a:lnTo>
                        <a:pt x="26" y="26"/>
                      </a:lnTo>
                      <a:lnTo>
                        <a:pt x="27" y="26"/>
                      </a:lnTo>
                      <a:lnTo>
                        <a:pt x="28" y="26"/>
                      </a:lnTo>
                      <a:lnTo>
                        <a:pt x="29" y="23"/>
                      </a:lnTo>
                      <a:lnTo>
                        <a:pt x="30" y="25"/>
                      </a:lnTo>
                      <a:lnTo>
                        <a:pt x="31" y="25"/>
                      </a:lnTo>
                      <a:lnTo>
                        <a:pt x="31" y="24"/>
                      </a:lnTo>
                      <a:lnTo>
                        <a:pt x="31" y="26"/>
                      </a:lnTo>
                      <a:lnTo>
                        <a:pt x="32" y="26"/>
                      </a:lnTo>
                      <a:lnTo>
                        <a:pt x="32" y="25"/>
                      </a:lnTo>
                      <a:lnTo>
                        <a:pt x="33" y="25"/>
                      </a:lnTo>
                      <a:lnTo>
                        <a:pt x="33" y="26"/>
                      </a:lnTo>
                      <a:lnTo>
                        <a:pt x="34" y="23"/>
                      </a:lnTo>
                      <a:lnTo>
                        <a:pt x="35" y="25"/>
                      </a:lnTo>
                      <a:lnTo>
                        <a:pt x="35" y="22"/>
                      </a:lnTo>
                      <a:lnTo>
                        <a:pt x="35" y="5"/>
                      </a:lnTo>
                      <a:lnTo>
                        <a:pt x="36" y="13"/>
                      </a:lnTo>
                      <a:lnTo>
                        <a:pt x="36" y="24"/>
                      </a:lnTo>
                      <a:lnTo>
                        <a:pt x="37" y="25"/>
                      </a:lnTo>
                      <a:lnTo>
                        <a:pt x="37" y="4"/>
                      </a:lnTo>
                      <a:lnTo>
                        <a:pt x="37" y="12"/>
                      </a:lnTo>
                      <a:lnTo>
                        <a:pt x="38" y="25"/>
                      </a:lnTo>
                      <a:lnTo>
                        <a:pt x="38" y="26"/>
                      </a:lnTo>
                      <a:lnTo>
                        <a:pt x="39" y="15"/>
                      </a:lnTo>
                      <a:lnTo>
                        <a:pt x="39" y="18"/>
                      </a:lnTo>
                      <a:lnTo>
                        <a:pt x="39" y="24"/>
                      </a:lnTo>
                      <a:lnTo>
                        <a:pt x="40" y="26"/>
                      </a:lnTo>
                      <a:lnTo>
                        <a:pt x="41" y="23"/>
                      </a:lnTo>
                      <a:lnTo>
                        <a:pt x="41" y="26"/>
                      </a:lnTo>
                      <a:lnTo>
                        <a:pt x="42" y="26"/>
                      </a:lnTo>
                      <a:lnTo>
                        <a:pt x="43" y="25"/>
                      </a:lnTo>
                      <a:lnTo>
                        <a:pt x="43" y="26"/>
                      </a:lnTo>
                      <a:lnTo>
                        <a:pt x="44" y="26"/>
                      </a:lnTo>
                      <a:lnTo>
                        <a:pt x="45" y="26"/>
                      </a:lnTo>
                      <a:lnTo>
                        <a:pt x="46" y="25"/>
                      </a:lnTo>
                      <a:lnTo>
                        <a:pt x="47" y="25"/>
                      </a:lnTo>
                      <a:lnTo>
                        <a:pt x="47" y="24"/>
                      </a:lnTo>
                      <a:lnTo>
                        <a:pt x="48" y="22"/>
                      </a:lnTo>
                      <a:lnTo>
                        <a:pt x="48" y="23"/>
                      </a:lnTo>
                      <a:lnTo>
                        <a:pt x="49" y="25"/>
                      </a:lnTo>
                      <a:lnTo>
                        <a:pt x="49" y="20"/>
                      </a:lnTo>
                      <a:lnTo>
                        <a:pt x="49" y="18"/>
                      </a:lnTo>
                      <a:lnTo>
                        <a:pt x="49" y="20"/>
                      </a:lnTo>
                      <a:lnTo>
                        <a:pt x="50" y="26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1" y="23"/>
                      </a:lnTo>
                      <a:lnTo>
                        <a:pt x="51" y="26"/>
                      </a:lnTo>
                      <a:lnTo>
                        <a:pt x="52" y="24"/>
                      </a:lnTo>
                      <a:lnTo>
                        <a:pt x="52" y="22"/>
                      </a:lnTo>
                      <a:lnTo>
                        <a:pt x="53" y="24"/>
                      </a:lnTo>
                      <a:lnTo>
                        <a:pt x="54" y="24"/>
                      </a:lnTo>
                      <a:lnTo>
                        <a:pt x="54" y="21"/>
                      </a:lnTo>
                      <a:lnTo>
                        <a:pt x="54" y="24"/>
                      </a:lnTo>
                      <a:lnTo>
                        <a:pt x="55" y="26"/>
                      </a:lnTo>
                      <a:lnTo>
                        <a:pt x="55" y="25"/>
                      </a:lnTo>
                      <a:lnTo>
                        <a:pt x="56" y="25"/>
                      </a:lnTo>
                      <a:lnTo>
                        <a:pt x="56" y="26"/>
                      </a:lnTo>
                      <a:lnTo>
                        <a:pt x="57" y="25"/>
                      </a:lnTo>
                      <a:lnTo>
                        <a:pt x="58" y="24"/>
                      </a:lnTo>
                      <a:lnTo>
                        <a:pt x="58" y="25"/>
                      </a:lnTo>
                      <a:lnTo>
                        <a:pt x="58" y="26"/>
                      </a:lnTo>
                      <a:lnTo>
                        <a:pt x="59" y="25"/>
                      </a:lnTo>
                      <a:lnTo>
                        <a:pt x="59" y="24"/>
                      </a:lnTo>
                      <a:lnTo>
                        <a:pt x="60" y="26"/>
                      </a:lnTo>
                      <a:lnTo>
                        <a:pt x="61" y="26"/>
                      </a:lnTo>
                      <a:lnTo>
                        <a:pt x="62" y="26"/>
                      </a:lnTo>
                      <a:lnTo>
                        <a:pt x="63" y="26"/>
                      </a:lnTo>
                      <a:lnTo>
                        <a:pt x="64" y="26"/>
                      </a:lnTo>
                      <a:lnTo>
                        <a:pt x="65" y="26"/>
                      </a:lnTo>
                      <a:lnTo>
                        <a:pt x="66" y="24"/>
                      </a:lnTo>
                      <a:lnTo>
                        <a:pt x="66" y="26"/>
                      </a:lnTo>
                      <a:lnTo>
                        <a:pt x="67" y="26"/>
                      </a:lnTo>
                      <a:lnTo>
                        <a:pt x="67" y="24"/>
                      </a:lnTo>
                      <a:lnTo>
                        <a:pt x="68" y="23"/>
                      </a:lnTo>
                      <a:lnTo>
                        <a:pt x="68" y="26"/>
                      </a:lnTo>
                      <a:lnTo>
                        <a:pt x="69" y="25"/>
                      </a:lnTo>
                      <a:lnTo>
                        <a:pt x="69" y="24"/>
                      </a:lnTo>
                      <a:lnTo>
                        <a:pt x="70" y="24"/>
                      </a:lnTo>
                      <a:lnTo>
                        <a:pt x="70" y="25"/>
                      </a:lnTo>
                      <a:lnTo>
                        <a:pt x="71" y="26"/>
                      </a:lnTo>
                      <a:lnTo>
                        <a:pt x="72" y="25"/>
                      </a:lnTo>
                      <a:lnTo>
                        <a:pt x="72" y="24"/>
                      </a:lnTo>
                      <a:lnTo>
                        <a:pt x="73" y="24"/>
                      </a:lnTo>
                      <a:lnTo>
                        <a:pt x="73" y="25"/>
                      </a:lnTo>
                      <a:lnTo>
                        <a:pt x="74" y="25"/>
                      </a:lnTo>
                      <a:lnTo>
                        <a:pt x="74" y="23"/>
                      </a:lnTo>
                      <a:lnTo>
                        <a:pt x="75" y="25"/>
                      </a:lnTo>
                      <a:lnTo>
                        <a:pt x="75" y="26"/>
                      </a:lnTo>
                      <a:lnTo>
                        <a:pt x="76" y="20"/>
                      </a:lnTo>
                      <a:lnTo>
                        <a:pt x="76" y="24"/>
                      </a:lnTo>
                      <a:lnTo>
                        <a:pt x="77" y="24"/>
                      </a:lnTo>
                      <a:lnTo>
                        <a:pt x="77" y="22"/>
                      </a:lnTo>
                      <a:lnTo>
                        <a:pt x="78" y="24"/>
                      </a:lnTo>
                      <a:lnTo>
                        <a:pt x="78" y="26"/>
                      </a:lnTo>
                      <a:lnTo>
                        <a:pt x="79" y="24"/>
                      </a:lnTo>
                      <a:lnTo>
                        <a:pt x="79" y="25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5"/>
                      </a:lnTo>
                      <a:lnTo>
                        <a:pt x="82" y="25"/>
                      </a:lnTo>
                      <a:lnTo>
                        <a:pt x="82" y="23"/>
                      </a:lnTo>
                      <a:lnTo>
                        <a:pt x="83" y="23"/>
                      </a:lnTo>
                      <a:lnTo>
                        <a:pt x="83" y="24"/>
                      </a:lnTo>
                      <a:lnTo>
                        <a:pt x="83" y="26"/>
                      </a:lnTo>
                      <a:lnTo>
                        <a:pt x="84" y="25"/>
                      </a:lnTo>
                      <a:lnTo>
                        <a:pt x="85" y="25"/>
                      </a:lnTo>
                      <a:lnTo>
                        <a:pt x="86" y="21"/>
                      </a:lnTo>
                      <a:lnTo>
                        <a:pt x="86" y="18"/>
                      </a:lnTo>
                      <a:lnTo>
                        <a:pt x="86" y="21"/>
                      </a:lnTo>
                      <a:lnTo>
                        <a:pt x="87" y="25"/>
                      </a:lnTo>
                      <a:lnTo>
                        <a:pt x="87" y="24"/>
                      </a:lnTo>
                      <a:lnTo>
                        <a:pt x="87" y="17"/>
                      </a:lnTo>
                      <a:lnTo>
                        <a:pt x="88" y="22"/>
                      </a:lnTo>
                      <a:lnTo>
                        <a:pt x="88" y="24"/>
                      </a:lnTo>
                      <a:lnTo>
                        <a:pt x="89" y="24"/>
                      </a:lnTo>
                      <a:lnTo>
                        <a:pt x="89" y="22"/>
                      </a:lnTo>
                      <a:lnTo>
                        <a:pt x="89" y="23"/>
                      </a:lnTo>
                      <a:lnTo>
                        <a:pt x="90" y="25"/>
                      </a:lnTo>
                      <a:lnTo>
                        <a:pt x="91" y="24"/>
                      </a:lnTo>
                      <a:lnTo>
                        <a:pt x="91" y="25"/>
                      </a:lnTo>
                      <a:lnTo>
                        <a:pt x="91" y="26"/>
                      </a:lnTo>
                      <a:lnTo>
                        <a:pt x="92" y="26"/>
                      </a:lnTo>
                      <a:lnTo>
                        <a:pt x="93" y="25"/>
                      </a:lnTo>
                      <a:lnTo>
                        <a:pt x="93" y="26"/>
                      </a:lnTo>
                      <a:lnTo>
                        <a:pt x="94" y="26"/>
                      </a:lnTo>
                      <a:lnTo>
                        <a:pt x="95" y="26"/>
                      </a:lnTo>
                      <a:lnTo>
                        <a:pt x="95" y="25"/>
                      </a:lnTo>
                      <a:lnTo>
                        <a:pt x="96" y="25"/>
                      </a:lnTo>
                      <a:lnTo>
                        <a:pt x="96" y="26"/>
                      </a:lnTo>
                      <a:lnTo>
                        <a:pt x="97" y="26"/>
                      </a:lnTo>
                      <a:lnTo>
                        <a:pt x="98" y="26"/>
                      </a:lnTo>
                      <a:lnTo>
                        <a:pt x="99" y="25"/>
                      </a:lnTo>
                      <a:lnTo>
                        <a:pt x="99" y="24"/>
                      </a:lnTo>
                      <a:lnTo>
                        <a:pt x="100" y="25"/>
                      </a:lnTo>
                      <a:lnTo>
                        <a:pt x="101" y="25"/>
                      </a:lnTo>
                      <a:lnTo>
                        <a:pt x="101" y="24"/>
                      </a:lnTo>
                      <a:lnTo>
                        <a:pt x="101" y="26"/>
                      </a:lnTo>
                      <a:lnTo>
                        <a:pt x="102" y="25"/>
                      </a:lnTo>
                      <a:lnTo>
                        <a:pt x="103" y="24"/>
                      </a:lnTo>
                      <a:lnTo>
                        <a:pt x="103" y="25"/>
                      </a:lnTo>
                      <a:lnTo>
                        <a:pt x="104" y="24"/>
                      </a:lnTo>
                      <a:lnTo>
                        <a:pt x="105" y="26"/>
                      </a:lnTo>
                      <a:lnTo>
                        <a:pt x="106" y="25"/>
                      </a:lnTo>
                      <a:lnTo>
                        <a:pt x="107" y="25"/>
                      </a:lnTo>
                      <a:lnTo>
                        <a:pt x="107" y="24"/>
                      </a:lnTo>
                      <a:lnTo>
                        <a:pt x="108" y="26"/>
                      </a:lnTo>
                      <a:lnTo>
                        <a:pt x="109" y="25"/>
                      </a:lnTo>
                      <a:lnTo>
                        <a:pt x="109" y="19"/>
                      </a:lnTo>
                      <a:lnTo>
                        <a:pt x="109" y="15"/>
                      </a:lnTo>
                      <a:lnTo>
                        <a:pt x="110" y="22"/>
                      </a:lnTo>
                      <a:lnTo>
                        <a:pt x="110" y="25"/>
                      </a:lnTo>
                      <a:lnTo>
                        <a:pt x="111" y="19"/>
                      </a:lnTo>
                      <a:lnTo>
                        <a:pt x="111" y="17"/>
                      </a:lnTo>
                      <a:lnTo>
                        <a:pt x="111" y="23"/>
                      </a:lnTo>
                      <a:lnTo>
                        <a:pt x="112" y="26"/>
                      </a:lnTo>
                      <a:lnTo>
                        <a:pt x="112" y="19"/>
                      </a:lnTo>
                      <a:lnTo>
                        <a:pt x="113" y="19"/>
                      </a:lnTo>
                      <a:lnTo>
                        <a:pt x="113" y="23"/>
                      </a:lnTo>
                      <a:lnTo>
                        <a:pt x="113" y="26"/>
                      </a:lnTo>
                      <a:lnTo>
                        <a:pt x="114" y="22"/>
                      </a:lnTo>
                      <a:lnTo>
                        <a:pt x="115" y="25"/>
                      </a:lnTo>
                      <a:lnTo>
                        <a:pt x="115" y="26"/>
                      </a:lnTo>
                      <a:lnTo>
                        <a:pt x="116" y="26"/>
                      </a:lnTo>
                      <a:lnTo>
                        <a:pt x="116" y="25"/>
                      </a:lnTo>
                      <a:lnTo>
                        <a:pt x="117" y="26"/>
                      </a:lnTo>
                      <a:lnTo>
                        <a:pt x="118" y="25"/>
                      </a:lnTo>
                      <a:lnTo>
                        <a:pt x="118" y="26"/>
                      </a:lnTo>
                      <a:lnTo>
                        <a:pt x="119" y="25"/>
                      </a:lnTo>
                      <a:lnTo>
                        <a:pt x="119" y="26"/>
                      </a:lnTo>
                      <a:lnTo>
                        <a:pt x="120" y="26"/>
                      </a:lnTo>
                      <a:lnTo>
                        <a:pt x="121" y="25"/>
                      </a:lnTo>
                      <a:lnTo>
                        <a:pt x="121" y="26"/>
                      </a:lnTo>
                      <a:lnTo>
                        <a:pt x="122" y="23"/>
                      </a:lnTo>
                      <a:lnTo>
                        <a:pt x="122" y="22"/>
                      </a:lnTo>
                      <a:lnTo>
                        <a:pt x="123" y="25"/>
                      </a:lnTo>
                      <a:lnTo>
                        <a:pt x="123" y="26"/>
                      </a:lnTo>
                      <a:lnTo>
                        <a:pt x="124" y="22"/>
                      </a:lnTo>
                      <a:lnTo>
                        <a:pt x="124" y="21"/>
                      </a:lnTo>
                      <a:lnTo>
                        <a:pt x="124" y="23"/>
                      </a:lnTo>
                      <a:lnTo>
                        <a:pt x="125" y="26"/>
                      </a:lnTo>
                      <a:lnTo>
                        <a:pt x="126" y="25"/>
                      </a:lnTo>
                      <a:lnTo>
                        <a:pt x="126" y="23"/>
                      </a:lnTo>
                      <a:lnTo>
                        <a:pt x="126" y="24"/>
                      </a:lnTo>
                      <a:lnTo>
                        <a:pt x="127" y="26"/>
                      </a:lnTo>
                      <a:lnTo>
                        <a:pt x="127" y="25"/>
                      </a:lnTo>
                      <a:lnTo>
                        <a:pt x="128" y="23"/>
                      </a:lnTo>
                      <a:lnTo>
                        <a:pt x="128" y="25"/>
                      </a:lnTo>
                      <a:lnTo>
                        <a:pt x="129" y="23"/>
                      </a:lnTo>
                      <a:lnTo>
                        <a:pt x="129" y="24"/>
                      </a:lnTo>
                      <a:lnTo>
                        <a:pt x="130" y="26"/>
                      </a:lnTo>
                      <a:lnTo>
                        <a:pt x="131" y="25"/>
                      </a:lnTo>
                      <a:lnTo>
                        <a:pt x="131" y="24"/>
                      </a:lnTo>
                      <a:lnTo>
                        <a:pt x="131" y="25"/>
                      </a:lnTo>
                      <a:lnTo>
                        <a:pt x="132" y="24"/>
                      </a:lnTo>
                      <a:lnTo>
                        <a:pt x="133" y="25"/>
                      </a:lnTo>
                      <a:lnTo>
                        <a:pt x="133" y="26"/>
                      </a:lnTo>
                      <a:lnTo>
                        <a:pt x="134" y="25"/>
                      </a:lnTo>
                      <a:lnTo>
                        <a:pt x="135" y="25"/>
                      </a:lnTo>
                      <a:lnTo>
                        <a:pt x="136" y="26"/>
                      </a:lnTo>
                      <a:lnTo>
                        <a:pt x="137" y="25"/>
                      </a:lnTo>
                      <a:lnTo>
                        <a:pt x="138" y="26"/>
                      </a:lnTo>
                      <a:lnTo>
                        <a:pt x="139" y="24"/>
                      </a:lnTo>
                      <a:lnTo>
                        <a:pt x="140" y="25"/>
                      </a:lnTo>
                      <a:lnTo>
                        <a:pt x="140" y="24"/>
                      </a:lnTo>
                      <a:lnTo>
                        <a:pt x="141" y="23"/>
                      </a:lnTo>
                      <a:lnTo>
                        <a:pt x="141" y="25"/>
                      </a:lnTo>
                      <a:lnTo>
                        <a:pt x="142" y="25"/>
                      </a:lnTo>
                      <a:lnTo>
                        <a:pt x="143" y="23"/>
                      </a:lnTo>
                      <a:lnTo>
                        <a:pt x="143" y="22"/>
                      </a:lnTo>
                      <a:lnTo>
                        <a:pt x="143" y="23"/>
                      </a:lnTo>
                      <a:lnTo>
                        <a:pt x="143" y="25"/>
                      </a:lnTo>
                      <a:lnTo>
                        <a:pt x="144" y="25"/>
                      </a:lnTo>
                      <a:lnTo>
                        <a:pt x="145" y="24"/>
                      </a:lnTo>
                      <a:lnTo>
                        <a:pt x="145" y="26"/>
                      </a:lnTo>
                      <a:lnTo>
                        <a:pt x="146" y="22"/>
                      </a:lnTo>
                      <a:lnTo>
                        <a:pt x="146" y="25"/>
                      </a:lnTo>
                      <a:lnTo>
                        <a:pt x="147" y="26"/>
                      </a:lnTo>
                      <a:lnTo>
                        <a:pt x="147" y="24"/>
                      </a:lnTo>
                      <a:lnTo>
                        <a:pt x="148" y="25"/>
                      </a:lnTo>
                      <a:lnTo>
                        <a:pt x="149" y="25"/>
                      </a:lnTo>
                      <a:lnTo>
                        <a:pt x="149" y="24"/>
                      </a:lnTo>
                      <a:lnTo>
                        <a:pt x="149" y="25"/>
                      </a:lnTo>
                      <a:lnTo>
                        <a:pt x="150" y="25"/>
                      </a:lnTo>
                      <a:lnTo>
                        <a:pt x="151" y="24"/>
                      </a:lnTo>
                      <a:lnTo>
                        <a:pt x="152" y="24"/>
                      </a:lnTo>
                      <a:lnTo>
                        <a:pt x="153" y="25"/>
                      </a:lnTo>
                      <a:lnTo>
                        <a:pt x="154" y="25"/>
                      </a:lnTo>
                      <a:lnTo>
                        <a:pt x="154" y="26"/>
                      </a:lnTo>
                      <a:lnTo>
                        <a:pt x="155" y="26"/>
                      </a:lnTo>
                      <a:lnTo>
                        <a:pt x="155" y="25"/>
                      </a:lnTo>
                      <a:lnTo>
                        <a:pt x="156" y="24"/>
                      </a:lnTo>
                      <a:lnTo>
                        <a:pt x="156" y="26"/>
                      </a:lnTo>
                      <a:lnTo>
                        <a:pt x="157" y="25"/>
                      </a:lnTo>
                      <a:lnTo>
                        <a:pt x="157" y="24"/>
                      </a:lnTo>
                      <a:lnTo>
                        <a:pt x="158" y="25"/>
                      </a:lnTo>
                      <a:lnTo>
                        <a:pt x="159" y="25"/>
                      </a:lnTo>
                      <a:lnTo>
                        <a:pt x="159" y="24"/>
                      </a:lnTo>
                      <a:lnTo>
                        <a:pt x="160" y="26"/>
                      </a:lnTo>
                      <a:lnTo>
                        <a:pt x="161" y="25"/>
                      </a:lnTo>
                      <a:lnTo>
                        <a:pt x="161" y="26"/>
                      </a:lnTo>
                      <a:lnTo>
                        <a:pt x="162" y="25"/>
                      </a:lnTo>
                      <a:lnTo>
                        <a:pt x="163" y="25"/>
                      </a:lnTo>
                      <a:lnTo>
                        <a:pt x="163" y="26"/>
                      </a:lnTo>
                      <a:lnTo>
                        <a:pt x="164" y="26"/>
                      </a:lnTo>
                      <a:lnTo>
                        <a:pt x="165" y="26"/>
                      </a:lnTo>
                      <a:lnTo>
                        <a:pt x="166" y="25"/>
                      </a:lnTo>
                      <a:lnTo>
                        <a:pt x="167" y="25"/>
                      </a:lnTo>
                      <a:lnTo>
                        <a:pt x="168" y="25"/>
                      </a:lnTo>
                      <a:lnTo>
                        <a:pt x="169" y="25"/>
                      </a:lnTo>
                      <a:lnTo>
                        <a:pt x="169" y="24"/>
                      </a:lnTo>
                      <a:lnTo>
                        <a:pt x="170" y="26"/>
                      </a:lnTo>
                      <a:lnTo>
                        <a:pt x="171" y="24"/>
                      </a:lnTo>
                      <a:lnTo>
                        <a:pt x="171" y="23"/>
                      </a:lnTo>
                      <a:lnTo>
                        <a:pt x="171" y="24"/>
                      </a:lnTo>
                      <a:lnTo>
                        <a:pt x="171" y="25"/>
                      </a:lnTo>
                      <a:lnTo>
                        <a:pt x="172" y="25"/>
                      </a:lnTo>
                      <a:lnTo>
                        <a:pt x="173" y="24"/>
                      </a:lnTo>
                      <a:lnTo>
                        <a:pt x="174" y="24"/>
                      </a:lnTo>
                      <a:lnTo>
                        <a:pt x="175" y="25"/>
                      </a:lnTo>
                      <a:lnTo>
                        <a:pt x="175" y="24"/>
                      </a:lnTo>
                      <a:lnTo>
                        <a:pt x="176" y="24"/>
                      </a:lnTo>
                      <a:lnTo>
                        <a:pt x="176" y="26"/>
                      </a:lnTo>
                      <a:lnTo>
                        <a:pt x="177" y="24"/>
                      </a:lnTo>
                      <a:lnTo>
                        <a:pt x="178" y="25"/>
                      </a:lnTo>
                      <a:lnTo>
                        <a:pt x="179" y="24"/>
                      </a:lnTo>
                      <a:lnTo>
                        <a:pt x="179" y="25"/>
                      </a:lnTo>
                      <a:lnTo>
                        <a:pt x="180" y="25"/>
                      </a:lnTo>
                      <a:lnTo>
                        <a:pt x="181" y="24"/>
                      </a:lnTo>
                      <a:lnTo>
                        <a:pt x="181" y="26"/>
                      </a:lnTo>
                      <a:lnTo>
                        <a:pt x="182" y="24"/>
                      </a:lnTo>
                      <a:lnTo>
                        <a:pt x="183" y="24"/>
                      </a:lnTo>
                      <a:lnTo>
                        <a:pt x="183" y="26"/>
                      </a:lnTo>
                      <a:lnTo>
                        <a:pt x="184" y="25"/>
                      </a:lnTo>
                      <a:lnTo>
                        <a:pt x="184" y="22"/>
                      </a:lnTo>
                      <a:lnTo>
                        <a:pt x="185" y="24"/>
                      </a:lnTo>
                      <a:lnTo>
                        <a:pt x="185" y="26"/>
                      </a:lnTo>
                      <a:lnTo>
                        <a:pt x="186" y="23"/>
                      </a:lnTo>
                      <a:lnTo>
                        <a:pt x="186" y="21"/>
                      </a:lnTo>
                      <a:lnTo>
                        <a:pt x="186" y="24"/>
                      </a:lnTo>
                      <a:lnTo>
                        <a:pt x="187" y="26"/>
                      </a:lnTo>
                      <a:lnTo>
                        <a:pt x="187" y="24"/>
                      </a:lnTo>
                      <a:lnTo>
                        <a:pt x="187" y="22"/>
                      </a:lnTo>
                      <a:lnTo>
                        <a:pt x="188" y="25"/>
                      </a:lnTo>
                      <a:lnTo>
                        <a:pt x="188" y="26"/>
                      </a:lnTo>
                      <a:lnTo>
                        <a:pt x="189" y="25"/>
                      </a:lnTo>
                      <a:lnTo>
                        <a:pt x="190" y="26"/>
                      </a:lnTo>
                      <a:lnTo>
                        <a:pt x="191" y="26"/>
                      </a:lnTo>
                      <a:lnTo>
                        <a:pt x="192" y="26"/>
                      </a:lnTo>
                      <a:lnTo>
                        <a:pt x="193" y="25"/>
                      </a:lnTo>
                      <a:lnTo>
                        <a:pt x="193" y="26"/>
                      </a:lnTo>
                      <a:lnTo>
                        <a:pt x="194" y="18"/>
                      </a:lnTo>
                      <a:lnTo>
                        <a:pt x="194" y="16"/>
                      </a:lnTo>
                      <a:lnTo>
                        <a:pt x="195" y="23"/>
                      </a:lnTo>
                      <a:lnTo>
                        <a:pt x="195" y="26"/>
                      </a:lnTo>
                      <a:lnTo>
                        <a:pt x="196" y="20"/>
                      </a:lnTo>
                      <a:lnTo>
                        <a:pt x="196" y="14"/>
                      </a:lnTo>
                      <a:lnTo>
                        <a:pt x="196" y="21"/>
                      </a:lnTo>
                      <a:lnTo>
                        <a:pt x="197" y="26"/>
                      </a:lnTo>
                      <a:lnTo>
                        <a:pt x="197" y="23"/>
                      </a:lnTo>
                      <a:lnTo>
                        <a:pt x="198" y="20"/>
                      </a:lnTo>
                      <a:lnTo>
                        <a:pt x="198" y="21"/>
                      </a:lnTo>
                      <a:lnTo>
                        <a:pt x="198" y="26"/>
                      </a:lnTo>
                      <a:lnTo>
                        <a:pt x="199" y="25"/>
                      </a:lnTo>
                      <a:lnTo>
                        <a:pt x="199" y="24"/>
                      </a:lnTo>
                      <a:lnTo>
                        <a:pt x="199" y="25"/>
                      </a:lnTo>
                      <a:lnTo>
                        <a:pt x="200" y="26"/>
                      </a:lnTo>
                      <a:lnTo>
                        <a:pt x="201" y="24"/>
                      </a:lnTo>
                      <a:lnTo>
                        <a:pt x="201" y="25"/>
                      </a:lnTo>
                      <a:lnTo>
                        <a:pt x="201" y="26"/>
                      </a:lnTo>
                      <a:lnTo>
                        <a:pt x="202" y="25"/>
                      </a:lnTo>
                      <a:lnTo>
                        <a:pt x="203" y="24"/>
                      </a:lnTo>
                      <a:lnTo>
                        <a:pt x="203" y="26"/>
                      </a:lnTo>
                      <a:lnTo>
                        <a:pt x="204" y="25"/>
                      </a:lnTo>
                      <a:lnTo>
                        <a:pt x="204" y="24"/>
                      </a:lnTo>
                      <a:lnTo>
                        <a:pt x="204" y="25"/>
                      </a:lnTo>
                      <a:lnTo>
                        <a:pt x="205" y="26"/>
                      </a:lnTo>
                      <a:lnTo>
                        <a:pt x="206" y="23"/>
                      </a:lnTo>
                      <a:lnTo>
                        <a:pt x="206" y="24"/>
                      </a:lnTo>
                      <a:lnTo>
                        <a:pt x="206" y="26"/>
                      </a:lnTo>
                      <a:lnTo>
                        <a:pt x="207" y="24"/>
                      </a:lnTo>
                      <a:lnTo>
                        <a:pt x="207" y="0"/>
                      </a:lnTo>
                      <a:lnTo>
                        <a:pt x="208" y="4"/>
                      </a:lnTo>
                      <a:lnTo>
                        <a:pt x="208" y="24"/>
                      </a:lnTo>
                      <a:lnTo>
                        <a:pt x="209" y="22"/>
                      </a:lnTo>
                      <a:lnTo>
                        <a:pt x="209" y="2"/>
                      </a:lnTo>
                      <a:lnTo>
                        <a:pt x="209" y="6"/>
                      </a:lnTo>
                      <a:lnTo>
                        <a:pt x="210" y="25"/>
                      </a:lnTo>
                      <a:lnTo>
                        <a:pt x="211" y="15"/>
                      </a:lnTo>
                      <a:lnTo>
                        <a:pt x="211" y="16"/>
                      </a:lnTo>
                      <a:lnTo>
                        <a:pt x="211" y="24"/>
                      </a:lnTo>
                      <a:lnTo>
                        <a:pt x="212" y="26"/>
                      </a:lnTo>
                      <a:lnTo>
                        <a:pt x="213" y="23"/>
                      </a:lnTo>
                      <a:lnTo>
                        <a:pt x="213" y="26"/>
                      </a:lnTo>
                      <a:lnTo>
                        <a:pt x="214" y="24"/>
                      </a:lnTo>
                      <a:lnTo>
                        <a:pt x="215" y="26"/>
                      </a:lnTo>
                      <a:lnTo>
                        <a:pt x="216" y="26"/>
                      </a:lnTo>
                      <a:lnTo>
                        <a:pt x="217" y="25"/>
                      </a:lnTo>
                      <a:lnTo>
                        <a:pt x="218" y="25"/>
                      </a:lnTo>
                      <a:lnTo>
                        <a:pt x="218" y="26"/>
                      </a:lnTo>
                      <a:lnTo>
                        <a:pt x="219" y="25"/>
                      </a:lnTo>
                      <a:lnTo>
                        <a:pt x="220" y="26"/>
                      </a:lnTo>
                      <a:lnTo>
                        <a:pt x="221" y="25"/>
                      </a:lnTo>
                      <a:lnTo>
                        <a:pt x="221" y="26"/>
                      </a:lnTo>
                      <a:lnTo>
                        <a:pt x="222" y="26"/>
                      </a:lnTo>
                      <a:lnTo>
                        <a:pt x="222" y="25"/>
                      </a:lnTo>
                      <a:lnTo>
                        <a:pt x="223" y="24"/>
                      </a:lnTo>
                      <a:lnTo>
                        <a:pt x="223" y="25"/>
                      </a:lnTo>
                      <a:lnTo>
                        <a:pt x="223" y="26"/>
                      </a:lnTo>
                      <a:lnTo>
                        <a:pt x="224" y="24"/>
                      </a:lnTo>
                      <a:lnTo>
                        <a:pt x="225" y="26"/>
                      </a:lnTo>
                      <a:lnTo>
                        <a:pt x="226" y="25"/>
                      </a:lnTo>
                      <a:lnTo>
                        <a:pt x="226" y="26"/>
                      </a:lnTo>
                      <a:lnTo>
                        <a:pt x="227" y="26"/>
                      </a:lnTo>
                      <a:lnTo>
                        <a:pt x="227" y="25"/>
                      </a:lnTo>
                      <a:lnTo>
                        <a:pt x="228" y="26"/>
                      </a:lnTo>
                      <a:lnTo>
                        <a:pt x="229" y="25"/>
                      </a:lnTo>
                      <a:lnTo>
                        <a:pt x="229" y="24"/>
                      </a:lnTo>
                      <a:lnTo>
                        <a:pt x="230" y="24"/>
                      </a:lnTo>
                      <a:lnTo>
                        <a:pt x="230" y="25"/>
                      </a:lnTo>
                      <a:lnTo>
                        <a:pt x="231" y="23"/>
                      </a:lnTo>
                      <a:lnTo>
                        <a:pt x="231" y="22"/>
                      </a:lnTo>
                      <a:lnTo>
                        <a:pt x="231" y="24"/>
                      </a:lnTo>
                      <a:lnTo>
                        <a:pt x="232" y="25"/>
                      </a:lnTo>
                      <a:lnTo>
                        <a:pt x="232" y="24"/>
                      </a:lnTo>
                      <a:lnTo>
                        <a:pt x="233" y="22"/>
                      </a:lnTo>
                      <a:lnTo>
                        <a:pt x="233" y="25"/>
                      </a:lnTo>
                      <a:lnTo>
                        <a:pt x="234" y="24"/>
                      </a:lnTo>
                      <a:lnTo>
                        <a:pt x="235" y="24"/>
                      </a:lnTo>
                      <a:lnTo>
                        <a:pt x="236" y="25"/>
                      </a:lnTo>
                      <a:lnTo>
                        <a:pt x="236" y="24"/>
                      </a:lnTo>
                      <a:lnTo>
                        <a:pt x="237" y="25"/>
                      </a:lnTo>
                      <a:lnTo>
                        <a:pt x="237" y="24"/>
                      </a:lnTo>
                      <a:lnTo>
                        <a:pt x="238" y="24"/>
                      </a:lnTo>
                      <a:lnTo>
                        <a:pt x="238" y="26"/>
                      </a:lnTo>
                      <a:lnTo>
                        <a:pt x="239" y="26"/>
                      </a:lnTo>
                      <a:lnTo>
                        <a:pt x="239" y="25"/>
                      </a:lnTo>
                      <a:lnTo>
                        <a:pt x="240" y="25"/>
                      </a:lnTo>
                      <a:lnTo>
                        <a:pt x="241" y="25"/>
                      </a:lnTo>
                      <a:lnTo>
                        <a:pt x="241" y="24"/>
                      </a:lnTo>
                      <a:lnTo>
                        <a:pt x="242" y="24"/>
                      </a:lnTo>
                      <a:lnTo>
                        <a:pt x="242" y="23"/>
                      </a:lnTo>
                      <a:lnTo>
                        <a:pt x="242" y="21"/>
                      </a:lnTo>
                      <a:lnTo>
                        <a:pt x="243" y="22"/>
                      </a:lnTo>
                      <a:lnTo>
                        <a:pt x="243" y="23"/>
                      </a:lnTo>
                      <a:lnTo>
                        <a:pt x="244" y="22"/>
                      </a:lnTo>
                      <a:lnTo>
                        <a:pt x="244" y="19"/>
                      </a:lnTo>
                      <a:lnTo>
                        <a:pt x="244" y="21"/>
                      </a:lnTo>
                      <a:lnTo>
                        <a:pt x="245" y="24"/>
                      </a:lnTo>
                      <a:lnTo>
                        <a:pt x="246" y="25"/>
                      </a:lnTo>
                      <a:lnTo>
                        <a:pt x="246" y="21"/>
                      </a:lnTo>
                      <a:lnTo>
                        <a:pt x="246" y="26"/>
                      </a:lnTo>
                      <a:lnTo>
                        <a:pt x="247" y="26"/>
                      </a:lnTo>
                      <a:lnTo>
                        <a:pt x="248" y="23"/>
                      </a:lnTo>
                      <a:lnTo>
                        <a:pt x="248" y="24"/>
                      </a:lnTo>
                      <a:lnTo>
                        <a:pt x="248" y="25"/>
                      </a:lnTo>
                      <a:lnTo>
                        <a:pt x="249" y="26"/>
                      </a:lnTo>
                      <a:lnTo>
                        <a:pt x="249" y="24"/>
                      </a:lnTo>
                      <a:lnTo>
                        <a:pt x="249" y="25"/>
                      </a:lnTo>
                      <a:lnTo>
                        <a:pt x="250" y="26"/>
                      </a:lnTo>
                      <a:lnTo>
                        <a:pt x="251" y="26"/>
                      </a:lnTo>
                      <a:lnTo>
                        <a:pt x="251" y="24"/>
                      </a:lnTo>
                      <a:lnTo>
                        <a:pt x="252" y="26"/>
                      </a:lnTo>
                      <a:lnTo>
                        <a:pt x="252" y="25"/>
                      </a:lnTo>
                      <a:lnTo>
                        <a:pt x="253" y="26"/>
                      </a:lnTo>
                      <a:lnTo>
                        <a:pt x="254" y="26"/>
                      </a:lnTo>
                      <a:lnTo>
                        <a:pt x="254" y="25"/>
                      </a:lnTo>
                      <a:lnTo>
                        <a:pt x="255" y="26"/>
                      </a:lnTo>
                      <a:lnTo>
                        <a:pt x="256" y="25"/>
                      </a:lnTo>
                      <a:lnTo>
                        <a:pt x="256" y="26"/>
                      </a:lnTo>
                      <a:lnTo>
                        <a:pt x="257" y="26"/>
                      </a:lnTo>
                      <a:lnTo>
                        <a:pt x="258" y="25"/>
                      </a:lnTo>
                      <a:lnTo>
                        <a:pt x="258" y="26"/>
                      </a:lnTo>
                      <a:lnTo>
                        <a:pt x="259" y="24"/>
                      </a:lnTo>
                      <a:lnTo>
                        <a:pt x="259" y="25"/>
                      </a:lnTo>
                      <a:lnTo>
                        <a:pt x="260" y="25"/>
                      </a:lnTo>
                      <a:lnTo>
                        <a:pt x="260" y="26"/>
                      </a:lnTo>
                      <a:lnTo>
                        <a:pt x="261" y="23"/>
                      </a:lnTo>
                      <a:lnTo>
                        <a:pt x="261" y="24"/>
                      </a:lnTo>
                      <a:lnTo>
                        <a:pt x="261" y="26"/>
                      </a:lnTo>
                      <a:lnTo>
                        <a:pt x="262" y="26"/>
                      </a:lnTo>
                      <a:lnTo>
                        <a:pt x="262" y="24"/>
                      </a:lnTo>
                      <a:lnTo>
                        <a:pt x="262" y="25"/>
                      </a:lnTo>
                      <a:lnTo>
                        <a:pt x="263" y="25"/>
                      </a:lnTo>
                      <a:lnTo>
                        <a:pt x="264" y="25"/>
                      </a:lnTo>
                      <a:lnTo>
                        <a:pt x="264" y="23"/>
                      </a:lnTo>
                      <a:lnTo>
                        <a:pt x="265" y="25"/>
                      </a:lnTo>
                      <a:lnTo>
                        <a:pt x="266" y="24"/>
                      </a:lnTo>
                      <a:lnTo>
                        <a:pt x="266" y="25"/>
                      </a:lnTo>
                      <a:lnTo>
                        <a:pt x="267" y="25"/>
                      </a:lnTo>
                      <a:lnTo>
                        <a:pt x="268" y="25"/>
                      </a:lnTo>
                      <a:lnTo>
                        <a:pt x="269" y="24"/>
                      </a:lnTo>
                      <a:lnTo>
                        <a:pt x="269" y="23"/>
                      </a:lnTo>
                      <a:lnTo>
                        <a:pt x="270" y="24"/>
                      </a:lnTo>
                      <a:lnTo>
                        <a:pt x="271" y="23"/>
                      </a:lnTo>
                      <a:lnTo>
                        <a:pt x="271" y="21"/>
                      </a:lnTo>
                      <a:lnTo>
                        <a:pt x="271" y="23"/>
                      </a:lnTo>
                      <a:lnTo>
                        <a:pt x="272" y="25"/>
                      </a:lnTo>
                      <a:lnTo>
                        <a:pt x="272" y="24"/>
                      </a:lnTo>
                      <a:lnTo>
                        <a:pt x="273" y="23"/>
                      </a:lnTo>
                      <a:lnTo>
                        <a:pt x="273" y="25"/>
                      </a:lnTo>
                      <a:lnTo>
                        <a:pt x="274" y="26"/>
                      </a:lnTo>
                      <a:lnTo>
                        <a:pt x="274" y="25"/>
                      </a:lnTo>
                      <a:lnTo>
                        <a:pt x="274" y="26"/>
                      </a:lnTo>
                      <a:lnTo>
                        <a:pt x="275" y="26"/>
                      </a:lnTo>
                      <a:lnTo>
                        <a:pt x="276" y="26"/>
                      </a:lnTo>
                      <a:lnTo>
                        <a:pt x="277" y="24"/>
                      </a:lnTo>
                      <a:lnTo>
                        <a:pt x="278" y="26"/>
                      </a:lnTo>
                      <a:lnTo>
                        <a:pt x="279" y="26"/>
                      </a:lnTo>
                      <a:lnTo>
                        <a:pt x="279" y="25"/>
                      </a:lnTo>
                      <a:lnTo>
                        <a:pt x="280" y="26"/>
                      </a:lnTo>
                      <a:lnTo>
                        <a:pt x="281" y="25"/>
                      </a:lnTo>
                      <a:lnTo>
                        <a:pt x="281" y="22"/>
                      </a:lnTo>
                      <a:lnTo>
                        <a:pt x="281" y="23"/>
                      </a:lnTo>
                      <a:lnTo>
                        <a:pt x="282" y="25"/>
                      </a:lnTo>
                      <a:lnTo>
                        <a:pt x="282" y="24"/>
                      </a:lnTo>
                      <a:lnTo>
                        <a:pt x="283" y="24"/>
                      </a:lnTo>
                      <a:lnTo>
                        <a:pt x="283" y="26"/>
                      </a:lnTo>
                      <a:lnTo>
                        <a:pt x="284" y="25"/>
                      </a:lnTo>
                      <a:lnTo>
                        <a:pt x="285" y="26"/>
                      </a:lnTo>
                      <a:lnTo>
                        <a:pt x="286" y="25"/>
                      </a:lnTo>
                      <a:lnTo>
                        <a:pt x="287" y="25"/>
                      </a:lnTo>
                      <a:lnTo>
                        <a:pt x="287" y="26"/>
                      </a:lnTo>
                      <a:lnTo>
                        <a:pt x="288" y="25"/>
                      </a:lnTo>
                      <a:lnTo>
                        <a:pt x="288" y="26"/>
                      </a:lnTo>
                      <a:lnTo>
                        <a:pt x="289" y="24"/>
                      </a:lnTo>
                      <a:lnTo>
                        <a:pt x="290" y="25"/>
                      </a:lnTo>
                      <a:lnTo>
                        <a:pt x="290" y="26"/>
                      </a:lnTo>
                      <a:lnTo>
                        <a:pt x="291" y="25"/>
                      </a:lnTo>
                      <a:lnTo>
                        <a:pt x="291" y="26"/>
                      </a:lnTo>
                      <a:lnTo>
                        <a:pt x="292" y="26"/>
                      </a:lnTo>
                      <a:lnTo>
                        <a:pt x="292" y="25"/>
                      </a:lnTo>
                      <a:lnTo>
                        <a:pt x="293" y="26"/>
                      </a:lnTo>
                      <a:lnTo>
                        <a:pt x="294" y="25"/>
                      </a:lnTo>
                      <a:lnTo>
                        <a:pt x="295" y="26"/>
                      </a:lnTo>
                      <a:lnTo>
                        <a:pt x="295" y="24"/>
                      </a:lnTo>
                      <a:lnTo>
                        <a:pt x="296" y="5"/>
                      </a:lnTo>
                      <a:lnTo>
                        <a:pt x="296" y="10"/>
                      </a:lnTo>
                      <a:lnTo>
                        <a:pt x="296" y="23"/>
                      </a:lnTo>
                      <a:lnTo>
                        <a:pt x="297" y="24"/>
                      </a:lnTo>
                      <a:lnTo>
                        <a:pt x="297" y="2"/>
                      </a:lnTo>
                      <a:lnTo>
                        <a:pt x="298" y="10"/>
                      </a:lnTo>
                      <a:lnTo>
                        <a:pt x="298" y="25"/>
                      </a:lnTo>
                      <a:lnTo>
                        <a:pt x="299" y="25"/>
                      </a:lnTo>
                      <a:lnTo>
                        <a:pt x="299" y="16"/>
                      </a:lnTo>
                      <a:lnTo>
                        <a:pt x="299" y="17"/>
                      </a:lnTo>
                      <a:lnTo>
                        <a:pt x="300" y="25"/>
                      </a:lnTo>
                      <a:lnTo>
                        <a:pt x="300" y="26"/>
                      </a:lnTo>
                      <a:lnTo>
                        <a:pt x="301" y="21"/>
                      </a:lnTo>
                      <a:lnTo>
                        <a:pt x="301" y="22"/>
                      </a:lnTo>
                      <a:lnTo>
                        <a:pt x="301" y="24"/>
                      </a:lnTo>
                      <a:lnTo>
                        <a:pt x="302" y="26"/>
                      </a:lnTo>
                      <a:lnTo>
                        <a:pt x="302" y="25"/>
                      </a:lnTo>
                      <a:lnTo>
                        <a:pt x="302" y="26"/>
                      </a:lnTo>
                      <a:lnTo>
                        <a:pt x="303" y="26"/>
                      </a:lnTo>
                      <a:lnTo>
                        <a:pt x="304" y="26"/>
                      </a:lnTo>
                      <a:lnTo>
                        <a:pt x="305" y="26"/>
                      </a:lnTo>
                      <a:lnTo>
                        <a:pt x="306" y="24"/>
                      </a:lnTo>
                      <a:lnTo>
                        <a:pt x="306" y="23"/>
                      </a:lnTo>
                      <a:lnTo>
                        <a:pt x="306" y="25"/>
                      </a:lnTo>
                      <a:lnTo>
                        <a:pt x="307" y="25"/>
                      </a:lnTo>
                      <a:lnTo>
                        <a:pt x="307" y="12"/>
                      </a:lnTo>
                      <a:lnTo>
                        <a:pt x="308" y="4"/>
                      </a:lnTo>
                      <a:lnTo>
                        <a:pt x="308" y="14"/>
                      </a:lnTo>
                      <a:lnTo>
                        <a:pt x="308" y="26"/>
                      </a:lnTo>
                      <a:lnTo>
                        <a:pt x="309" y="9"/>
                      </a:lnTo>
                      <a:lnTo>
                        <a:pt x="309" y="0"/>
                      </a:lnTo>
                      <a:lnTo>
                        <a:pt x="310" y="12"/>
                      </a:lnTo>
                      <a:lnTo>
                        <a:pt x="310" y="25"/>
                      </a:lnTo>
                      <a:lnTo>
                        <a:pt x="311" y="16"/>
                      </a:lnTo>
                      <a:lnTo>
                        <a:pt x="311" y="6"/>
                      </a:lnTo>
                      <a:lnTo>
                        <a:pt x="311" y="16"/>
                      </a:lnTo>
                      <a:lnTo>
                        <a:pt x="312" y="26"/>
                      </a:lnTo>
                      <a:lnTo>
                        <a:pt x="312" y="23"/>
                      </a:lnTo>
                      <a:lnTo>
                        <a:pt x="313" y="19"/>
                      </a:lnTo>
                      <a:lnTo>
                        <a:pt x="313" y="22"/>
                      </a:lnTo>
                      <a:lnTo>
                        <a:pt x="313" y="25"/>
                      </a:lnTo>
                      <a:lnTo>
                        <a:pt x="314" y="26"/>
                      </a:lnTo>
                      <a:lnTo>
                        <a:pt x="314" y="23"/>
                      </a:lnTo>
                      <a:lnTo>
                        <a:pt x="314" y="24"/>
                      </a:lnTo>
                      <a:lnTo>
                        <a:pt x="315" y="26"/>
                      </a:lnTo>
                      <a:lnTo>
                        <a:pt x="316" y="25"/>
                      </a:lnTo>
                      <a:lnTo>
                        <a:pt x="316" y="26"/>
                      </a:lnTo>
                      <a:lnTo>
                        <a:pt x="317" y="25"/>
                      </a:lnTo>
                      <a:lnTo>
                        <a:pt x="318" y="25"/>
                      </a:lnTo>
                      <a:lnTo>
                        <a:pt x="318" y="26"/>
                      </a:lnTo>
                      <a:lnTo>
                        <a:pt x="319" y="25"/>
                      </a:lnTo>
                      <a:lnTo>
                        <a:pt x="320" y="26"/>
                      </a:lnTo>
                      <a:lnTo>
                        <a:pt x="321" y="26"/>
                      </a:lnTo>
                      <a:lnTo>
                        <a:pt x="322" y="26"/>
                      </a:lnTo>
                      <a:lnTo>
                        <a:pt x="323" y="25"/>
                      </a:lnTo>
                      <a:lnTo>
                        <a:pt x="323" y="26"/>
                      </a:lnTo>
                      <a:lnTo>
                        <a:pt x="324" y="26"/>
                      </a:lnTo>
                      <a:lnTo>
                        <a:pt x="324" y="25"/>
                      </a:lnTo>
                      <a:lnTo>
                        <a:pt x="325" y="26"/>
                      </a:lnTo>
                      <a:lnTo>
                        <a:pt x="326" y="24"/>
                      </a:lnTo>
                      <a:lnTo>
                        <a:pt x="326" y="26"/>
                      </a:lnTo>
                      <a:lnTo>
                        <a:pt x="327" y="26"/>
                      </a:lnTo>
                      <a:lnTo>
                        <a:pt x="328" y="26"/>
                      </a:lnTo>
                      <a:lnTo>
                        <a:pt x="329" y="26"/>
                      </a:lnTo>
                      <a:lnTo>
                        <a:pt x="330" y="26"/>
                      </a:lnTo>
                      <a:lnTo>
                        <a:pt x="331" y="25"/>
                      </a:lnTo>
                      <a:lnTo>
                        <a:pt x="331" y="26"/>
                      </a:lnTo>
                      <a:lnTo>
                        <a:pt x="332" y="26"/>
                      </a:lnTo>
                      <a:lnTo>
                        <a:pt x="332" y="24"/>
                      </a:lnTo>
                      <a:lnTo>
                        <a:pt x="333" y="24"/>
                      </a:lnTo>
                      <a:lnTo>
                        <a:pt x="333" y="25"/>
                      </a:lnTo>
                      <a:lnTo>
                        <a:pt x="334" y="24"/>
                      </a:lnTo>
                      <a:lnTo>
                        <a:pt x="334" y="23"/>
                      </a:lnTo>
                      <a:lnTo>
                        <a:pt x="335" y="24"/>
                      </a:lnTo>
                      <a:lnTo>
                        <a:pt x="335" y="26"/>
                      </a:lnTo>
                      <a:lnTo>
                        <a:pt x="336" y="24"/>
                      </a:lnTo>
                      <a:lnTo>
                        <a:pt x="336" y="25"/>
                      </a:lnTo>
                      <a:lnTo>
                        <a:pt x="337" y="26"/>
                      </a:lnTo>
                      <a:lnTo>
                        <a:pt x="337" y="24"/>
                      </a:lnTo>
                      <a:lnTo>
                        <a:pt x="338" y="24"/>
                      </a:lnTo>
                      <a:lnTo>
                        <a:pt x="338" y="25"/>
                      </a:lnTo>
                      <a:lnTo>
                        <a:pt x="338" y="26"/>
                      </a:lnTo>
                      <a:lnTo>
                        <a:pt x="339" y="25"/>
                      </a:lnTo>
                      <a:lnTo>
                        <a:pt x="339" y="24"/>
                      </a:lnTo>
                      <a:lnTo>
                        <a:pt x="340" y="25"/>
                      </a:lnTo>
                      <a:lnTo>
                        <a:pt x="340" y="26"/>
                      </a:lnTo>
                      <a:lnTo>
                        <a:pt x="341" y="25"/>
                      </a:lnTo>
                      <a:lnTo>
                        <a:pt x="341" y="24"/>
                      </a:lnTo>
                      <a:lnTo>
                        <a:pt x="341" y="25"/>
                      </a:lnTo>
                      <a:lnTo>
                        <a:pt x="342" y="25"/>
                      </a:lnTo>
                      <a:lnTo>
                        <a:pt x="342" y="23"/>
                      </a:lnTo>
                      <a:lnTo>
                        <a:pt x="342" y="24"/>
                      </a:lnTo>
                      <a:lnTo>
                        <a:pt x="343" y="25"/>
                      </a:lnTo>
                      <a:lnTo>
                        <a:pt x="343" y="26"/>
                      </a:lnTo>
                      <a:lnTo>
                        <a:pt x="344" y="18"/>
                      </a:lnTo>
                      <a:lnTo>
                        <a:pt x="344" y="21"/>
                      </a:lnTo>
                      <a:lnTo>
                        <a:pt x="345" y="24"/>
                      </a:lnTo>
                      <a:lnTo>
                        <a:pt x="346" y="23"/>
                      </a:lnTo>
                      <a:lnTo>
                        <a:pt x="346" y="22"/>
                      </a:lnTo>
                      <a:lnTo>
                        <a:pt x="347" y="24"/>
                      </a:lnTo>
                      <a:lnTo>
                        <a:pt x="348" y="23"/>
                      </a:lnTo>
                      <a:lnTo>
                        <a:pt x="348" y="26"/>
                      </a:lnTo>
                      <a:lnTo>
                        <a:pt x="349" y="25"/>
                      </a:lnTo>
                      <a:lnTo>
                        <a:pt x="349" y="24"/>
                      </a:lnTo>
                      <a:lnTo>
                        <a:pt x="350" y="25"/>
                      </a:lnTo>
                      <a:lnTo>
                        <a:pt x="350" y="26"/>
                      </a:lnTo>
                      <a:lnTo>
                        <a:pt x="351" y="24"/>
                      </a:lnTo>
                      <a:lnTo>
                        <a:pt x="352" y="26"/>
                      </a:lnTo>
                      <a:lnTo>
                        <a:pt x="352" y="25"/>
                      </a:lnTo>
                      <a:lnTo>
                        <a:pt x="352" y="24"/>
                      </a:lnTo>
                      <a:lnTo>
                        <a:pt x="353" y="25"/>
                      </a:lnTo>
                      <a:lnTo>
                        <a:pt x="353" y="26"/>
                      </a:lnTo>
                      <a:lnTo>
                        <a:pt x="354" y="25"/>
                      </a:lnTo>
                      <a:lnTo>
                        <a:pt x="354" y="24"/>
                      </a:lnTo>
                      <a:lnTo>
                        <a:pt x="354" y="25"/>
                      </a:lnTo>
                      <a:lnTo>
                        <a:pt x="355" y="25"/>
                      </a:lnTo>
                      <a:lnTo>
                        <a:pt x="356" y="25"/>
                      </a:lnTo>
                      <a:lnTo>
                        <a:pt x="356" y="22"/>
                      </a:lnTo>
                      <a:lnTo>
                        <a:pt x="356" y="23"/>
                      </a:lnTo>
                      <a:lnTo>
                        <a:pt x="356" y="24"/>
                      </a:lnTo>
                      <a:lnTo>
                        <a:pt x="357" y="24"/>
                      </a:lnTo>
                      <a:lnTo>
                        <a:pt x="358" y="23"/>
                      </a:lnTo>
                      <a:lnTo>
                        <a:pt x="358" y="25"/>
                      </a:lnTo>
                      <a:lnTo>
                        <a:pt x="359" y="24"/>
                      </a:lnTo>
                      <a:lnTo>
                        <a:pt x="359" y="23"/>
                      </a:lnTo>
                      <a:lnTo>
                        <a:pt x="359" y="24"/>
                      </a:lnTo>
                      <a:lnTo>
                        <a:pt x="360" y="26"/>
                      </a:lnTo>
                      <a:lnTo>
                        <a:pt x="361" y="26"/>
                      </a:lnTo>
                      <a:lnTo>
                        <a:pt x="362" y="25"/>
                      </a:lnTo>
                      <a:lnTo>
                        <a:pt x="363" y="24"/>
                      </a:lnTo>
                      <a:lnTo>
                        <a:pt x="363" y="25"/>
                      </a:lnTo>
                      <a:lnTo>
                        <a:pt x="364" y="25"/>
                      </a:lnTo>
                      <a:lnTo>
                        <a:pt x="364" y="24"/>
                      </a:lnTo>
                      <a:lnTo>
                        <a:pt x="365" y="25"/>
                      </a:lnTo>
                      <a:lnTo>
                        <a:pt x="366" y="24"/>
                      </a:lnTo>
                      <a:lnTo>
                        <a:pt x="366" y="23"/>
                      </a:lnTo>
                      <a:lnTo>
                        <a:pt x="366" y="25"/>
                      </a:lnTo>
                      <a:lnTo>
                        <a:pt x="367" y="25"/>
                      </a:lnTo>
                      <a:lnTo>
                        <a:pt x="368" y="24"/>
                      </a:lnTo>
                      <a:lnTo>
                        <a:pt x="369" y="24"/>
                      </a:lnTo>
                      <a:lnTo>
                        <a:pt x="369" y="21"/>
                      </a:lnTo>
                      <a:lnTo>
                        <a:pt x="370" y="23"/>
                      </a:lnTo>
                      <a:lnTo>
                        <a:pt x="371" y="20"/>
                      </a:lnTo>
                      <a:lnTo>
                        <a:pt x="371" y="23"/>
                      </a:lnTo>
                      <a:lnTo>
                        <a:pt x="372" y="24"/>
                      </a:lnTo>
                      <a:lnTo>
                        <a:pt x="372" y="20"/>
                      </a:lnTo>
                      <a:lnTo>
                        <a:pt x="372" y="21"/>
                      </a:lnTo>
                      <a:lnTo>
                        <a:pt x="373" y="24"/>
                      </a:lnTo>
                      <a:lnTo>
                        <a:pt x="373" y="26"/>
                      </a:lnTo>
                      <a:lnTo>
                        <a:pt x="374" y="25"/>
                      </a:lnTo>
                      <a:lnTo>
                        <a:pt x="374" y="24"/>
                      </a:lnTo>
                      <a:lnTo>
                        <a:pt x="375" y="24"/>
                      </a:lnTo>
                      <a:lnTo>
                        <a:pt x="375" y="26"/>
                      </a:lnTo>
                      <a:lnTo>
                        <a:pt x="376" y="25"/>
                      </a:lnTo>
                      <a:lnTo>
                        <a:pt x="377" y="26"/>
                      </a:lnTo>
                      <a:lnTo>
                        <a:pt x="377" y="24"/>
                      </a:lnTo>
                      <a:lnTo>
                        <a:pt x="378" y="25"/>
                      </a:lnTo>
                      <a:lnTo>
                        <a:pt x="378" y="26"/>
                      </a:lnTo>
                      <a:lnTo>
                        <a:pt x="379" y="26"/>
                      </a:lnTo>
                      <a:lnTo>
                        <a:pt x="380" y="26"/>
                      </a:lnTo>
                      <a:lnTo>
                        <a:pt x="381" y="25"/>
                      </a:lnTo>
                      <a:lnTo>
                        <a:pt x="382" y="25"/>
                      </a:lnTo>
                      <a:lnTo>
                        <a:pt x="382" y="23"/>
                      </a:lnTo>
                      <a:lnTo>
                        <a:pt x="383" y="24"/>
                      </a:lnTo>
                      <a:lnTo>
                        <a:pt x="384" y="24"/>
                      </a:lnTo>
                      <a:lnTo>
                        <a:pt x="384" y="23"/>
                      </a:lnTo>
                      <a:lnTo>
                        <a:pt x="384" y="24"/>
                      </a:lnTo>
                      <a:lnTo>
                        <a:pt x="385" y="26"/>
                      </a:lnTo>
                      <a:lnTo>
                        <a:pt x="386" y="25"/>
                      </a:lnTo>
                      <a:lnTo>
                        <a:pt x="387" y="26"/>
                      </a:lnTo>
                      <a:lnTo>
                        <a:pt x="388" y="26"/>
                      </a:lnTo>
                      <a:lnTo>
                        <a:pt x="389" y="25"/>
                      </a:lnTo>
                      <a:lnTo>
                        <a:pt x="389" y="26"/>
                      </a:lnTo>
                      <a:lnTo>
                        <a:pt x="390" y="26"/>
                      </a:lnTo>
                      <a:lnTo>
                        <a:pt x="391" y="25"/>
                      </a:lnTo>
                      <a:lnTo>
                        <a:pt x="391" y="26"/>
                      </a:lnTo>
                      <a:lnTo>
                        <a:pt x="392" y="26"/>
                      </a:lnTo>
                      <a:lnTo>
                        <a:pt x="393" y="25"/>
                      </a:lnTo>
                      <a:lnTo>
                        <a:pt x="393" y="26"/>
                      </a:lnTo>
                      <a:lnTo>
                        <a:pt x="394" y="26"/>
                      </a:lnTo>
                      <a:lnTo>
                        <a:pt x="394" y="25"/>
                      </a:lnTo>
                      <a:lnTo>
                        <a:pt x="394" y="24"/>
                      </a:lnTo>
                      <a:lnTo>
                        <a:pt x="395" y="24"/>
                      </a:lnTo>
                      <a:lnTo>
                        <a:pt x="396" y="22"/>
                      </a:lnTo>
                      <a:lnTo>
                        <a:pt x="396" y="21"/>
                      </a:lnTo>
                      <a:lnTo>
                        <a:pt x="396" y="23"/>
                      </a:lnTo>
                      <a:lnTo>
                        <a:pt x="397" y="23"/>
                      </a:lnTo>
                      <a:lnTo>
                        <a:pt x="398" y="24"/>
                      </a:lnTo>
                      <a:lnTo>
                        <a:pt x="399" y="25"/>
                      </a:lnTo>
                      <a:lnTo>
                        <a:pt x="399" y="24"/>
                      </a:lnTo>
                      <a:lnTo>
                        <a:pt x="399" y="25"/>
                      </a:lnTo>
                      <a:lnTo>
                        <a:pt x="400" y="26"/>
                      </a:lnTo>
                      <a:lnTo>
                        <a:pt x="401" y="25"/>
                      </a:lnTo>
                      <a:lnTo>
                        <a:pt x="401" y="26"/>
                      </a:lnTo>
                      <a:lnTo>
                        <a:pt x="402" y="26"/>
                      </a:lnTo>
                      <a:lnTo>
                        <a:pt x="403" y="26"/>
                      </a:lnTo>
                      <a:lnTo>
                        <a:pt x="404" y="25"/>
                      </a:lnTo>
                      <a:lnTo>
                        <a:pt x="404" y="24"/>
                      </a:lnTo>
                      <a:lnTo>
                        <a:pt x="405" y="24"/>
                      </a:lnTo>
                      <a:lnTo>
                        <a:pt x="405" y="25"/>
                      </a:lnTo>
                      <a:lnTo>
                        <a:pt x="406" y="25"/>
                      </a:lnTo>
                      <a:lnTo>
                        <a:pt x="406" y="26"/>
                      </a:lnTo>
                      <a:lnTo>
                        <a:pt x="407" y="24"/>
                      </a:lnTo>
                      <a:lnTo>
                        <a:pt x="408" y="23"/>
                      </a:lnTo>
                      <a:lnTo>
                        <a:pt x="408" y="22"/>
                      </a:lnTo>
                      <a:lnTo>
                        <a:pt x="408" y="24"/>
                      </a:lnTo>
                      <a:lnTo>
                        <a:pt x="409" y="23"/>
                      </a:lnTo>
                      <a:lnTo>
                        <a:pt x="409" y="22"/>
                      </a:lnTo>
                      <a:lnTo>
                        <a:pt x="410" y="23"/>
                      </a:lnTo>
                      <a:lnTo>
                        <a:pt x="411" y="22"/>
                      </a:lnTo>
                      <a:lnTo>
                        <a:pt x="411" y="23"/>
                      </a:lnTo>
                      <a:lnTo>
                        <a:pt x="411" y="25"/>
                      </a:lnTo>
                      <a:lnTo>
                        <a:pt x="412" y="24"/>
                      </a:lnTo>
                      <a:lnTo>
                        <a:pt x="413" y="24"/>
                      </a:lnTo>
                      <a:lnTo>
                        <a:pt x="414" y="24"/>
                      </a:lnTo>
                      <a:lnTo>
                        <a:pt x="414" y="25"/>
                      </a:lnTo>
                      <a:lnTo>
                        <a:pt x="415" y="25"/>
                      </a:lnTo>
                      <a:lnTo>
                        <a:pt x="415" y="26"/>
                      </a:lnTo>
                      <a:lnTo>
                        <a:pt x="416" y="26"/>
                      </a:lnTo>
                      <a:lnTo>
                        <a:pt x="417" y="26"/>
                      </a:lnTo>
                      <a:lnTo>
                        <a:pt x="418" y="25"/>
                      </a:lnTo>
                      <a:lnTo>
                        <a:pt x="418" y="26"/>
                      </a:lnTo>
                      <a:lnTo>
                        <a:pt x="419" y="25"/>
                      </a:lnTo>
                      <a:lnTo>
                        <a:pt x="420" y="24"/>
                      </a:lnTo>
                      <a:lnTo>
                        <a:pt x="420" y="25"/>
                      </a:lnTo>
                      <a:lnTo>
                        <a:pt x="421" y="23"/>
                      </a:lnTo>
                      <a:lnTo>
                        <a:pt x="422" y="2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6" name="Freeform 66">
                  <a:extLst>
                    <a:ext uri="{FF2B5EF4-FFF2-40B4-BE49-F238E27FC236}">
                      <a16:creationId xmlns:a16="http://schemas.microsoft.com/office/drawing/2014/main" id="{3F101765-7F12-534C-A6AC-BD6021AFC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3339" y="742266"/>
                  <a:ext cx="1640089" cy="4428449"/>
                </a:xfrm>
                <a:custGeom>
                  <a:avLst/>
                  <a:gdLst>
                    <a:gd name="T0" fmla="*/ 2147483647 w 422"/>
                    <a:gd name="T1" fmla="*/ 2147483647 h 641"/>
                    <a:gd name="T2" fmla="*/ 2147483647 w 422"/>
                    <a:gd name="T3" fmla="*/ 2147483647 h 641"/>
                    <a:gd name="T4" fmla="*/ 2147483647 w 422"/>
                    <a:gd name="T5" fmla="*/ 2147483647 h 641"/>
                    <a:gd name="T6" fmla="*/ 2147483647 w 422"/>
                    <a:gd name="T7" fmla="*/ 2147483647 h 641"/>
                    <a:gd name="T8" fmla="*/ 2147483647 w 422"/>
                    <a:gd name="T9" fmla="*/ 2147483647 h 641"/>
                    <a:gd name="T10" fmla="*/ 2147483647 w 422"/>
                    <a:gd name="T11" fmla="*/ 2147483647 h 641"/>
                    <a:gd name="T12" fmla="*/ 2147483647 w 422"/>
                    <a:gd name="T13" fmla="*/ 2147483647 h 641"/>
                    <a:gd name="T14" fmla="*/ 2147483647 w 422"/>
                    <a:gd name="T15" fmla="*/ 2147483647 h 641"/>
                    <a:gd name="T16" fmla="*/ 2147483647 w 422"/>
                    <a:gd name="T17" fmla="*/ 2147483647 h 641"/>
                    <a:gd name="T18" fmla="*/ 2147483647 w 422"/>
                    <a:gd name="T19" fmla="*/ 2147483647 h 641"/>
                    <a:gd name="T20" fmla="*/ 2147483647 w 422"/>
                    <a:gd name="T21" fmla="*/ 2147483647 h 641"/>
                    <a:gd name="T22" fmla="*/ 2147483647 w 422"/>
                    <a:gd name="T23" fmla="*/ 2147483647 h 641"/>
                    <a:gd name="T24" fmla="*/ 2147483647 w 422"/>
                    <a:gd name="T25" fmla="*/ 2147483647 h 641"/>
                    <a:gd name="T26" fmla="*/ 2147483647 w 422"/>
                    <a:gd name="T27" fmla="*/ 2147483647 h 641"/>
                    <a:gd name="T28" fmla="*/ 2147483647 w 422"/>
                    <a:gd name="T29" fmla="*/ 2147483647 h 641"/>
                    <a:gd name="T30" fmla="*/ 2147483647 w 422"/>
                    <a:gd name="T31" fmla="*/ 2147483647 h 641"/>
                    <a:gd name="T32" fmla="*/ 2147483647 w 422"/>
                    <a:gd name="T33" fmla="*/ 2147483647 h 641"/>
                    <a:gd name="T34" fmla="*/ 2147483647 w 422"/>
                    <a:gd name="T35" fmla="*/ 2147483647 h 641"/>
                    <a:gd name="T36" fmla="*/ 2147483647 w 422"/>
                    <a:gd name="T37" fmla="*/ 2147483647 h 641"/>
                    <a:gd name="T38" fmla="*/ 2147483647 w 422"/>
                    <a:gd name="T39" fmla="*/ 2147483647 h 641"/>
                    <a:gd name="T40" fmla="*/ 2147483647 w 422"/>
                    <a:gd name="T41" fmla="*/ 2147483647 h 641"/>
                    <a:gd name="T42" fmla="*/ 2147483647 w 422"/>
                    <a:gd name="T43" fmla="*/ 2147483647 h 641"/>
                    <a:gd name="T44" fmla="*/ 2147483647 w 422"/>
                    <a:gd name="T45" fmla="*/ 2147483647 h 641"/>
                    <a:gd name="T46" fmla="*/ 2147483647 w 422"/>
                    <a:gd name="T47" fmla="*/ 2147483647 h 641"/>
                    <a:gd name="T48" fmla="*/ 2147483647 w 422"/>
                    <a:gd name="T49" fmla="*/ 2147483647 h 641"/>
                    <a:gd name="T50" fmla="*/ 2147483647 w 422"/>
                    <a:gd name="T51" fmla="*/ 2147483647 h 641"/>
                    <a:gd name="T52" fmla="*/ 2147483647 w 422"/>
                    <a:gd name="T53" fmla="*/ 2147483647 h 641"/>
                    <a:gd name="T54" fmla="*/ 2147483647 w 422"/>
                    <a:gd name="T55" fmla="*/ 2147483647 h 641"/>
                    <a:gd name="T56" fmla="*/ 2147483647 w 422"/>
                    <a:gd name="T57" fmla="*/ 2147483647 h 641"/>
                    <a:gd name="T58" fmla="*/ 2147483647 w 422"/>
                    <a:gd name="T59" fmla="*/ 2147483647 h 641"/>
                    <a:gd name="T60" fmla="*/ 2147483647 w 422"/>
                    <a:gd name="T61" fmla="*/ 2147483647 h 641"/>
                    <a:gd name="T62" fmla="*/ 2147483647 w 422"/>
                    <a:gd name="T63" fmla="*/ 2147483647 h 641"/>
                    <a:gd name="T64" fmla="*/ 2147483647 w 422"/>
                    <a:gd name="T65" fmla="*/ 2147483647 h 641"/>
                    <a:gd name="T66" fmla="*/ 2147483647 w 422"/>
                    <a:gd name="T67" fmla="*/ 2147483647 h 641"/>
                    <a:gd name="T68" fmla="*/ 2147483647 w 422"/>
                    <a:gd name="T69" fmla="*/ 2147483647 h 641"/>
                    <a:gd name="T70" fmla="*/ 2147483647 w 422"/>
                    <a:gd name="T71" fmla="*/ 2147483647 h 641"/>
                    <a:gd name="T72" fmla="*/ 2147483647 w 422"/>
                    <a:gd name="T73" fmla="*/ 2147483647 h 641"/>
                    <a:gd name="T74" fmla="*/ 2147483647 w 422"/>
                    <a:gd name="T75" fmla="*/ 2147483647 h 641"/>
                    <a:gd name="T76" fmla="*/ 2147483647 w 422"/>
                    <a:gd name="T77" fmla="*/ 2147483647 h 641"/>
                    <a:gd name="T78" fmla="*/ 2147483647 w 422"/>
                    <a:gd name="T79" fmla="*/ 2147483647 h 641"/>
                    <a:gd name="T80" fmla="*/ 2147483647 w 422"/>
                    <a:gd name="T81" fmla="*/ 2147483647 h 641"/>
                    <a:gd name="T82" fmla="*/ 2147483647 w 422"/>
                    <a:gd name="T83" fmla="*/ 2147483647 h 641"/>
                    <a:gd name="T84" fmla="*/ 2147483647 w 422"/>
                    <a:gd name="T85" fmla="*/ 2147483647 h 641"/>
                    <a:gd name="T86" fmla="*/ 2147483647 w 422"/>
                    <a:gd name="T87" fmla="*/ 2147483647 h 641"/>
                    <a:gd name="T88" fmla="*/ 2147483647 w 422"/>
                    <a:gd name="T89" fmla="*/ 2147483647 h 641"/>
                    <a:gd name="T90" fmla="*/ 2147483647 w 422"/>
                    <a:gd name="T91" fmla="*/ 2147483647 h 641"/>
                    <a:gd name="T92" fmla="*/ 2147483647 w 422"/>
                    <a:gd name="T93" fmla="*/ 2147483647 h 641"/>
                    <a:gd name="T94" fmla="*/ 2147483647 w 422"/>
                    <a:gd name="T95" fmla="*/ 2147483647 h 641"/>
                    <a:gd name="T96" fmla="*/ 2147483647 w 422"/>
                    <a:gd name="T97" fmla="*/ 2147483647 h 641"/>
                    <a:gd name="T98" fmla="*/ 2147483647 w 422"/>
                    <a:gd name="T99" fmla="*/ 2147483647 h 641"/>
                    <a:gd name="T100" fmla="*/ 2147483647 w 422"/>
                    <a:gd name="T101" fmla="*/ 2147483647 h 641"/>
                    <a:gd name="T102" fmla="*/ 2147483647 w 422"/>
                    <a:gd name="T103" fmla="*/ 2147483647 h 641"/>
                    <a:gd name="T104" fmla="*/ 2147483647 w 422"/>
                    <a:gd name="T105" fmla="*/ 2147483647 h 641"/>
                    <a:gd name="T106" fmla="*/ 2147483647 w 422"/>
                    <a:gd name="T107" fmla="*/ 2147483647 h 641"/>
                    <a:gd name="T108" fmla="*/ 2147483647 w 422"/>
                    <a:gd name="T109" fmla="*/ 2147483647 h 641"/>
                    <a:gd name="T110" fmla="*/ 2147483647 w 422"/>
                    <a:gd name="T111" fmla="*/ 2147483647 h 641"/>
                    <a:gd name="T112" fmla="*/ 2147483647 w 422"/>
                    <a:gd name="T113" fmla="*/ 2147483647 h 641"/>
                    <a:gd name="T114" fmla="*/ 2147483647 w 422"/>
                    <a:gd name="T115" fmla="*/ 2147483647 h 641"/>
                    <a:gd name="T116" fmla="*/ 2147483647 w 422"/>
                    <a:gd name="T117" fmla="*/ 2147483647 h 641"/>
                    <a:gd name="T118" fmla="*/ 2147483647 w 422"/>
                    <a:gd name="T119" fmla="*/ 2147483647 h 64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22"/>
                    <a:gd name="T181" fmla="*/ 0 h 641"/>
                    <a:gd name="T182" fmla="*/ 422 w 422"/>
                    <a:gd name="T183" fmla="*/ 641 h 64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22" h="641">
                      <a:moveTo>
                        <a:pt x="0" y="638"/>
                      </a:moveTo>
                      <a:lnTo>
                        <a:pt x="0" y="637"/>
                      </a:lnTo>
                      <a:lnTo>
                        <a:pt x="1" y="637"/>
                      </a:lnTo>
                      <a:lnTo>
                        <a:pt x="1" y="636"/>
                      </a:lnTo>
                      <a:lnTo>
                        <a:pt x="2" y="637"/>
                      </a:lnTo>
                      <a:lnTo>
                        <a:pt x="2" y="635"/>
                      </a:lnTo>
                      <a:lnTo>
                        <a:pt x="2" y="638"/>
                      </a:lnTo>
                      <a:lnTo>
                        <a:pt x="3" y="639"/>
                      </a:lnTo>
                      <a:lnTo>
                        <a:pt x="4" y="640"/>
                      </a:lnTo>
                      <a:lnTo>
                        <a:pt x="4" y="641"/>
                      </a:lnTo>
                      <a:lnTo>
                        <a:pt x="5" y="641"/>
                      </a:lnTo>
                      <a:lnTo>
                        <a:pt x="5" y="640"/>
                      </a:lnTo>
                      <a:lnTo>
                        <a:pt x="6" y="640"/>
                      </a:lnTo>
                      <a:lnTo>
                        <a:pt x="6" y="641"/>
                      </a:lnTo>
                      <a:lnTo>
                        <a:pt x="7" y="640"/>
                      </a:lnTo>
                      <a:lnTo>
                        <a:pt x="7" y="641"/>
                      </a:lnTo>
                      <a:lnTo>
                        <a:pt x="8" y="641"/>
                      </a:lnTo>
                      <a:lnTo>
                        <a:pt x="9" y="641"/>
                      </a:lnTo>
                      <a:lnTo>
                        <a:pt x="10" y="640"/>
                      </a:lnTo>
                      <a:lnTo>
                        <a:pt x="11" y="638"/>
                      </a:lnTo>
                      <a:lnTo>
                        <a:pt x="11" y="636"/>
                      </a:lnTo>
                      <a:lnTo>
                        <a:pt x="12" y="634"/>
                      </a:lnTo>
                      <a:lnTo>
                        <a:pt x="12" y="635"/>
                      </a:lnTo>
                      <a:lnTo>
                        <a:pt x="13" y="633"/>
                      </a:lnTo>
                      <a:lnTo>
                        <a:pt x="13" y="632"/>
                      </a:lnTo>
                      <a:lnTo>
                        <a:pt x="14" y="634"/>
                      </a:lnTo>
                      <a:lnTo>
                        <a:pt x="14" y="631"/>
                      </a:lnTo>
                      <a:lnTo>
                        <a:pt x="14" y="632"/>
                      </a:lnTo>
                      <a:lnTo>
                        <a:pt x="15" y="634"/>
                      </a:lnTo>
                      <a:lnTo>
                        <a:pt x="16" y="634"/>
                      </a:lnTo>
                      <a:lnTo>
                        <a:pt x="16" y="636"/>
                      </a:lnTo>
                      <a:lnTo>
                        <a:pt x="16" y="637"/>
                      </a:lnTo>
                      <a:lnTo>
                        <a:pt x="17" y="637"/>
                      </a:lnTo>
                      <a:lnTo>
                        <a:pt x="18" y="639"/>
                      </a:lnTo>
                      <a:lnTo>
                        <a:pt x="18" y="640"/>
                      </a:lnTo>
                      <a:lnTo>
                        <a:pt x="19" y="640"/>
                      </a:lnTo>
                      <a:lnTo>
                        <a:pt x="19" y="641"/>
                      </a:lnTo>
                      <a:lnTo>
                        <a:pt x="20" y="641"/>
                      </a:lnTo>
                      <a:lnTo>
                        <a:pt x="21" y="641"/>
                      </a:lnTo>
                      <a:lnTo>
                        <a:pt x="22" y="641"/>
                      </a:lnTo>
                      <a:lnTo>
                        <a:pt x="22" y="640"/>
                      </a:lnTo>
                      <a:lnTo>
                        <a:pt x="23" y="641"/>
                      </a:lnTo>
                      <a:lnTo>
                        <a:pt x="23" y="640"/>
                      </a:lnTo>
                      <a:lnTo>
                        <a:pt x="24" y="639"/>
                      </a:lnTo>
                      <a:lnTo>
                        <a:pt x="25" y="639"/>
                      </a:lnTo>
                      <a:lnTo>
                        <a:pt x="26" y="638"/>
                      </a:lnTo>
                      <a:lnTo>
                        <a:pt x="26" y="636"/>
                      </a:lnTo>
                      <a:lnTo>
                        <a:pt x="26" y="635"/>
                      </a:lnTo>
                      <a:lnTo>
                        <a:pt x="26" y="636"/>
                      </a:lnTo>
                      <a:lnTo>
                        <a:pt x="27" y="637"/>
                      </a:lnTo>
                      <a:lnTo>
                        <a:pt x="27" y="636"/>
                      </a:lnTo>
                      <a:lnTo>
                        <a:pt x="28" y="637"/>
                      </a:lnTo>
                      <a:lnTo>
                        <a:pt x="28" y="638"/>
                      </a:lnTo>
                      <a:lnTo>
                        <a:pt x="28" y="640"/>
                      </a:lnTo>
                      <a:lnTo>
                        <a:pt x="29" y="640"/>
                      </a:lnTo>
                      <a:lnTo>
                        <a:pt x="30" y="639"/>
                      </a:lnTo>
                      <a:lnTo>
                        <a:pt x="30" y="640"/>
                      </a:lnTo>
                      <a:lnTo>
                        <a:pt x="31" y="641"/>
                      </a:lnTo>
                      <a:lnTo>
                        <a:pt x="32" y="641"/>
                      </a:lnTo>
                      <a:lnTo>
                        <a:pt x="33" y="641"/>
                      </a:lnTo>
                      <a:lnTo>
                        <a:pt x="34" y="641"/>
                      </a:lnTo>
                      <a:lnTo>
                        <a:pt x="35" y="641"/>
                      </a:lnTo>
                      <a:lnTo>
                        <a:pt x="36" y="640"/>
                      </a:lnTo>
                      <a:lnTo>
                        <a:pt x="36" y="641"/>
                      </a:lnTo>
                      <a:lnTo>
                        <a:pt x="37" y="639"/>
                      </a:lnTo>
                      <a:lnTo>
                        <a:pt x="37" y="637"/>
                      </a:lnTo>
                      <a:lnTo>
                        <a:pt x="38" y="636"/>
                      </a:lnTo>
                      <a:lnTo>
                        <a:pt x="39" y="629"/>
                      </a:lnTo>
                      <a:lnTo>
                        <a:pt x="39" y="625"/>
                      </a:lnTo>
                      <a:lnTo>
                        <a:pt x="39" y="628"/>
                      </a:lnTo>
                      <a:lnTo>
                        <a:pt x="40" y="634"/>
                      </a:lnTo>
                      <a:lnTo>
                        <a:pt x="40" y="632"/>
                      </a:lnTo>
                      <a:lnTo>
                        <a:pt x="41" y="627"/>
                      </a:lnTo>
                      <a:lnTo>
                        <a:pt x="41" y="628"/>
                      </a:lnTo>
                      <a:lnTo>
                        <a:pt x="41" y="635"/>
                      </a:lnTo>
                      <a:lnTo>
                        <a:pt x="42" y="635"/>
                      </a:lnTo>
                      <a:lnTo>
                        <a:pt x="42" y="634"/>
                      </a:lnTo>
                      <a:lnTo>
                        <a:pt x="43" y="638"/>
                      </a:lnTo>
                      <a:lnTo>
                        <a:pt x="44" y="640"/>
                      </a:lnTo>
                      <a:lnTo>
                        <a:pt x="44" y="639"/>
                      </a:lnTo>
                      <a:lnTo>
                        <a:pt x="44" y="640"/>
                      </a:lnTo>
                      <a:lnTo>
                        <a:pt x="44" y="641"/>
                      </a:lnTo>
                      <a:lnTo>
                        <a:pt x="45" y="641"/>
                      </a:lnTo>
                      <a:lnTo>
                        <a:pt x="46" y="641"/>
                      </a:lnTo>
                      <a:lnTo>
                        <a:pt x="47" y="635"/>
                      </a:lnTo>
                      <a:lnTo>
                        <a:pt x="47" y="637"/>
                      </a:lnTo>
                      <a:lnTo>
                        <a:pt x="48" y="641"/>
                      </a:lnTo>
                      <a:lnTo>
                        <a:pt x="49" y="631"/>
                      </a:lnTo>
                      <a:lnTo>
                        <a:pt x="49" y="632"/>
                      </a:lnTo>
                      <a:lnTo>
                        <a:pt x="49" y="641"/>
                      </a:lnTo>
                      <a:lnTo>
                        <a:pt x="50" y="640"/>
                      </a:lnTo>
                      <a:lnTo>
                        <a:pt x="51" y="632"/>
                      </a:lnTo>
                      <a:lnTo>
                        <a:pt x="51" y="634"/>
                      </a:lnTo>
                      <a:lnTo>
                        <a:pt x="52" y="633"/>
                      </a:lnTo>
                      <a:lnTo>
                        <a:pt x="52" y="625"/>
                      </a:lnTo>
                      <a:lnTo>
                        <a:pt x="53" y="627"/>
                      </a:lnTo>
                      <a:lnTo>
                        <a:pt x="53" y="632"/>
                      </a:lnTo>
                      <a:lnTo>
                        <a:pt x="54" y="627"/>
                      </a:lnTo>
                      <a:lnTo>
                        <a:pt x="54" y="623"/>
                      </a:lnTo>
                      <a:lnTo>
                        <a:pt x="54" y="631"/>
                      </a:lnTo>
                      <a:lnTo>
                        <a:pt x="55" y="636"/>
                      </a:lnTo>
                      <a:lnTo>
                        <a:pt x="55" y="637"/>
                      </a:lnTo>
                      <a:lnTo>
                        <a:pt x="56" y="637"/>
                      </a:lnTo>
                      <a:lnTo>
                        <a:pt x="56" y="638"/>
                      </a:lnTo>
                      <a:lnTo>
                        <a:pt x="56" y="639"/>
                      </a:lnTo>
                      <a:lnTo>
                        <a:pt x="57" y="641"/>
                      </a:lnTo>
                      <a:lnTo>
                        <a:pt x="57" y="640"/>
                      </a:lnTo>
                      <a:lnTo>
                        <a:pt x="58" y="641"/>
                      </a:lnTo>
                      <a:lnTo>
                        <a:pt x="59" y="641"/>
                      </a:lnTo>
                      <a:lnTo>
                        <a:pt x="60" y="641"/>
                      </a:lnTo>
                      <a:lnTo>
                        <a:pt x="61" y="641"/>
                      </a:lnTo>
                      <a:lnTo>
                        <a:pt x="62" y="640"/>
                      </a:lnTo>
                      <a:lnTo>
                        <a:pt x="63" y="641"/>
                      </a:lnTo>
                      <a:lnTo>
                        <a:pt x="64" y="639"/>
                      </a:lnTo>
                      <a:lnTo>
                        <a:pt x="64" y="637"/>
                      </a:lnTo>
                      <a:lnTo>
                        <a:pt x="65" y="638"/>
                      </a:lnTo>
                      <a:lnTo>
                        <a:pt x="65" y="636"/>
                      </a:lnTo>
                      <a:lnTo>
                        <a:pt x="65" y="619"/>
                      </a:lnTo>
                      <a:lnTo>
                        <a:pt x="66" y="605"/>
                      </a:lnTo>
                      <a:lnTo>
                        <a:pt x="66" y="615"/>
                      </a:lnTo>
                      <a:lnTo>
                        <a:pt x="66" y="624"/>
                      </a:lnTo>
                      <a:lnTo>
                        <a:pt x="67" y="614"/>
                      </a:lnTo>
                      <a:lnTo>
                        <a:pt x="68" y="602"/>
                      </a:lnTo>
                      <a:lnTo>
                        <a:pt x="68" y="606"/>
                      </a:lnTo>
                      <a:lnTo>
                        <a:pt x="68" y="626"/>
                      </a:lnTo>
                      <a:lnTo>
                        <a:pt x="69" y="628"/>
                      </a:lnTo>
                      <a:lnTo>
                        <a:pt x="69" y="621"/>
                      </a:lnTo>
                      <a:lnTo>
                        <a:pt x="69" y="623"/>
                      </a:lnTo>
                      <a:lnTo>
                        <a:pt x="70" y="634"/>
                      </a:lnTo>
                      <a:lnTo>
                        <a:pt x="70" y="636"/>
                      </a:lnTo>
                      <a:lnTo>
                        <a:pt x="71" y="635"/>
                      </a:lnTo>
                      <a:lnTo>
                        <a:pt x="71" y="636"/>
                      </a:lnTo>
                      <a:lnTo>
                        <a:pt x="71" y="639"/>
                      </a:lnTo>
                      <a:lnTo>
                        <a:pt x="72" y="641"/>
                      </a:lnTo>
                      <a:lnTo>
                        <a:pt x="72" y="639"/>
                      </a:lnTo>
                      <a:lnTo>
                        <a:pt x="73" y="641"/>
                      </a:lnTo>
                      <a:lnTo>
                        <a:pt x="74" y="640"/>
                      </a:lnTo>
                      <a:lnTo>
                        <a:pt x="75" y="641"/>
                      </a:lnTo>
                      <a:lnTo>
                        <a:pt x="76" y="639"/>
                      </a:lnTo>
                      <a:lnTo>
                        <a:pt x="76" y="641"/>
                      </a:lnTo>
                      <a:lnTo>
                        <a:pt x="77" y="638"/>
                      </a:lnTo>
                      <a:lnTo>
                        <a:pt x="77" y="628"/>
                      </a:lnTo>
                      <a:lnTo>
                        <a:pt x="77" y="631"/>
                      </a:lnTo>
                      <a:lnTo>
                        <a:pt x="78" y="629"/>
                      </a:lnTo>
                      <a:lnTo>
                        <a:pt x="79" y="619"/>
                      </a:lnTo>
                      <a:lnTo>
                        <a:pt x="79" y="590"/>
                      </a:lnTo>
                      <a:lnTo>
                        <a:pt x="79" y="587"/>
                      </a:lnTo>
                      <a:lnTo>
                        <a:pt x="80" y="600"/>
                      </a:lnTo>
                      <a:lnTo>
                        <a:pt x="80" y="612"/>
                      </a:lnTo>
                      <a:lnTo>
                        <a:pt x="81" y="597"/>
                      </a:lnTo>
                      <a:lnTo>
                        <a:pt x="81" y="595"/>
                      </a:lnTo>
                      <a:lnTo>
                        <a:pt x="81" y="605"/>
                      </a:lnTo>
                      <a:lnTo>
                        <a:pt x="82" y="619"/>
                      </a:lnTo>
                      <a:lnTo>
                        <a:pt x="82" y="611"/>
                      </a:lnTo>
                      <a:lnTo>
                        <a:pt x="82" y="609"/>
                      </a:lnTo>
                      <a:lnTo>
                        <a:pt x="83" y="620"/>
                      </a:lnTo>
                      <a:lnTo>
                        <a:pt x="83" y="632"/>
                      </a:lnTo>
                      <a:lnTo>
                        <a:pt x="84" y="629"/>
                      </a:lnTo>
                      <a:lnTo>
                        <a:pt x="84" y="632"/>
                      </a:lnTo>
                      <a:lnTo>
                        <a:pt x="85" y="638"/>
                      </a:lnTo>
                      <a:lnTo>
                        <a:pt x="86" y="637"/>
                      </a:lnTo>
                      <a:lnTo>
                        <a:pt x="86" y="640"/>
                      </a:lnTo>
                      <a:lnTo>
                        <a:pt x="86" y="641"/>
                      </a:lnTo>
                      <a:lnTo>
                        <a:pt x="87" y="639"/>
                      </a:lnTo>
                      <a:lnTo>
                        <a:pt x="88" y="641"/>
                      </a:lnTo>
                      <a:lnTo>
                        <a:pt x="89" y="640"/>
                      </a:lnTo>
                      <a:lnTo>
                        <a:pt x="90" y="640"/>
                      </a:lnTo>
                      <a:lnTo>
                        <a:pt x="90" y="638"/>
                      </a:lnTo>
                      <a:lnTo>
                        <a:pt x="91" y="637"/>
                      </a:lnTo>
                      <a:lnTo>
                        <a:pt x="91" y="635"/>
                      </a:lnTo>
                      <a:lnTo>
                        <a:pt x="92" y="633"/>
                      </a:lnTo>
                      <a:lnTo>
                        <a:pt x="92" y="632"/>
                      </a:lnTo>
                      <a:lnTo>
                        <a:pt x="92" y="634"/>
                      </a:lnTo>
                      <a:lnTo>
                        <a:pt x="93" y="636"/>
                      </a:lnTo>
                      <a:lnTo>
                        <a:pt x="94" y="635"/>
                      </a:lnTo>
                      <a:lnTo>
                        <a:pt x="94" y="634"/>
                      </a:lnTo>
                      <a:lnTo>
                        <a:pt x="94" y="635"/>
                      </a:lnTo>
                      <a:lnTo>
                        <a:pt x="95" y="639"/>
                      </a:lnTo>
                      <a:lnTo>
                        <a:pt x="95" y="638"/>
                      </a:lnTo>
                      <a:lnTo>
                        <a:pt x="96" y="640"/>
                      </a:lnTo>
                      <a:lnTo>
                        <a:pt x="96" y="641"/>
                      </a:lnTo>
                      <a:lnTo>
                        <a:pt x="97" y="641"/>
                      </a:lnTo>
                      <a:lnTo>
                        <a:pt x="97" y="640"/>
                      </a:lnTo>
                      <a:lnTo>
                        <a:pt x="98" y="641"/>
                      </a:lnTo>
                      <a:lnTo>
                        <a:pt x="99" y="641"/>
                      </a:lnTo>
                      <a:lnTo>
                        <a:pt x="100" y="641"/>
                      </a:lnTo>
                      <a:lnTo>
                        <a:pt x="101" y="641"/>
                      </a:lnTo>
                      <a:lnTo>
                        <a:pt x="102" y="640"/>
                      </a:lnTo>
                      <a:lnTo>
                        <a:pt x="102" y="639"/>
                      </a:lnTo>
                      <a:lnTo>
                        <a:pt x="103" y="641"/>
                      </a:lnTo>
                      <a:lnTo>
                        <a:pt x="104" y="637"/>
                      </a:lnTo>
                      <a:lnTo>
                        <a:pt x="104" y="636"/>
                      </a:lnTo>
                      <a:lnTo>
                        <a:pt x="105" y="636"/>
                      </a:lnTo>
                      <a:lnTo>
                        <a:pt x="105" y="615"/>
                      </a:lnTo>
                      <a:lnTo>
                        <a:pt x="105" y="601"/>
                      </a:lnTo>
                      <a:lnTo>
                        <a:pt x="105" y="608"/>
                      </a:lnTo>
                      <a:lnTo>
                        <a:pt x="106" y="630"/>
                      </a:lnTo>
                      <a:lnTo>
                        <a:pt x="107" y="618"/>
                      </a:lnTo>
                      <a:lnTo>
                        <a:pt x="107" y="601"/>
                      </a:lnTo>
                      <a:lnTo>
                        <a:pt x="107" y="606"/>
                      </a:lnTo>
                      <a:lnTo>
                        <a:pt x="108" y="627"/>
                      </a:lnTo>
                      <a:lnTo>
                        <a:pt x="108" y="628"/>
                      </a:lnTo>
                      <a:lnTo>
                        <a:pt x="109" y="615"/>
                      </a:lnTo>
                      <a:lnTo>
                        <a:pt x="109" y="623"/>
                      </a:lnTo>
                      <a:lnTo>
                        <a:pt x="109" y="632"/>
                      </a:lnTo>
                      <a:lnTo>
                        <a:pt x="110" y="638"/>
                      </a:lnTo>
                      <a:lnTo>
                        <a:pt x="110" y="634"/>
                      </a:lnTo>
                      <a:lnTo>
                        <a:pt x="111" y="635"/>
                      </a:lnTo>
                      <a:lnTo>
                        <a:pt x="111" y="639"/>
                      </a:lnTo>
                      <a:lnTo>
                        <a:pt x="111" y="641"/>
                      </a:lnTo>
                      <a:lnTo>
                        <a:pt x="112" y="641"/>
                      </a:lnTo>
                      <a:lnTo>
                        <a:pt x="113" y="641"/>
                      </a:lnTo>
                      <a:lnTo>
                        <a:pt x="114" y="641"/>
                      </a:lnTo>
                      <a:lnTo>
                        <a:pt x="115" y="641"/>
                      </a:lnTo>
                      <a:lnTo>
                        <a:pt x="116" y="638"/>
                      </a:lnTo>
                      <a:lnTo>
                        <a:pt x="116" y="639"/>
                      </a:lnTo>
                      <a:lnTo>
                        <a:pt x="117" y="640"/>
                      </a:lnTo>
                      <a:lnTo>
                        <a:pt x="117" y="635"/>
                      </a:lnTo>
                      <a:lnTo>
                        <a:pt x="117" y="627"/>
                      </a:lnTo>
                      <a:lnTo>
                        <a:pt x="117" y="630"/>
                      </a:lnTo>
                      <a:lnTo>
                        <a:pt x="118" y="629"/>
                      </a:lnTo>
                      <a:lnTo>
                        <a:pt x="119" y="598"/>
                      </a:lnTo>
                      <a:lnTo>
                        <a:pt x="119" y="594"/>
                      </a:lnTo>
                      <a:lnTo>
                        <a:pt x="119" y="608"/>
                      </a:lnTo>
                      <a:lnTo>
                        <a:pt x="120" y="629"/>
                      </a:lnTo>
                      <a:lnTo>
                        <a:pt x="120" y="593"/>
                      </a:lnTo>
                      <a:lnTo>
                        <a:pt x="120" y="594"/>
                      </a:lnTo>
                      <a:lnTo>
                        <a:pt x="121" y="612"/>
                      </a:lnTo>
                      <a:lnTo>
                        <a:pt x="121" y="635"/>
                      </a:lnTo>
                      <a:lnTo>
                        <a:pt x="122" y="616"/>
                      </a:lnTo>
                      <a:lnTo>
                        <a:pt x="122" y="612"/>
                      </a:lnTo>
                      <a:lnTo>
                        <a:pt x="122" y="623"/>
                      </a:lnTo>
                      <a:lnTo>
                        <a:pt x="123" y="641"/>
                      </a:lnTo>
                      <a:lnTo>
                        <a:pt x="124" y="636"/>
                      </a:lnTo>
                      <a:lnTo>
                        <a:pt x="124" y="634"/>
                      </a:lnTo>
                      <a:lnTo>
                        <a:pt x="124" y="636"/>
                      </a:lnTo>
                      <a:lnTo>
                        <a:pt x="125" y="641"/>
                      </a:lnTo>
                      <a:lnTo>
                        <a:pt x="126" y="641"/>
                      </a:lnTo>
                      <a:lnTo>
                        <a:pt x="127" y="641"/>
                      </a:lnTo>
                      <a:lnTo>
                        <a:pt x="128" y="641"/>
                      </a:lnTo>
                      <a:lnTo>
                        <a:pt x="129" y="638"/>
                      </a:lnTo>
                      <a:lnTo>
                        <a:pt x="129" y="640"/>
                      </a:lnTo>
                      <a:lnTo>
                        <a:pt x="129" y="641"/>
                      </a:lnTo>
                      <a:lnTo>
                        <a:pt x="130" y="641"/>
                      </a:lnTo>
                      <a:lnTo>
                        <a:pt x="131" y="640"/>
                      </a:lnTo>
                      <a:lnTo>
                        <a:pt x="131" y="641"/>
                      </a:lnTo>
                      <a:lnTo>
                        <a:pt x="132" y="640"/>
                      </a:lnTo>
                      <a:lnTo>
                        <a:pt x="132" y="225"/>
                      </a:lnTo>
                      <a:lnTo>
                        <a:pt x="132" y="209"/>
                      </a:lnTo>
                      <a:lnTo>
                        <a:pt x="133" y="497"/>
                      </a:lnTo>
                      <a:lnTo>
                        <a:pt x="133" y="621"/>
                      </a:lnTo>
                      <a:lnTo>
                        <a:pt x="134" y="198"/>
                      </a:lnTo>
                      <a:lnTo>
                        <a:pt x="134" y="126"/>
                      </a:lnTo>
                      <a:lnTo>
                        <a:pt x="134" y="474"/>
                      </a:lnTo>
                      <a:lnTo>
                        <a:pt x="135" y="617"/>
                      </a:lnTo>
                      <a:lnTo>
                        <a:pt x="136" y="396"/>
                      </a:lnTo>
                      <a:lnTo>
                        <a:pt x="136" y="318"/>
                      </a:lnTo>
                      <a:lnTo>
                        <a:pt x="136" y="527"/>
                      </a:lnTo>
                      <a:lnTo>
                        <a:pt x="136" y="629"/>
                      </a:lnTo>
                      <a:lnTo>
                        <a:pt x="137" y="556"/>
                      </a:lnTo>
                      <a:lnTo>
                        <a:pt x="137" y="504"/>
                      </a:lnTo>
                      <a:lnTo>
                        <a:pt x="138" y="582"/>
                      </a:lnTo>
                      <a:lnTo>
                        <a:pt x="138" y="639"/>
                      </a:lnTo>
                      <a:lnTo>
                        <a:pt x="139" y="619"/>
                      </a:lnTo>
                      <a:lnTo>
                        <a:pt x="139" y="600"/>
                      </a:lnTo>
                      <a:lnTo>
                        <a:pt x="139" y="627"/>
                      </a:lnTo>
                      <a:lnTo>
                        <a:pt x="140" y="641"/>
                      </a:lnTo>
                      <a:lnTo>
                        <a:pt x="141" y="633"/>
                      </a:lnTo>
                      <a:lnTo>
                        <a:pt x="141" y="641"/>
                      </a:lnTo>
                      <a:lnTo>
                        <a:pt x="142" y="639"/>
                      </a:lnTo>
                      <a:lnTo>
                        <a:pt x="142" y="633"/>
                      </a:lnTo>
                      <a:lnTo>
                        <a:pt x="143" y="638"/>
                      </a:lnTo>
                      <a:lnTo>
                        <a:pt x="143" y="641"/>
                      </a:lnTo>
                      <a:lnTo>
                        <a:pt x="144" y="629"/>
                      </a:lnTo>
                      <a:lnTo>
                        <a:pt x="144" y="569"/>
                      </a:lnTo>
                      <a:lnTo>
                        <a:pt x="144" y="604"/>
                      </a:lnTo>
                      <a:lnTo>
                        <a:pt x="145" y="635"/>
                      </a:lnTo>
                      <a:lnTo>
                        <a:pt x="145" y="590"/>
                      </a:lnTo>
                      <a:lnTo>
                        <a:pt x="146" y="25"/>
                      </a:lnTo>
                      <a:lnTo>
                        <a:pt x="146" y="356"/>
                      </a:lnTo>
                      <a:lnTo>
                        <a:pt x="146" y="572"/>
                      </a:lnTo>
                      <a:lnTo>
                        <a:pt x="147" y="592"/>
                      </a:lnTo>
                      <a:lnTo>
                        <a:pt x="147" y="0"/>
                      </a:lnTo>
                      <a:lnTo>
                        <a:pt x="148" y="313"/>
                      </a:lnTo>
                      <a:lnTo>
                        <a:pt x="148" y="560"/>
                      </a:lnTo>
                      <a:lnTo>
                        <a:pt x="149" y="616"/>
                      </a:lnTo>
                      <a:lnTo>
                        <a:pt x="149" y="257"/>
                      </a:lnTo>
                      <a:lnTo>
                        <a:pt x="149" y="409"/>
                      </a:lnTo>
                      <a:lnTo>
                        <a:pt x="150" y="587"/>
                      </a:lnTo>
                      <a:lnTo>
                        <a:pt x="150" y="634"/>
                      </a:lnTo>
                      <a:lnTo>
                        <a:pt x="151" y="477"/>
                      </a:lnTo>
                      <a:lnTo>
                        <a:pt x="151" y="521"/>
                      </a:lnTo>
                      <a:lnTo>
                        <a:pt x="151" y="611"/>
                      </a:lnTo>
                      <a:lnTo>
                        <a:pt x="152" y="639"/>
                      </a:lnTo>
                      <a:lnTo>
                        <a:pt x="152" y="588"/>
                      </a:lnTo>
                      <a:lnTo>
                        <a:pt x="153" y="599"/>
                      </a:lnTo>
                      <a:lnTo>
                        <a:pt x="153" y="631"/>
                      </a:lnTo>
                      <a:lnTo>
                        <a:pt x="153" y="641"/>
                      </a:lnTo>
                      <a:lnTo>
                        <a:pt x="154" y="628"/>
                      </a:lnTo>
                      <a:lnTo>
                        <a:pt x="154" y="633"/>
                      </a:lnTo>
                      <a:lnTo>
                        <a:pt x="155" y="641"/>
                      </a:lnTo>
                      <a:lnTo>
                        <a:pt x="156" y="639"/>
                      </a:lnTo>
                      <a:lnTo>
                        <a:pt x="156" y="640"/>
                      </a:lnTo>
                      <a:lnTo>
                        <a:pt x="156" y="641"/>
                      </a:lnTo>
                      <a:lnTo>
                        <a:pt x="157" y="641"/>
                      </a:lnTo>
                      <a:lnTo>
                        <a:pt x="158" y="641"/>
                      </a:lnTo>
                      <a:lnTo>
                        <a:pt x="159" y="633"/>
                      </a:lnTo>
                      <a:lnTo>
                        <a:pt x="159" y="636"/>
                      </a:lnTo>
                      <a:lnTo>
                        <a:pt x="159" y="641"/>
                      </a:lnTo>
                      <a:lnTo>
                        <a:pt x="160" y="641"/>
                      </a:lnTo>
                      <a:lnTo>
                        <a:pt x="161" y="633"/>
                      </a:lnTo>
                      <a:lnTo>
                        <a:pt x="161" y="636"/>
                      </a:lnTo>
                      <a:lnTo>
                        <a:pt x="161" y="641"/>
                      </a:lnTo>
                      <a:lnTo>
                        <a:pt x="162" y="641"/>
                      </a:lnTo>
                      <a:lnTo>
                        <a:pt x="162" y="639"/>
                      </a:lnTo>
                      <a:lnTo>
                        <a:pt x="163" y="641"/>
                      </a:lnTo>
                      <a:lnTo>
                        <a:pt x="164" y="641"/>
                      </a:lnTo>
                      <a:lnTo>
                        <a:pt x="165" y="641"/>
                      </a:lnTo>
                      <a:lnTo>
                        <a:pt x="166" y="641"/>
                      </a:lnTo>
                      <a:lnTo>
                        <a:pt x="167" y="641"/>
                      </a:lnTo>
                      <a:lnTo>
                        <a:pt x="168" y="641"/>
                      </a:lnTo>
                      <a:lnTo>
                        <a:pt x="169" y="575"/>
                      </a:lnTo>
                      <a:lnTo>
                        <a:pt x="169" y="586"/>
                      </a:lnTo>
                      <a:lnTo>
                        <a:pt x="169" y="632"/>
                      </a:lnTo>
                      <a:lnTo>
                        <a:pt x="170" y="641"/>
                      </a:lnTo>
                      <a:lnTo>
                        <a:pt x="171" y="574"/>
                      </a:lnTo>
                      <a:lnTo>
                        <a:pt x="171" y="561"/>
                      </a:lnTo>
                      <a:lnTo>
                        <a:pt x="171" y="628"/>
                      </a:lnTo>
                      <a:lnTo>
                        <a:pt x="172" y="639"/>
                      </a:lnTo>
                      <a:lnTo>
                        <a:pt x="172" y="601"/>
                      </a:lnTo>
                      <a:lnTo>
                        <a:pt x="172" y="591"/>
                      </a:lnTo>
                      <a:lnTo>
                        <a:pt x="173" y="628"/>
                      </a:lnTo>
                      <a:lnTo>
                        <a:pt x="173" y="640"/>
                      </a:lnTo>
                      <a:lnTo>
                        <a:pt x="174" y="619"/>
                      </a:lnTo>
                      <a:lnTo>
                        <a:pt x="174" y="605"/>
                      </a:lnTo>
                      <a:lnTo>
                        <a:pt x="174" y="631"/>
                      </a:lnTo>
                      <a:lnTo>
                        <a:pt x="175" y="641"/>
                      </a:lnTo>
                      <a:lnTo>
                        <a:pt x="175" y="633"/>
                      </a:lnTo>
                      <a:lnTo>
                        <a:pt x="176" y="626"/>
                      </a:lnTo>
                      <a:lnTo>
                        <a:pt x="176" y="637"/>
                      </a:lnTo>
                      <a:lnTo>
                        <a:pt x="176" y="641"/>
                      </a:lnTo>
                      <a:lnTo>
                        <a:pt x="177" y="639"/>
                      </a:lnTo>
                      <a:lnTo>
                        <a:pt x="177" y="636"/>
                      </a:lnTo>
                      <a:lnTo>
                        <a:pt x="178" y="637"/>
                      </a:lnTo>
                      <a:lnTo>
                        <a:pt x="178" y="641"/>
                      </a:lnTo>
                      <a:lnTo>
                        <a:pt x="179" y="624"/>
                      </a:lnTo>
                      <a:lnTo>
                        <a:pt x="179" y="609"/>
                      </a:lnTo>
                      <a:lnTo>
                        <a:pt x="179" y="631"/>
                      </a:lnTo>
                      <a:lnTo>
                        <a:pt x="180" y="641"/>
                      </a:lnTo>
                      <a:lnTo>
                        <a:pt x="180" y="624"/>
                      </a:lnTo>
                      <a:lnTo>
                        <a:pt x="181" y="598"/>
                      </a:lnTo>
                      <a:lnTo>
                        <a:pt x="181" y="625"/>
                      </a:lnTo>
                      <a:lnTo>
                        <a:pt x="181" y="638"/>
                      </a:lnTo>
                      <a:lnTo>
                        <a:pt x="182" y="613"/>
                      </a:lnTo>
                      <a:lnTo>
                        <a:pt x="182" y="519"/>
                      </a:lnTo>
                      <a:lnTo>
                        <a:pt x="183" y="581"/>
                      </a:lnTo>
                      <a:lnTo>
                        <a:pt x="183" y="636"/>
                      </a:lnTo>
                      <a:lnTo>
                        <a:pt x="184" y="620"/>
                      </a:lnTo>
                      <a:lnTo>
                        <a:pt x="184" y="530"/>
                      </a:lnTo>
                      <a:lnTo>
                        <a:pt x="184" y="582"/>
                      </a:lnTo>
                      <a:lnTo>
                        <a:pt x="185" y="635"/>
                      </a:lnTo>
                      <a:lnTo>
                        <a:pt x="185" y="628"/>
                      </a:lnTo>
                      <a:lnTo>
                        <a:pt x="186" y="573"/>
                      </a:lnTo>
                      <a:lnTo>
                        <a:pt x="186" y="600"/>
                      </a:lnTo>
                      <a:lnTo>
                        <a:pt x="186" y="640"/>
                      </a:lnTo>
                      <a:lnTo>
                        <a:pt x="187" y="636"/>
                      </a:lnTo>
                      <a:lnTo>
                        <a:pt x="187" y="611"/>
                      </a:lnTo>
                      <a:lnTo>
                        <a:pt x="187" y="622"/>
                      </a:lnTo>
                      <a:lnTo>
                        <a:pt x="188" y="641"/>
                      </a:lnTo>
                      <a:lnTo>
                        <a:pt x="189" y="632"/>
                      </a:lnTo>
                      <a:lnTo>
                        <a:pt x="189" y="635"/>
                      </a:lnTo>
                      <a:lnTo>
                        <a:pt x="190" y="641"/>
                      </a:lnTo>
                      <a:lnTo>
                        <a:pt x="191" y="639"/>
                      </a:lnTo>
                      <a:lnTo>
                        <a:pt x="191" y="640"/>
                      </a:lnTo>
                      <a:lnTo>
                        <a:pt x="191" y="641"/>
                      </a:lnTo>
                      <a:lnTo>
                        <a:pt x="192" y="641"/>
                      </a:lnTo>
                      <a:lnTo>
                        <a:pt x="193" y="641"/>
                      </a:lnTo>
                      <a:lnTo>
                        <a:pt x="194" y="641"/>
                      </a:lnTo>
                      <a:lnTo>
                        <a:pt x="195" y="641"/>
                      </a:lnTo>
                      <a:lnTo>
                        <a:pt x="195" y="638"/>
                      </a:lnTo>
                      <a:lnTo>
                        <a:pt x="195" y="629"/>
                      </a:lnTo>
                      <a:lnTo>
                        <a:pt x="196" y="635"/>
                      </a:lnTo>
                      <a:lnTo>
                        <a:pt x="196" y="641"/>
                      </a:lnTo>
                      <a:lnTo>
                        <a:pt x="197" y="641"/>
                      </a:lnTo>
                      <a:lnTo>
                        <a:pt x="197" y="625"/>
                      </a:lnTo>
                      <a:lnTo>
                        <a:pt x="197" y="628"/>
                      </a:lnTo>
                      <a:lnTo>
                        <a:pt x="198" y="641"/>
                      </a:lnTo>
                      <a:lnTo>
                        <a:pt x="199" y="638"/>
                      </a:lnTo>
                      <a:lnTo>
                        <a:pt x="199" y="624"/>
                      </a:lnTo>
                      <a:lnTo>
                        <a:pt x="199" y="627"/>
                      </a:lnTo>
                      <a:lnTo>
                        <a:pt x="199" y="641"/>
                      </a:lnTo>
                      <a:lnTo>
                        <a:pt x="200" y="638"/>
                      </a:lnTo>
                      <a:lnTo>
                        <a:pt x="201" y="631"/>
                      </a:lnTo>
                      <a:lnTo>
                        <a:pt x="201" y="633"/>
                      </a:lnTo>
                      <a:lnTo>
                        <a:pt x="201" y="641"/>
                      </a:lnTo>
                      <a:lnTo>
                        <a:pt x="202" y="640"/>
                      </a:lnTo>
                      <a:lnTo>
                        <a:pt x="202" y="637"/>
                      </a:lnTo>
                      <a:lnTo>
                        <a:pt x="202" y="636"/>
                      </a:lnTo>
                      <a:lnTo>
                        <a:pt x="203" y="640"/>
                      </a:lnTo>
                      <a:lnTo>
                        <a:pt x="203" y="641"/>
                      </a:lnTo>
                      <a:lnTo>
                        <a:pt x="204" y="641"/>
                      </a:lnTo>
                      <a:lnTo>
                        <a:pt x="205" y="641"/>
                      </a:lnTo>
                      <a:lnTo>
                        <a:pt x="205" y="639"/>
                      </a:lnTo>
                      <a:lnTo>
                        <a:pt x="206" y="640"/>
                      </a:lnTo>
                      <a:lnTo>
                        <a:pt x="206" y="641"/>
                      </a:lnTo>
                      <a:lnTo>
                        <a:pt x="207" y="641"/>
                      </a:lnTo>
                      <a:lnTo>
                        <a:pt x="207" y="640"/>
                      </a:lnTo>
                      <a:lnTo>
                        <a:pt x="207" y="639"/>
                      </a:lnTo>
                      <a:lnTo>
                        <a:pt x="208" y="641"/>
                      </a:lnTo>
                      <a:lnTo>
                        <a:pt x="209" y="622"/>
                      </a:lnTo>
                      <a:lnTo>
                        <a:pt x="209" y="616"/>
                      </a:lnTo>
                      <a:lnTo>
                        <a:pt x="209" y="637"/>
                      </a:lnTo>
                      <a:lnTo>
                        <a:pt x="210" y="641"/>
                      </a:lnTo>
                      <a:lnTo>
                        <a:pt x="211" y="623"/>
                      </a:lnTo>
                      <a:lnTo>
                        <a:pt x="211" y="614"/>
                      </a:lnTo>
                      <a:lnTo>
                        <a:pt x="211" y="634"/>
                      </a:lnTo>
                      <a:lnTo>
                        <a:pt x="211" y="641"/>
                      </a:lnTo>
                      <a:lnTo>
                        <a:pt x="212" y="630"/>
                      </a:lnTo>
                      <a:lnTo>
                        <a:pt x="212" y="625"/>
                      </a:lnTo>
                      <a:lnTo>
                        <a:pt x="213" y="637"/>
                      </a:lnTo>
                      <a:lnTo>
                        <a:pt x="213" y="641"/>
                      </a:lnTo>
                      <a:lnTo>
                        <a:pt x="214" y="635"/>
                      </a:lnTo>
                      <a:lnTo>
                        <a:pt x="214" y="633"/>
                      </a:lnTo>
                      <a:lnTo>
                        <a:pt x="214" y="637"/>
                      </a:lnTo>
                      <a:lnTo>
                        <a:pt x="215" y="641"/>
                      </a:lnTo>
                      <a:lnTo>
                        <a:pt x="215" y="636"/>
                      </a:lnTo>
                      <a:lnTo>
                        <a:pt x="216" y="634"/>
                      </a:lnTo>
                      <a:lnTo>
                        <a:pt x="216" y="639"/>
                      </a:lnTo>
                      <a:lnTo>
                        <a:pt x="216" y="641"/>
                      </a:lnTo>
                      <a:lnTo>
                        <a:pt x="217" y="639"/>
                      </a:lnTo>
                      <a:lnTo>
                        <a:pt x="217" y="636"/>
                      </a:lnTo>
                      <a:lnTo>
                        <a:pt x="218" y="640"/>
                      </a:lnTo>
                      <a:lnTo>
                        <a:pt x="218" y="641"/>
                      </a:lnTo>
                      <a:lnTo>
                        <a:pt x="219" y="640"/>
                      </a:lnTo>
                      <a:lnTo>
                        <a:pt x="219" y="638"/>
                      </a:lnTo>
                      <a:lnTo>
                        <a:pt x="219" y="641"/>
                      </a:lnTo>
                      <a:lnTo>
                        <a:pt x="220" y="641"/>
                      </a:lnTo>
                      <a:lnTo>
                        <a:pt x="221" y="639"/>
                      </a:lnTo>
                      <a:lnTo>
                        <a:pt x="221" y="641"/>
                      </a:lnTo>
                      <a:lnTo>
                        <a:pt x="222" y="641"/>
                      </a:lnTo>
                      <a:lnTo>
                        <a:pt x="222" y="640"/>
                      </a:lnTo>
                      <a:lnTo>
                        <a:pt x="223" y="641"/>
                      </a:lnTo>
                      <a:lnTo>
                        <a:pt x="224" y="639"/>
                      </a:lnTo>
                      <a:lnTo>
                        <a:pt x="224" y="640"/>
                      </a:lnTo>
                      <a:lnTo>
                        <a:pt x="225" y="641"/>
                      </a:lnTo>
                      <a:lnTo>
                        <a:pt x="225" y="634"/>
                      </a:lnTo>
                      <a:lnTo>
                        <a:pt x="226" y="613"/>
                      </a:lnTo>
                      <a:lnTo>
                        <a:pt x="226" y="629"/>
                      </a:lnTo>
                      <a:lnTo>
                        <a:pt x="226" y="641"/>
                      </a:lnTo>
                      <a:lnTo>
                        <a:pt x="227" y="636"/>
                      </a:lnTo>
                      <a:lnTo>
                        <a:pt x="227" y="593"/>
                      </a:lnTo>
                      <a:lnTo>
                        <a:pt x="227" y="620"/>
                      </a:lnTo>
                      <a:lnTo>
                        <a:pt x="228" y="637"/>
                      </a:lnTo>
                      <a:lnTo>
                        <a:pt x="229" y="635"/>
                      </a:lnTo>
                      <a:lnTo>
                        <a:pt x="229" y="610"/>
                      </a:lnTo>
                      <a:lnTo>
                        <a:pt x="229" y="623"/>
                      </a:lnTo>
                      <a:lnTo>
                        <a:pt x="230" y="640"/>
                      </a:lnTo>
                      <a:lnTo>
                        <a:pt x="230" y="639"/>
                      </a:lnTo>
                      <a:lnTo>
                        <a:pt x="231" y="628"/>
                      </a:lnTo>
                      <a:lnTo>
                        <a:pt x="231" y="632"/>
                      </a:lnTo>
                      <a:lnTo>
                        <a:pt x="231" y="640"/>
                      </a:lnTo>
                      <a:lnTo>
                        <a:pt x="232" y="641"/>
                      </a:lnTo>
                      <a:lnTo>
                        <a:pt x="232" y="636"/>
                      </a:lnTo>
                      <a:lnTo>
                        <a:pt x="233" y="637"/>
                      </a:lnTo>
                      <a:lnTo>
                        <a:pt x="233" y="641"/>
                      </a:lnTo>
                      <a:lnTo>
                        <a:pt x="234" y="639"/>
                      </a:lnTo>
                      <a:lnTo>
                        <a:pt x="235" y="640"/>
                      </a:lnTo>
                      <a:lnTo>
                        <a:pt x="235" y="641"/>
                      </a:lnTo>
                      <a:lnTo>
                        <a:pt x="236" y="639"/>
                      </a:lnTo>
                      <a:lnTo>
                        <a:pt x="236" y="641"/>
                      </a:lnTo>
                      <a:lnTo>
                        <a:pt x="237" y="641"/>
                      </a:lnTo>
                      <a:lnTo>
                        <a:pt x="237" y="638"/>
                      </a:lnTo>
                      <a:lnTo>
                        <a:pt x="238" y="641"/>
                      </a:lnTo>
                      <a:lnTo>
                        <a:pt x="239" y="640"/>
                      </a:lnTo>
                      <a:lnTo>
                        <a:pt x="239" y="641"/>
                      </a:lnTo>
                      <a:lnTo>
                        <a:pt x="240" y="641"/>
                      </a:lnTo>
                      <a:lnTo>
                        <a:pt x="241" y="634"/>
                      </a:lnTo>
                      <a:lnTo>
                        <a:pt x="241" y="630"/>
                      </a:lnTo>
                      <a:lnTo>
                        <a:pt x="241" y="637"/>
                      </a:lnTo>
                      <a:lnTo>
                        <a:pt x="241" y="641"/>
                      </a:lnTo>
                      <a:lnTo>
                        <a:pt x="242" y="630"/>
                      </a:lnTo>
                      <a:lnTo>
                        <a:pt x="242" y="628"/>
                      </a:lnTo>
                      <a:lnTo>
                        <a:pt x="243" y="635"/>
                      </a:lnTo>
                      <a:lnTo>
                        <a:pt x="243" y="641"/>
                      </a:lnTo>
                      <a:lnTo>
                        <a:pt x="244" y="634"/>
                      </a:lnTo>
                      <a:lnTo>
                        <a:pt x="244" y="629"/>
                      </a:lnTo>
                      <a:lnTo>
                        <a:pt x="244" y="635"/>
                      </a:lnTo>
                      <a:lnTo>
                        <a:pt x="245" y="639"/>
                      </a:lnTo>
                      <a:lnTo>
                        <a:pt x="246" y="637"/>
                      </a:lnTo>
                      <a:lnTo>
                        <a:pt x="246" y="635"/>
                      </a:lnTo>
                      <a:lnTo>
                        <a:pt x="246" y="638"/>
                      </a:lnTo>
                      <a:lnTo>
                        <a:pt x="246" y="641"/>
                      </a:lnTo>
                      <a:lnTo>
                        <a:pt x="247" y="639"/>
                      </a:lnTo>
                      <a:lnTo>
                        <a:pt x="248" y="640"/>
                      </a:lnTo>
                      <a:lnTo>
                        <a:pt x="248" y="641"/>
                      </a:lnTo>
                      <a:lnTo>
                        <a:pt x="249" y="638"/>
                      </a:lnTo>
                      <a:lnTo>
                        <a:pt x="249" y="637"/>
                      </a:lnTo>
                      <a:lnTo>
                        <a:pt x="249" y="641"/>
                      </a:lnTo>
                      <a:lnTo>
                        <a:pt x="250" y="640"/>
                      </a:lnTo>
                      <a:lnTo>
                        <a:pt x="251" y="639"/>
                      </a:lnTo>
                      <a:lnTo>
                        <a:pt x="251" y="640"/>
                      </a:lnTo>
                      <a:lnTo>
                        <a:pt x="252" y="641"/>
                      </a:lnTo>
                      <a:lnTo>
                        <a:pt x="252" y="640"/>
                      </a:lnTo>
                      <a:lnTo>
                        <a:pt x="253" y="640"/>
                      </a:lnTo>
                      <a:lnTo>
                        <a:pt x="253" y="641"/>
                      </a:lnTo>
                      <a:lnTo>
                        <a:pt x="254" y="638"/>
                      </a:lnTo>
                      <a:lnTo>
                        <a:pt x="254" y="640"/>
                      </a:lnTo>
                      <a:lnTo>
                        <a:pt x="255" y="641"/>
                      </a:lnTo>
                      <a:lnTo>
                        <a:pt x="255" y="640"/>
                      </a:lnTo>
                      <a:lnTo>
                        <a:pt x="256" y="639"/>
                      </a:lnTo>
                      <a:lnTo>
                        <a:pt x="256" y="640"/>
                      </a:lnTo>
                      <a:lnTo>
                        <a:pt x="256" y="641"/>
                      </a:lnTo>
                      <a:lnTo>
                        <a:pt x="257" y="641"/>
                      </a:lnTo>
                      <a:lnTo>
                        <a:pt x="258" y="641"/>
                      </a:lnTo>
                      <a:lnTo>
                        <a:pt x="259" y="641"/>
                      </a:lnTo>
                      <a:lnTo>
                        <a:pt x="260" y="641"/>
                      </a:lnTo>
                      <a:lnTo>
                        <a:pt x="261" y="641"/>
                      </a:lnTo>
                      <a:lnTo>
                        <a:pt x="262" y="639"/>
                      </a:lnTo>
                      <a:lnTo>
                        <a:pt x="262" y="636"/>
                      </a:lnTo>
                      <a:lnTo>
                        <a:pt x="263" y="639"/>
                      </a:lnTo>
                      <a:lnTo>
                        <a:pt x="263" y="641"/>
                      </a:lnTo>
                      <a:lnTo>
                        <a:pt x="264" y="637"/>
                      </a:lnTo>
                      <a:lnTo>
                        <a:pt x="264" y="631"/>
                      </a:lnTo>
                      <a:lnTo>
                        <a:pt x="264" y="636"/>
                      </a:lnTo>
                      <a:lnTo>
                        <a:pt x="265" y="641"/>
                      </a:lnTo>
                      <a:lnTo>
                        <a:pt x="265" y="640"/>
                      </a:lnTo>
                      <a:lnTo>
                        <a:pt x="266" y="636"/>
                      </a:lnTo>
                      <a:lnTo>
                        <a:pt x="266" y="638"/>
                      </a:lnTo>
                      <a:lnTo>
                        <a:pt x="266" y="641"/>
                      </a:lnTo>
                      <a:lnTo>
                        <a:pt x="267" y="641"/>
                      </a:lnTo>
                      <a:lnTo>
                        <a:pt x="267" y="638"/>
                      </a:lnTo>
                      <a:lnTo>
                        <a:pt x="267" y="639"/>
                      </a:lnTo>
                      <a:lnTo>
                        <a:pt x="268" y="641"/>
                      </a:lnTo>
                      <a:lnTo>
                        <a:pt x="269" y="640"/>
                      </a:lnTo>
                      <a:lnTo>
                        <a:pt x="269" y="641"/>
                      </a:lnTo>
                      <a:lnTo>
                        <a:pt x="270" y="641"/>
                      </a:lnTo>
                      <a:lnTo>
                        <a:pt x="271" y="640"/>
                      </a:lnTo>
                      <a:lnTo>
                        <a:pt x="271" y="641"/>
                      </a:lnTo>
                      <a:lnTo>
                        <a:pt x="272" y="639"/>
                      </a:lnTo>
                      <a:lnTo>
                        <a:pt x="272" y="628"/>
                      </a:lnTo>
                      <a:lnTo>
                        <a:pt x="272" y="633"/>
                      </a:lnTo>
                      <a:lnTo>
                        <a:pt x="273" y="640"/>
                      </a:lnTo>
                      <a:lnTo>
                        <a:pt x="273" y="641"/>
                      </a:lnTo>
                      <a:lnTo>
                        <a:pt x="274" y="629"/>
                      </a:lnTo>
                      <a:lnTo>
                        <a:pt x="274" y="631"/>
                      </a:lnTo>
                      <a:lnTo>
                        <a:pt x="275" y="639"/>
                      </a:lnTo>
                      <a:lnTo>
                        <a:pt x="275" y="641"/>
                      </a:lnTo>
                      <a:lnTo>
                        <a:pt x="276" y="631"/>
                      </a:lnTo>
                      <a:lnTo>
                        <a:pt x="276" y="632"/>
                      </a:lnTo>
                      <a:lnTo>
                        <a:pt x="276" y="639"/>
                      </a:lnTo>
                      <a:lnTo>
                        <a:pt x="277" y="640"/>
                      </a:lnTo>
                      <a:lnTo>
                        <a:pt x="277" y="637"/>
                      </a:lnTo>
                      <a:lnTo>
                        <a:pt x="277" y="638"/>
                      </a:lnTo>
                      <a:lnTo>
                        <a:pt x="278" y="641"/>
                      </a:lnTo>
                      <a:lnTo>
                        <a:pt x="279" y="637"/>
                      </a:lnTo>
                      <a:lnTo>
                        <a:pt x="279" y="641"/>
                      </a:lnTo>
                      <a:lnTo>
                        <a:pt x="280" y="640"/>
                      </a:lnTo>
                      <a:lnTo>
                        <a:pt x="281" y="639"/>
                      </a:lnTo>
                      <a:lnTo>
                        <a:pt x="281" y="640"/>
                      </a:lnTo>
                      <a:lnTo>
                        <a:pt x="281" y="641"/>
                      </a:lnTo>
                      <a:lnTo>
                        <a:pt x="282" y="637"/>
                      </a:lnTo>
                      <a:lnTo>
                        <a:pt x="283" y="638"/>
                      </a:lnTo>
                      <a:lnTo>
                        <a:pt x="283" y="641"/>
                      </a:lnTo>
                      <a:lnTo>
                        <a:pt x="284" y="640"/>
                      </a:lnTo>
                      <a:lnTo>
                        <a:pt x="284" y="641"/>
                      </a:lnTo>
                      <a:lnTo>
                        <a:pt x="285" y="641"/>
                      </a:lnTo>
                      <a:lnTo>
                        <a:pt x="285" y="640"/>
                      </a:lnTo>
                      <a:lnTo>
                        <a:pt x="286" y="640"/>
                      </a:lnTo>
                      <a:lnTo>
                        <a:pt x="286" y="641"/>
                      </a:lnTo>
                      <a:lnTo>
                        <a:pt x="287" y="641"/>
                      </a:lnTo>
                      <a:lnTo>
                        <a:pt x="287" y="640"/>
                      </a:lnTo>
                      <a:lnTo>
                        <a:pt x="288" y="641"/>
                      </a:lnTo>
                      <a:lnTo>
                        <a:pt x="289" y="640"/>
                      </a:lnTo>
                      <a:lnTo>
                        <a:pt x="289" y="639"/>
                      </a:lnTo>
                      <a:lnTo>
                        <a:pt x="289" y="641"/>
                      </a:lnTo>
                      <a:lnTo>
                        <a:pt x="290" y="641"/>
                      </a:lnTo>
                      <a:lnTo>
                        <a:pt x="291" y="640"/>
                      </a:lnTo>
                      <a:lnTo>
                        <a:pt x="291" y="641"/>
                      </a:lnTo>
                      <a:lnTo>
                        <a:pt x="292" y="641"/>
                      </a:lnTo>
                      <a:lnTo>
                        <a:pt x="293" y="641"/>
                      </a:lnTo>
                      <a:lnTo>
                        <a:pt x="294" y="637"/>
                      </a:lnTo>
                      <a:lnTo>
                        <a:pt x="294" y="630"/>
                      </a:lnTo>
                      <a:lnTo>
                        <a:pt x="294" y="636"/>
                      </a:lnTo>
                      <a:lnTo>
                        <a:pt x="295" y="640"/>
                      </a:lnTo>
                      <a:lnTo>
                        <a:pt x="295" y="639"/>
                      </a:lnTo>
                      <a:lnTo>
                        <a:pt x="296" y="628"/>
                      </a:lnTo>
                      <a:lnTo>
                        <a:pt x="296" y="632"/>
                      </a:lnTo>
                      <a:lnTo>
                        <a:pt x="296" y="641"/>
                      </a:lnTo>
                      <a:lnTo>
                        <a:pt x="297" y="640"/>
                      </a:lnTo>
                      <a:lnTo>
                        <a:pt x="297" y="635"/>
                      </a:lnTo>
                      <a:lnTo>
                        <a:pt x="298" y="636"/>
                      </a:lnTo>
                      <a:lnTo>
                        <a:pt x="298" y="639"/>
                      </a:lnTo>
                      <a:lnTo>
                        <a:pt x="299" y="640"/>
                      </a:lnTo>
                      <a:lnTo>
                        <a:pt x="299" y="638"/>
                      </a:lnTo>
                      <a:lnTo>
                        <a:pt x="300" y="641"/>
                      </a:lnTo>
                      <a:lnTo>
                        <a:pt x="300" y="640"/>
                      </a:lnTo>
                      <a:lnTo>
                        <a:pt x="301" y="639"/>
                      </a:lnTo>
                      <a:lnTo>
                        <a:pt x="301" y="641"/>
                      </a:lnTo>
                      <a:lnTo>
                        <a:pt x="302" y="641"/>
                      </a:lnTo>
                      <a:lnTo>
                        <a:pt x="303" y="641"/>
                      </a:lnTo>
                      <a:lnTo>
                        <a:pt x="304" y="640"/>
                      </a:lnTo>
                      <a:lnTo>
                        <a:pt x="305" y="641"/>
                      </a:lnTo>
                      <a:lnTo>
                        <a:pt x="306" y="635"/>
                      </a:lnTo>
                      <a:lnTo>
                        <a:pt x="306" y="639"/>
                      </a:lnTo>
                      <a:lnTo>
                        <a:pt x="307" y="640"/>
                      </a:lnTo>
                      <a:lnTo>
                        <a:pt x="307" y="607"/>
                      </a:lnTo>
                      <a:lnTo>
                        <a:pt x="307" y="601"/>
                      </a:lnTo>
                      <a:lnTo>
                        <a:pt x="308" y="629"/>
                      </a:lnTo>
                      <a:lnTo>
                        <a:pt x="309" y="639"/>
                      </a:lnTo>
                      <a:lnTo>
                        <a:pt x="309" y="595"/>
                      </a:lnTo>
                      <a:lnTo>
                        <a:pt x="309" y="593"/>
                      </a:lnTo>
                      <a:lnTo>
                        <a:pt x="309" y="628"/>
                      </a:lnTo>
                      <a:lnTo>
                        <a:pt x="310" y="639"/>
                      </a:lnTo>
                      <a:lnTo>
                        <a:pt x="311" y="623"/>
                      </a:lnTo>
                      <a:lnTo>
                        <a:pt x="311" y="616"/>
                      </a:lnTo>
                      <a:lnTo>
                        <a:pt x="311" y="630"/>
                      </a:lnTo>
                      <a:lnTo>
                        <a:pt x="312" y="639"/>
                      </a:lnTo>
                      <a:lnTo>
                        <a:pt x="312" y="631"/>
                      </a:lnTo>
                      <a:lnTo>
                        <a:pt x="312" y="629"/>
                      </a:lnTo>
                      <a:lnTo>
                        <a:pt x="313" y="636"/>
                      </a:lnTo>
                      <a:lnTo>
                        <a:pt x="314" y="640"/>
                      </a:lnTo>
                      <a:lnTo>
                        <a:pt x="314" y="639"/>
                      </a:lnTo>
                      <a:lnTo>
                        <a:pt x="314" y="638"/>
                      </a:lnTo>
                      <a:lnTo>
                        <a:pt x="314" y="639"/>
                      </a:lnTo>
                      <a:lnTo>
                        <a:pt x="315" y="641"/>
                      </a:lnTo>
                      <a:lnTo>
                        <a:pt x="316" y="641"/>
                      </a:lnTo>
                      <a:lnTo>
                        <a:pt x="317" y="641"/>
                      </a:lnTo>
                      <a:lnTo>
                        <a:pt x="317" y="640"/>
                      </a:lnTo>
                      <a:lnTo>
                        <a:pt x="318" y="640"/>
                      </a:lnTo>
                      <a:lnTo>
                        <a:pt x="318" y="641"/>
                      </a:lnTo>
                      <a:lnTo>
                        <a:pt x="319" y="641"/>
                      </a:lnTo>
                      <a:lnTo>
                        <a:pt x="320" y="641"/>
                      </a:lnTo>
                      <a:lnTo>
                        <a:pt x="321" y="639"/>
                      </a:lnTo>
                      <a:lnTo>
                        <a:pt x="321" y="640"/>
                      </a:lnTo>
                      <a:lnTo>
                        <a:pt x="321" y="641"/>
                      </a:lnTo>
                      <a:lnTo>
                        <a:pt x="322" y="641"/>
                      </a:lnTo>
                      <a:lnTo>
                        <a:pt x="323" y="638"/>
                      </a:lnTo>
                      <a:lnTo>
                        <a:pt x="323" y="639"/>
                      </a:lnTo>
                      <a:lnTo>
                        <a:pt x="323" y="641"/>
                      </a:lnTo>
                      <a:lnTo>
                        <a:pt x="324" y="641"/>
                      </a:lnTo>
                      <a:lnTo>
                        <a:pt x="325" y="641"/>
                      </a:lnTo>
                      <a:lnTo>
                        <a:pt x="325" y="640"/>
                      </a:lnTo>
                      <a:lnTo>
                        <a:pt x="325" y="641"/>
                      </a:lnTo>
                      <a:lnTo>
                        <a:pt x="326" y="641"/>
                      </a:lnTo>
                      <a:lnTo>
                        <a:pt x="327" y="640"/>
                      </a:lnTo>
                      <a:lnTo>
                        <a:pt x="328" y="641"/>
                      </a:lnTo>
                      <a:lnTo>
                        <a:pt x="329" y="641"/>
                      </a:lnTo>
                      <a:lnTo>
                        <a:pt x="330" y="640"/>
                      </a:lnTo>
                      <a:lnTo>
                        <a:pt x="330" y="639"/>
                      </a:lnTo>
                      <a:lnTo>
                        <a:pt x="331" y="639"/>
                      </a:lnTo>
                      <a:lnTo>
                        <a:pt x="331" y="638"/>
                      </a:lnTo>
                      <a:lnTo>
                        <a:pt x="331" y="639"/>
                      </a:lnTo>
                      <a:lnTo>
                        <a:pt x="332" y="640"/>
                      </a:lnTo>
                      <a:lnTo>
                        <a:pt x="333" y="639"/>
                      </a:lnTo>
                      <a:lnTo>
                        <a:pt x="334" y="640"/>
                      </a:lnTo>
                      <a:lnTo>
                        <a:pt x="335" y="640"/>
                      </a:lnTo>
                      <a:lnTo>
                        <a:pt x="336" y="640"/>
                      </a:lnTo>
                      <a:lnTo>
                        <a:pt x="336" y="641"/>
                      </a:lnTo>
                      <a:lnTo>
                        <a:pt x="337" y="641"/>
                      </a:lnTo>
                      <a:lnTo>
                        <a:pt x="337" y="640"/>
                      </a:lnTo>
                      <a:lnTo>
                        <a:pt x="338" y="641"/>
                      </a:lnTo>
                      <a:lnTo>
                        <a:pt x="339" y="640"/>
                      </a:lnTo>
                      <a:lnTo>
                        <a:pt x="339" y="639"/>
                      </a:lnTo>
                      <a:lnTo>
                        <a:pt x="340" y="641"/>
                      </a:lnTo>
                      <a:lnTo>
                        <a:pt x="340" y="640"/>
                      </a:lnTo>
                      <a:lnTo>
                        <a:pt x="341" y="639"/>
                      </a:lnTo>
                      <a:lnTo>
                        <a:pt x="341" y="638"/>
                      </a:lnTo>
                      <a:lnTo>
                        <a:pt x="341" y="639"/>
                      </a:lnTo>
                      <a:lnTo>
                        <a:pt x="342" y="641"/>
                      </a:lnTo>
                      <a:lnTo>
                        <a:pt x="342" y="640"/>
                      </a:lnTo>
                      <a:lnTo>
                        <a:pt x="343" y="640"/>
                      </a:lnTo>
                      <a:lnTo>
                        <a:pt x="343" y="641"/>
                      </a:lnTo>
                      <a:lnTo>
                        <a:pt x="344" y="635"/>
                      </a:lnTo>
                      <a:lnTo>
                        <a:pt x="344" y="633"/>
                      </a:lnTo>
                      <a:lnTo>
                        <a:pt x="345" y="639"/>
                      </a:lnTo>
                      <a:lnTo>
                        <a:pt x="345" y="638"/>
                      </a:lnTo>
                      <a:lnTo>
                        <a:pt x="346" y="635"/>
                      </a:lnTo>
                      <a:lnTo>
                        <a:pt x="346" y="634"/>
                      </a:lnTo>
                      <a:lnTo>
                        <a:pt x="346" y="639"/>
                      </a:lnTo>
                      <a:lnTo>
                        <a:pt x="347" y="638"/>
                      </a:lnTo>
                      <a:lnTo>
                        <a:pt x="347" y="636"/>
                      </a:lnTo>
                      <a:lnTo>
                        <a:pt x="348" y="640"/>
                      </a:lnTo>
                      <a:lnTo>
                        <a:pt x="349" y="640"/>
                      </a:lnTo>
                      <a:lnTo>
                        <a:pt x="349" y="638"/>
                      </a:lnTo>
                      <a:lnTo>
                        <a:pt x="349" y="639"/>
                      </a:lnTo>
                      <a:lnTo>
                        <a:pt x="350" y="641"/>
                      </a:lnTo>
                      <a:lnTo>
                        <a:pt x="351" y="640"/>
                      </a:lnTo>
                      <a:lnTo>
                        <a:pt x="351" y="639"/>
                      </a:lnTo>
                      <a:lnTo>
                        <a:pt x="351" y="640"/>
                      </a:lnTo>
                      <a:lnTo>
                        <a:pt x="352" y="640"/>
                      </a:lnTo>
                      <a:lnTo>
                        <a:pt x="352" y="641"/>
                      </a:lnTo>
                      <a:lnTo>
                        <a:pt x="353" y="641"/>
                      </a:lnTo>
                      <a:lnTo>
                        <a:pt x="354" y="641"/>
                      </a:lnTo>
                      <a:lnTo>
                        <a:pt x="355" y="641"/>
                      </a:lnTo>
                      <a:lnTo>
                        <a:pt x="356" y="640"/>
                      </a:lnTo>
                      <a:lnTo>
                        <a:pt x="356" y="639"/>
                      </a:lnTo>
                      <a:lnTo>
                        <a:pt x="357" y="640"/>
                      </a:lnTo>
                      <a:lnTo>
                        <a:pt x="358" y="641"/>
                      </a:lnTo>
                      <a:lnTo>
                        <a:pt x="359" y="640"/>
                      </a:lnTo>
                      <a:lnTo>
                        <a:pt x="360" y="640"/>
                      </a:lnTo>
                      <a:lnTo>
                        <a:pt x="361" y="639"/>
                      </a:lnTo>
                      <a:lnTo>
                        <a:pt x="361" y="640"/>
                      </a:lnTo>
                      <a:lnTo>
                        <a:pt x="362" y="639"/>
                      </a:lnTo>
                      <a:lnTo>
                        <a:pt x="363" y="641"/>
                      </a:lnTo>
                      <a:lnTo>
                        <a:pt x="363" y="640"/>
                      </a:lnTo>
                      <a:lnTo>
                        <a:pt x="364" y="640"/>
                      </a:lnTo>
                      <a:lnTo>
                        <a:pt x="365" y="640"/>
                      </a:lnTo>
                      <a:lnTo>
                        <a:pt x="365" y="641"/>
                      </a:lnTo>
                      <a:lnTo>
                        <a:pt x="365" y="640"/>
                      </a:lnTo>
                      <a:lnTo>
                        <a:pt x="366" y="639"/>
                      </a:lnTo>
                      <a:lnTo>
                        <a:pt x="366" y="640"/>
                      </a:lnTo>
                      <a:lnTo>
                        <a:pt x="366" y="641"/>
                      </a:lnTo>
                      <a:lnTo>
                        <a:pt x="367" y="641"/>
                      </a:lnTo>
                      <a:lnTo>
                        <a:pt x="368" y="641"/>
                      </a:lnTo>
                      <a:lnTo>
                        <a:pt x="369" y="640"/>
                      </a:lnTo>
                      <a:lnTo>
                        <a:pt x="370" y="641"/>
                      </a:lnTo>
                      <a:lnTo>
                        <a:pt x="370" y="639"/>
                      </a:lnTo>
                      <a:lnTo>
                        <a:pt x="371" y="637"/>
                      </a:lnTo>
                      <a:lnTo>
                        <a:pt x="371" y="639"/>
                      </a:lnTo>
                      <a:lnTo>
                        <a:pt x="371" y="641"/>
                      </a:lnTo>
                      <a:lnTo>
                        <a:pt x="372" y="639"/>
                      </a:lnTo>
                      <a:lnTo>
                        <a:pt x="372" y="635"/>
                      </a:lnTo>
                      <a:lnTo>
                        <a:pt x="373" y="640"/>
                      </a:lnTo>
                      <a:lnTo>
                        <a:pt x="373" y="641"/>
                      </a:lnTo>
                      <a:lnTo>
                        <a:pt x="374" y="639"/>
                      </a:lnTo>
                      <a:lnTo>
                        <a:pt x="374" y="638"/>
                      </a:lnTo>
                      <a:lnTo>
                        <a:pt x="375" y="639"/>
                      </a:lnTo>
                      <a:lnTo>
                        <a:pt x="375" y="640"/>
                      </a:lnTo>
                      <a:lnTo>
                        <a:pt x="376" y="639"/>
                      </a:lnTo>
                      <a:lnTo>
                        <a:pt x="377" y="641"/>
                      </a:lnTo>
                      <a:lnTo>
                        <a:pt x="377" y="639"/>
                      </a:lnTo>
                      <a:lnTo>
                        <a:pt x="378" y="641"/>
                      </a:lnTo>
                      <a:lnTo>
                        <a:pt x="379" y="640"/>
                      </a:lnTo>
                      <a:lnTo>
                        <a:pt x="380" y="640"/>
                      </a:lnTo>
                      <a:lnTo>
                        <a:pt x="380" y="641"/>
                      </a:lnTo>
                      <a:lnTo>
                        <a:pt x="381" y="641"/>
                      </a:lnTo>
                      <a:lnTo>
                        <a:pt x="382" y="640"/>
                      </a:lnTo>
                      <a:lnTo>
                        <a:pt x="382" y="638"/>
                      </a:lnTo>
                      <a:lnTo>
                        <a:pt x="383" y="640"/>
                      </a:lnTo>
                      <a:lnTo>
                        <a:pt x="383" y="641"/>
                      </a:lnTo>
                      <a:lnTo>
                        <a:pt x="384" y="640"/>
                      </a:lnTo>
                      <a:lnTo>
                        <a:pt x="384" y="641"/>
                      </a:lnTo>
                      <a:lnTo>
                        <a:pt x="385" y="641"/>
                      </a:lnTo>
                      <a:lnTo>
                        <a:pt x="386" y="640"/>
                      </a:lnTo>
                      <a:lnTo>
                        <a:pt x="386" y="639"/>
                      </a:lnTo>
                      <a:lnTo>
                        <a:pt x="387" y="641"/>
                      </a:lnTo>
                      <a:lnTo>
                        <a:pt x="387" y="638"/>
                      </a:lnTo>
                      <a:lnTo>
                        <a:pt x="388" y="638"/>
                      </a:lnTo>
                      <a:lnTo>
                        <a:pt x="388" y="640"/>
                      </a:lnTo>
                      <a:lnTo>
                        <a:pt x="389" y="639"/>
                      </a:lnTo>
                      <a:lnTo>
                        <a:pt x="389" y="638"/>
                      </a:lnTo>
                      <a:lnTo>
                        <a:pt x="390" y="639"/>
                      </a:lnTo>
                      <a:lnTo>
                        <a:pt x="390" y="641"/>
                      </a:lnTo>
                      <a:lnTo>
                        <a:pt x="391" y="640"/>
                      </a:lnTo>
                      <a:lnTo>
                        <a:pt x="391" y="639"/>
                      </a:lnTo>
                      <a:lnTo>
                        <a:pt x="392" y="640"/>
                      </a:lnTo>
                      <a:lnTo>
                        <a:pt x="392" y="639"/>
                      </a:lnTo>
                      <a:lnTo>
                        <a:pt x="393" y="637"/>
                      </a:lnTo>
                      <a:lnTo>
                        <a:pt x="393" y="639"/>
                      </a:lnTo>
                      <a:lnTo>
                        <a:pt x="393" y="641"/>
                      </a:lnTo>
                      <a:lnTo>
                        <a:pt x="394" y="640"/>
                      </a:lnTo>
                      <a:lnTo>
                        <a:pt x="394" y="639"/>
                      </a:lnTo>
                      <a:lnTo>
                        <a:pt x="395" y="640"/>
                      </a:lnTo>
                      <a:lnTo>
                        <a:pt x="396" y="640"/>
                      </a:lnTo>
                      <a:lnTo>
                        <a:pt x="396" y="639"/>
                      </a:lnTo>
                      <a:lnTo>
                        <a:pt x="396" y="640"/>
                      </a:lnTo>
                      <a:lnTo>
                        <a:pt x="397" y="640"/>
                      </a:lnTo>
                      <a:lnTo>
                        <a:pt x="398" y="641"/>
                      </a:lnTo>
                      <a:lnTo>
                        <a:pt x="399" y="641"/>
                      </a:lnTo>
                      <a:lnTo>
                        <a:pt x="400" y="641"/>
                      </a:lnTo>
                      <a:lnTo>
                        <a:pt x="401" y="640"/>
                      </a:lnTo>
                      <a:lnTo>
                        <a:pt x="401" y="641"/>
                      </a:lnTo>
                      <a:lnTo>
                        <a:pt x="402" y="641"/>
                      </a:lnTo>
                      <a:lnTo>
                        <a:pt x="403" y="640"/>
                      </a:lnTo>
                      <a:lnTo>
                        <a:pt x="403" y="639"/>
                      </a:lnTo>
                      <a:lnTo>
                        <a:pt x="403" y="640"/>
                      </a:lnTo>
                      <a:lnTo>
                        <a:pt x="404" y="641"/>
                      </a:lnTo>
                      <a:lnTo>
                        <a:pt x="404" y="639"/>
                      </a:lnTo>
                      <a:lnTo>
                        <a:pt x="405" y="640"/>
                      </a:lnTo>
                      <a:lnTo>
                        <a:pt x="405" y="641"/>
                      </a:lnTo>
                      <a:lnTo>
                        <a:pt x="406" y="636"/>
                      </a:lnTo>
                      <a:lnTo>
                        <a:pt x="406" y="640"/>
                      </a:lnTo>
                      <a:lnTo>
                        <a:pt x="407" y="639"/>
                      </a:lnTo>
                      <a:lnTo>
                        <a:pt x="408" y="637"/>
                      </a:lnTo>
                      <a:lnTo>
                        <a:pt x="408" y="639"/>
                      </a:lnTo>
                      <a:lnTo>
                        <a:pt x="409" y="639"/>
                      </a:lnTo>
                      <a:lnTo>
                        <a:pt x="410" y="641"/>
                      </a:lnTo>
                      <a:lnTo>
                        <a:pt x="410" y="640"/>
                      </a:lnTo>
                      <a:lnTo>
                        <a:pt x="411" y="639"/>
                      </a:lnTo>
                      <a:lnTo>
                        <a:pt x="411" y="640"/>
                      </a:lnTo>
                      <a:lnTo>
                        <a:pt x="411" y="641"/>
                      </a:lnTo>
                      <a:lnTo>
                        <a:pt x="412" y="640"/>
                      </a:lnTo>
                      <a:lnTo>
                        <a:pt x="413" y="641"/>
                      </a:lnTo>
                      <a:lnTo>
                        <a:pt x="414" y="640"/>
                      </a:lnTo>
                      <a:lnTo>
                        <a:pt x="414" y="639"/>
                      </a:lnTo>
                      <a:lnTo>
                        <a:pt x="415" y="640"/>
                      </a:lnTo>
                      <a:lnTo>
                        <a:pt x="416" y="639"/>
                      </a:lnTo>
                      <a:lnTo>
                        <a:pt x="416" y="640"/>
                      </a:lnTo>
                      <a:lnTo>
                        <a:pt x="417" y="641"/>
                      </a:lnTo>
                      <a:lnTo>
                        <a:pt x="418" y="641"/>
                      </a:lnTo>
                      <a:lnTo>
                        <a:pt x="419" y="641"/>
                      </a:lnTo>
                      <a:lnTo>
                        <a:pt x="420" y="640"/>
                      </a:lnTo>
                      <a:lnTo>
                        <a:pt x="420" y="641"/>
                      </a:lnTo>
                      <a:lnTo>
                        <a:pt x="421" y="640"/>
                      </a:lnTo>
                      <a:lnTo>
                        <a:pt x="422" y="6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7" name="Line 67">
                  <a:extLst>
                    <a:ext uri="{FF2B5EF4-FFF2-40B4-BE49-F238E27FC236}">
                      <a16:creationId xmlns:a16="http://schemas.microsoft.com/office/drawing/2014/main" id="{8F91F6D0-AB1E-FC42-9271-768174D517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8" name="Line 69">
                  <a:extLst>
                    <a:ext uri="{FF2B5EF4-FFF2-40B4-BE49-F238E27FC236}">
                      <a16:creationId xmlns:a16="http://schemas.microsoft.com/office/drawing/2014/main" id="{BC962083-9069-F741-9F68-3A9E4414EE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79" name="Line 70">
                  <a:extLst>
                    <a:ext uri="{FF2B5EF4-FFF2-40B4-BE49-F238E27FC236}">
                      <a16:creationId xmlns:a16="http://schemas.microsoft.com/office/drawing/2014/main" id="{37F013D7-5A34-344C-ACB0-49AB8E08F9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0" name="Line 71">
                  <a:extLst>
                    <a:ext uri="{FF2B5EF4-FFF2-40B4-BE49-F238E27FC236}">
                      <a16:creationId xmlns:a16="http://schemas.microsoft.com/office/drawing/2014/main" id="{651DCB66-1473-1D42-A806-31112D2566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1" name="Line 72">
                  <a:extLst>
                    <a:ext uri="{FF2B5EF4-FFF2-40B4-BE49-F238E27FC236}">
                      <a16:creationId xmlns:a16="http://schemas.microsoft.com/office/drawing/2014/main" id="{A146E417-C7EA-FD41-A1E7-931ED7A676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2" name="Line 73">
                  <a:extLst>
                    <a:ext uri="{FF2B5EF4-FFF2-40B4-BE49-F238E27FC236}">
                      <a16:creationId xmlns:a16="http://schemas.microsoft.com/office/drawing/2014/main" id="{BFBF3091-268B-0748-A89A-3BC474FA0B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3" name="Line 74">
                  <a:extLst>
                    <a:ext uri="{FF2B5EF4-FFF2-40B4-BE49-F238E27FC236}">
                      <a16:creationId xmlns:a16="http://schemas.microsoft.com/office/drawing/2014/main" id="{83E2EC84-F340-B645-8BE4-FB7089BA6D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4" name="Line 75">
                  <a:extLst>
                    <a:ext uri="{FF2B5EF4-FFF2-40B4-BE49-F238E27FC236}">
                      <a16:creationId xmlns:a16="http://schemas.microsoft.com/office/drawing/2014/main" id="{AA6BC918-686F-8D44-B94F-68C67F1CCF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5" name="Line 76">
                  <a:extLst>
                    <a:ext uri="{FF2B5EF4-FFF2-40B4-BE49-F238E27FC236}">
                      <a16:creationId xmlns:a16="http://schemas.microsoft.com/office/drawing/2014/main" id="{E2DED607-AB85-1B4B-AEF2-422B267D2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6" name="Line 77">
                  <a:extLst>
                    <a:ext uri="{FF2B5EF4-FFF2-40B4-BE49-F238E27FC236}">
                      <a16:creationId xmlns:a16="http://schemas.microsoft.com/office/drawing/2014/main" id="{AB9074CF-34A4-294A-855D-6092DBD6F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7" name="Line 81">
                  <a:extLst>
                    <a:ext uri="{FF2B5EF4-FFF2-40B4-BE49-F238E27FC236}">
                      <a16:creationId xmlns:a16="http://schemas.microsoft.com/office/drawing/2014/main" id="{FB855322-8150-4B4B-8CE4-292211A98D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8" name="Line 108">
                  <a:extLst>
                    <a:ext uri="{FF2B5EF4-FFF2-40B4-BE49-F238E27FC236}">
                      <a16:creationId xmlns:a16="http://schemas.microsoft.com/office/drawing/2014/main" id="{9F430822-FF33-6547-9E87-BA82D2B039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89" name="Line 110">
                  <a:extLst>
                    <a:ext uri="{FF2B5EF4-FFF2-40B4-BE49-F238E27FC236}">
                      <a16:creationId xmlns:a16="http://schemas.microsoft.com/office/drawing/2014/main" id="{0F63E0C8-C729-3142-A017-B62950A84D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0" name="Line 111">
                  <a:extLst>
                    <a:ext uri="{FF2B5EF4-FFF2-40B4-BE49-F238E27FC236}">
                      <a16:creationId xmlns:a16="http://schemas.microsoft.com/office/drawing/2014/main" id="{994D92ED-4D5E-CF40-9A71-BEB8FCBEDE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1" name="Line 112">
                  <a:extLst>
                    <a:ext uri="{FF2B5EF4-FFF2-40B4-BE49-F238E27FC236}">
                      <a16:creationId xmlns:a16="http://schemas.microsoft.com/office/drawing/2014/main" id="{AEF5B442-A52F-404B-868F-A235B3695D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2" name="Line 113">
                  <a:extLst>
                    <a:ext uri="{FF2B5EF4-FFF2-40B4-BE49-F238E27FC236}">
                      <a16:creationId xmlns:a16="http://schemas.microsoft.com/office/drawing/2014/main" id="{3A88AE5A-8676-7242-B50B-23B8E76AA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3" name="Line 114">
                  <a:extLst>
                    <a:ext uri="{FF2B5EF4-FFF2-40B4-BE49-F238E27FC236}">
                      <a16:creationId xmlns:a16="http://schemas.microsoft.com/office/drawing/2014/main" id="{26A9A04B-D3A6-3546-821E-033A33F26D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4" name="Line 115">
                  <a:extLst>
                    <a:ext uri="{FF2B5EF4-FFF2-40B4-BE49-F238E27FC236}">
                      <a16:creationId xmlns:a16="http://schemas.microsoft.com/office/drawing/2014/main" id="{DAD8F408-AB10-9641-8582-47B95FF164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5" name="Line 116">
                  <a:extLst>
                    <a:ext uri="{FF2B5EF4-FFF2-40B4-BE49-F238E27FC236}">
                      <a16:creationId xmlns:a16="http://schemas.microsoft.com/office/drawing/2014/main" id="{118D59CA-162F-6A4C-99B5-A466007095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6" name="Line 117">
                  <a:extLst>
                    <a:ext uri="{FF2B5EF4-FFF2-40B4-BE49-F238E27FC236}">
                      <a16:creationId xmlns:a16="http://schemas.microsoft.com/office/drawing/2014/main" id="{23883129-9BDA-7E4E-9DB9-28B1B0DC51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7" name="Line 118">
                  <a:extLst>
                    <a:ext uri="{FF2B5EF4-FFF2-40B4-BE49-F238E27FC236}">
                      <a16:creationId xmlns:a16="http://schemas.microsoft.com/office/drawing/2014/main" id="{8B1285D1-0136-0B4C-B5EF-222706BF7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8" name="Line 122">
                  <a:extLst>
                    <a:ext uri="{FF2B5EF4-FFF2-40B4-BE49-F238E27FC236}">
                      <a16:creationId xmlns:a16="http://schemas.microsoft.com/office/drawing/2014/main" id="{C71DA438-93CA-734D-AAE1-91F27FD234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99" name="Line 149">
                  <a:extLst>
                    <a:ext uri="{FF2B5EF4-FFF2-40B4-BE49-F238E27FC236}">
                      <a16:creationId xmlns:a16="http://schemas.microsoft.com/office/drawing/2014/main" id="{B468A026-3010-8346-BA2A-914FC2F4FF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0" name="Line 151">
                  <a:extLst>
                    <a:ext uri="{FF2B5EF4-FFF2-40B4-BE49-F238E27FC236}">
                      <a16:creationId xmlns:a16="http://schemas.microsoft.com/office/drawing/2014/main" id="{A4F03F8A-BA30-C94F-9E70-D188D6DD2E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1" name="Line 152">
                  <a:extLst>
                    <a:ext uri="{FF2B5EF4-FFF2-40B4-BE49-F238E27FC236}">
                      <a16:creationId xmlns:a16="http://schemas.microsoft.com/office/drawing/2014/main" id="{2AA0D957-AC08-C24B-A8D8-29EF2D4F76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2" name="Line 153">
                  <a:extLst>
                    <a:ext uri="{FF2B5EF4-FFF2-40B4-BE49-F238E27FC236}">
                      <a16:creationId xmlns:a16="http://schemas.microsoft.com/office/drawing/2014/main" id="{9CD261B1-2FB8-1348-8992-F93B22939E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3" name="Line 154">
                  <a:extLst>
                    <a:ext uri="{FF2B5EF4-FFF2-40B4-BE49-F238E27FC236}">
                      <a16:creationId xmlns:a16="http://schemas.microsoft.com/office/drawing/2014/main" id="{03180B23-0E73-8A48-A6A4-726470B47C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4" name="Line 155">
                  <a:extLst>
                    <a:ext uri="{FF2B5EF4-FFF2-40B4-BE49-F238E27FC236}">
                      <a16:creationId xmlns:a16="http://schemas.microsoft.com/office/drawing/2014/main" id="{846BD851-42C0-A54E-8F95-E359EDFAE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5" name="Line 156">
                  <a:extLst>
                    <a:ext uri="{FF2B5EF4-FFF2-40B4-BE49-F238E27FC236}">
                      <a16:creationId xmlns:a16="http://schemas.microsoft.com/office/drawing/2014/main" id="{BABF66DC-6950-D740-9AD8-95CA5BE186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6" name="Line 157">
                  <a:extLst>
                    <a:ext uri="{FF2B5EF4-FFF2-40B4-BE49-F238E27FC236}">
                      <a16:creationId xmlns:a16="http://schemas.microsoft.com/office/drawing/2014/main" id="{20097533-D83E-944A-9D66-7DA63536D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7" name="Line 158">
                  <a:extLst>
                    <a:ext uri="{FF2B5EF4-FFF2-40B4-BE49-F238E27FC236}">
                      <a16:creationId xmlns:a16="http://schemas.microsoft.com/office/drawing/2014/main" id="{EA3CAC59-5B8F-1B41-B305-24ADE03706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8" name="Line 159">
                  <a:extLst>
                    <a:ext uri="{FF2B5EF4-FFF2-40B4-BE49-F238E27FC236}">
                      <a16:creationId xmlns:a16="http://schemas.microsoft.com/office/drawing/2014/main" id="{FE214DEB-E410-5645-A710-884BD0C02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09" name="Line 163">
                  <a:extLst>
                    <a:ext uri="{FF2B5EF4-FFF2-40B4-BE49-F238E27FC236}">
                      <a16:creationId xmlns:a16="http://schemas.microsoft.com/office/drawing/2014/main" id="{85AEE74D-C902-F845-B7DF-CE8EAF185D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0" name="Line 190">
                  <a:extLst>
                    <a:ext uri="{FF2B5EF4-FFF2-40B4-BE49-F238E27FC236}">
                      <a16:creationId xmlns:a16="http://schemas.microsoft.com/office/drawing/2014/main" id="{B519425D-364C-7E4B-BA89-C00EF4895F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1" name="Line 192">
                  <a:extLst>
                    <a:ext uri="{FF2B5EF4-FFF2-40B4-BE49-F238E27FC236}">
                      <a16:creationId xmlns:a16="http://schemas.microsoft.com/office/drawing/2014/main" id="{3D706E89-4324-7B46-99D2-0ED510ABFE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2" name="Line 193">
                  <a:extLst>
                    <a:ext uri="{FF2B5EF4-FFF2-40B4-BE49-F238E27FC236}">
                      <a16:creationId xmlns:a16="http://schemas.microsoft.com/office/drawing/2014/main" id="{9F346373-A01F-9B4C-ABA7-F01B39EEC1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3" name="Line 194">
                  <a:extLst>
                    <a:ext uri="{FF2B5EF4-FFF2-40B4-BE49-F238E27FC236}">
                      <a16:creationId xmlns:a16="http://schemas.microsoft.com/office/drawing/2014/main" id="{D6C6A942-F9D3-7847-B1F3-5B3431DE8C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4" name="Line 195">
                  <a:extLst>
                    <a:ext uri="{FF2B5EF4-FFF2-40B4-BE49-F238E27FC236}">
                      <a16:creationId xmlns:a16="http://schemas.microsoft.com/office/drawing/2014/main" id="{F6361293-1517-0442-B031-D3102E4A13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5" name="Line 196">
                  <a:extLst>
                    <a:ext uri="{FF2B5EF4-FFF2-40B4-BE49-F238E27FC236}">
                      <a16:creationId xmlns:a16="http://schemas.microsoft.com/office/drawing/2014/main" id="{7D000975-5AF8-6147-8F5C-1F4A4ADE8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6" name="Line 197">
                  <a:extLst>
                    <a:ext uri="{FF2B5EF4-FFF2-40B4-BE49-F238E27FC236}">
                      <a16:creationId xmlns:a16="http://schemas.microsoft.com/office/drawing/2014/main" id="{1B025125-6307-5549-85F6-BF16962690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7" name="Line 198">
                  <a:extLst>
                    <a:ext uri="{FF2B5EF4-FFF2-40B4-BE49-F238E27FC236}">
                      <a16:creationId xmlns:a16="http://schemas.microsoft.com/office/drawing/2014/main" id="{AA8AA962-A7FB-0C43-BE32-B6FB64D9D8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8" name="Line 199">
                  <a:extLst>
                    <a:ext uri="{FF2B5EF4-FFF2-40B4-BE49-F238E27FC236}">
                      <a16:creationId xmlns:a16="http://schemas.microsoft.com/office/drawing/2014/main" id="{53684211-B57D-B74D-9BA5-45143095A4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19" name="Line 200">
                  <a:extLst>
                    <a:ext uri="{FF2B5EF4-FFF2-40B4-BE49-F238E27FC236}">
                      <a16:creationId xmlns:a16="http://schemas.microsoft.com/office/drawing/2014/main" id="{4D9DEAB6-6801-064C-BDFA-46B7C9556B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0" name="Line 204">
                  <a:extLst>
                    <a:ext uri="{FF2B5EF4-FFF2-40B4-BE49-F238E27FC236}">
                      <a16:creationId xmlns:a16="http://schemas.microsoft.com/office/drawing/2014/main" id="{7B08D11B-B27B-5240-BB89-3F93A4CB3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1" name="Line 232">
                  <a:extLst>
                    <a:ext uri="{FF2B5EF4-FFF2-40B4-BE49-F238E27FC236}">
                      <a16:creationId xmlns:a16="http://schemas.microsoft.com/office/drawing/2014/main" id="{F9434774-DD81-BF4A-BB56-A28B48D32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2" name="Line 234">
                  <a:extLst>
                    <a:ext uri="{FF2B5EF4-FFF2-40B4-BE49-F238E27FC236}">
                      <a16:creationId xmlns:a16="http://schemas.microsoft.com/office/drawing/2014/main" id="{3054F5AA-3A35-E543-BD04-4C024C9979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3" name="Line 235">
                  <a:extLst>
                    <a:ext uri="{FF2B5EF4-FFF2-40B4-BE49-F238E27FC236}">
                      <a16:creationId xmlns:a16="http://schemas.microsoft.com/office/drawing/2014/main" id="{A34A2A9C-FAA3-2A42-B998-D51165186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4" name="Line 236">
                  <a:extLst>
                    <a:ext uri="{FF2B5EF4-FFF2-40B4-BE49-F238E27FC236}">
                      <a16:creationId xmlns:a16="http://schemas.microsoft.com/office/drawing/2014/main" id="{0FECDCEB-AFBB-D246-ADEF-E41E768727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5" name="Line 237">
                  <a:extLst>
                    <a:ext uri="{FF2B5EF4-FFF2-40B4-BE49-F238E27FC236}">
                      <a16:creationId xmlns:a16="http://schemas.microsoft.com/office/drawing/2014/main" id="{9A551AB5-5B82-614E-A2FF-DA0F0E428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6" name="Line 238">
                  <a:extLst>
                    <a:ext uri="{FF2B5EF4-FFF2-40B4-BE49-F238E27FC236}">
                      <a16:creationId xmlns:a16="http://schemas.microsoft.com/office/drawing/2014/main" id="{C0D66808-AAEB-1F41-ADCF-9EB4E0AAF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7" name="Line 239">
                  <a:extLst>
                    <a:ext uri="{FF2B5EF4-FFF2-40B4-BE49-F238E27FC236}">
                      <a16:creationId xmlns:a16="http://schemas.microsoft.com/office/drawing/2014/main" id="{0B4A33EE-6148-EB48-B7AE-8D5EC13883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8" name="Line 240">
                  <a:extLst>
                    <a:ext uri="{FF2B5EF4-FFF2-40B4-BE49-F238E27FC236}">
                      <a16:creationId xmlns:a16="http://schemas.microsoft.com/office/drawing/2014/main" id="{E713E32C-74C0-174F-ABD9-F6BA7E5DD9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29" name="Line 241">
                  <a:extLst>
                    <a:ext uri="{FF2B5EF4-FFF2-40B4-BE49-F238E27FC236}">
                      <a16:creationId xmlns:a16="http://schemas.microsoft.com/office/drawing/2014/main" id="{353F034C-E6F0-CD46-A7D9-AE5A8314BF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0" name="Line 242">
                  <a:extLst>
                    <a:ext uri="{FF2B5EF4-FFF2-40B4-BE49-F238E27FC236}">
                      <a16:creationId xmlns:a16="http://schemas.microsoft.com/office/drawing/2014/main" id="{BE3AFBB8-B6EF-C341-BD3C-BDB2F25017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1" name="Line 246">
                  <a:extLst>
                    <a:ext uri="{FF2B5EF4-FFF2-40B4-BE49-F238E27FC236}">
                      <a16:creationId xmlns:a16="http://schemas.microsoft.com/office/drawing/2014/main" id="{9134FD30-6DD6-EA46-8738-DF177DE85D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2" name="Line 273">
                  <a:extLst>
                    <a:ext uri="{FF2B5EF4-FFF2-40B4-BE49-F238E27FC236}">
                      <a16:creationId xmlns:a16="http://schemas.microsoft.com/office/drawing/2014/main" id="{052ABDBB-F8ED-AA4D-B1A7-CAB729CA4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3" name="Line 275">
                  <a:extLst>
                    <a:ext uri="{FF2B5EF4-FFF2-40B4-BE49-F238E27FC236}">
                      <a16:creationId xmlns:a16="http://schemas.microsoft.com/office/drawing/2014/main" id="{85B1C94E-3CBB-0948-8D47-544E8C718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4" name="Line 276">
                  <a:extLst>
                    <a:ext uri="{FF2B5EF4-FFF2-40B4-BE49-F238E27FC236}">
                      <a16:creationId xmlns:a16="http://schemas.microsoft.com/office/drawing/2014/main" id="{1331BF51-C9A5-034D-AC75-4556860C4C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5" name="Line 277">
                  <a:extLst>
                    <a:ext uri="{FF2B5EF4-FFF2-40B4-BE49-F238E27FC236}">
                      <a16:creationId xmlns:a16="http://schemas.microsoft.com/office/drawing/2014/main" id="{457255CE-1511-974D-BC06-31BDC66FC2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6" name="Line 278">
                  <a:extLst>
                    <a:ext uri="{FF2B5EF4-FFF2-40B4-BE49-F238E27FC236}">
                      <a16:creationId xmlns:a16="http://schemas.microsoft.com/office/drawing/2014/main" id="{EC20D57A-6101-3344-9108-7A28C6F7CC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7" name="Line 279">
                  <a:extLst>
                    <a:ext uri="{FF2B5EF4-FFF2-40B4-BE49-F238E27FC236}">
                      <a16:creationId xmlns:a16="http://schemas.microsoft.com/office/drawing/2014/main" id="{8F702A72-B127-EC4A-8EA5-9A605780A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8" name="Line 280">
                  <a:extLst>
                    <a:ext uri="{FF2B5EF4-FFF2-40B4-BE49-F238E27FC236}">
                      <a16:creationId xmlns:a16="http://schemas.microsoft.com/office/drawing/2014/main" id="{8112AD3D-66CC-DD41-B0E8-3C7839F795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39" name="Line 281">
                  <a:extLst>
                    <a:ext uri="{FF2B5EF4-FFF2-40B4-BE49-F238E27FC236}">
                      <a16:creationId xmlns:a16="http://schemas.microsoft.com/office/drawing/2014/main" id="{15FF8199-FD55-6C41-B1EE-63495A4C9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0" name="Line 282">
                  <a:extLst>
                    <a:ext uri="{FF2B5EF4-FFF2-40B4-BE49-F238E27FC236}">
                      <a16:creationId xmlns:a16="http://schemas.microsoft.com/office/drawing/2014/main" id="{C44E1904-DFEB-E14C-8B1D-B3EEEF510E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1" name="Line 283">
                  <a:extLst>
                    <a:ext uri="{FF2B5EF4-FFF2-40B4-BE49-F238E27FC236}">
                      <a16:creationId xmlns:a16="http://schemas.microsoft.com/office/drawing/2014/main" id="{DCA3D6BE-0C1B-DD43-AC06-63083CEE43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2" name="Line 287">
                  <a:extLst>
                    <a:ext uri="{FF2B5EF4-FFF2-40B4-BE49-F238E27FC236}">
                      <a16:creationId xmlns:a16="http://schemas.microsoft.com/office/drawing/2014/main" id="{DD9E42D4-BA9C-D24C-804F-39B017C277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3" name="Line 314">
                  <a:extLst>
                    <a:ext uri="{FF2B5EF4-FFF2-40B4-BE49-F238E27FC236}">
                      <a16:creationId xmlns:a16="http://schemas.microsoft.com/office/drawing/2014/main" id="{AB95E7BA-8232-824E-BA10-6F8E42F3F8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4" name="Line 316">
                  <a:extLst>
                    <a:ext uri="{FF2B5EF4-FFF2-40B4-BE49-F238E27FC236}">
                      <a16:creationId xmlns:a16="http://schemas.microsoft.com/office/drawing/2014/main" id="{70B9B928-9380-8947-A225-B3BB52FEF1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5" name="Line 317">
                  <a:extLst>
                    <a:ext uri="{FF2B5EF4-FFF2-40B4-BE49-F238E27FC236}">
                      <a16:creationId xmlns:a16="http://schemas.microsoft.com/office/drawing/2014/main" id="{C849CFD3-7A65-C241-901B-34CFB9B473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6" name="Line 318">
                  <a:extLst>
                    <a:ext uri="{FF2B5EF4-FFF2-40B4-BE49-F238E27FC236}">
                      <a16:creationId xmlns:a16="http://schemas.microsoft.com/office/drawing/2014/main" id="{94D80A4B-E4FB-154A-A630-11E480B85F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7" name="Line 319">
                  <a:extLst>
                    <a:ext uri="{FF2B5EF4-FFF2-40B4-BE49-F238E27FC236}">
                      <a16:creationId xmlns:a16="http://schemas.microsoft.com/office/drawing/2014/main" id="{3CAC2652-28E4-C948-9F4D-1F2FBEC2F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8" name="Line 320">
                  <a:extLst>
                    <a:ext uri="{FF2B5EF4-FFF2-40B4-BE49-F238E27FC236}">
                      <a16:creationId xmlns:a16="http://schemas.microsoft.com/office/drawing/2014/main" id="{147DF04C-CFE9-FD4D-98B3-C7B691E33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49" name="Line 321">
                  <a:extLst>
                    <a:ext uri="{FF2B5EF4-FFF2-40B4-BE49-F238E27FC236}">
                      <a16:creationId xmlns:a16="http://schemas.microsoft.com/office/drawing/2014/main" id="{2BBD800A-4E7F-274C-A4A7-E5F4072590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0" name="Line 322">
                  <a:extLst>
                    <a:ext uri="{FF2B5EF4-FFF2-40B4-BE49-F238E27FC236}">
                      <a16:creationId xmlns:a16="http://schemas.microsoft.com/office/drawing/2014/main" id="{B1ACEBCB-813F-564C-B3F6-C1249F5F6D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1" name="Line 323">
                  <a:extLst>
                    <a:ext uri="{FF2B5EF4-FFF2-40B4-BE49-F238E27FC236}">
                      <a16:creationId xmlns:a16="http://schemas.microsoft.com/office/drawing/2014/main" id="{169AA5E7-6DEE-334B-967B-E2FD757237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2" name="Line 324">
                  <a:extLst>
                    <a:ext uri="{FF2B5EF4-FFF2-40B4-BE49-F238E27FC236}">
                      <a16:creationId xmlns:a16="http://schemas.microsoft.com/office/drawing/2014/main" id="{D03E540D-DC54-E246-A10B-DC5F5305DC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3" name="Line 328">
                  <a:extLst>
                    <a:ext uri="{FF2B5EF4-FFF2-40B4-BE49-F238E27FC236}">
                      <a16:creationId xmlns:a16="http://schemas.microsoft.com/office/drawing/2014/main" id="{A1320AEF-9DB0-224E-B686-1E04A4DEA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4" name="Line 355">
                  <a:extLst>
                    <a:ext uri="{FF2B5EF4-FFF2-40B4-BE49-F238E27FC236}">
                      <a16:creationId xmlns:a16="http://schemas.microsoft.com/office/drawing/2014/main" id="{69503DDB-ACDE-D24E-A80F-B03D9D3C13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82" y="5170715"/>
                  <a:ext cx="8203646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5" name="Line 357">
                  <a:extLst>
                    <a:ext uri="{FF2B5EF4-FFF2-40B4-BE49-F238E27FC236}">
                      <a16:creationId xmlns:a16="http://schemas.microsoft.com/office/drawing/2014/main" id="{626DD7FF-96DB-9147-AF35-ED4C1F215E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84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6" name="Line 358">
                  <a:extLst>
                    <a:ext uri="{FF2B5EF4-FFF2-40B4-BE49-F238E27FC236}">
                      <a16:creationId xmlns:a16="http://schemas.microsoft.com/office/drawing/2014/main" id="{4C9E2815-013D-884E-AA40-C83C95FDAD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33339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7" name="Line 359">
                  <a:extLst>
                    <a:ext uri="{FF2B5EF4-FFF2-40B4-BE49-F238E27FC236}">
                      <a16:creationId xmlns:a16="http://schemas.microsoft.com/office/drawing/2014/main" id="{DF26BBEA-72FF-604B-846E-766C0022AF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3295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8" name="Line 360">
                  <a:extLst>
                    <a:ext uri="{FF2B5EF4-FFF2-40B4-BE49-F238E27FC236}">
                      <a16:creationId xmlns:a16="http://schemas.microsoft.com/office/drawing/2014/main" id="{1C459CAA-3998-684F-A81C-E6218CC69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3251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59" name="Line 361">
                  <a:extLst>
                    <a:ext uri="{FF2B5EF4-FFF2-40B4-BE49-F238E27FC236}">
                      <a16:creationId xmlns:a16="http://schemas.microsoft.com/office/drawing/2014/main" id="{9D96DCEE-6CA4-724E-88E1-339F708D02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206" y="5170715"/>
                  <a:ext cx="3204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60" name="Line 362">
                  <a:extLst>
                    <a:ext uri="{FF2B5EF4-FFF2-40B4-BE49-F238E27FC236}">
                      <a16:creationId xmlns:a16="http://schemas.microsoft.com/office/drawing/2014/main" id="{014EEAF6-3036-FA49-9BE7-45084D1686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75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61" name="Line 363">
                  <a:extLst>
                    <a:ext uri="{FF2B5EF4-FFF2-40B4-BE49-F238E27FC236}">
                      <a16:creationId xmlns:a16="http://schemas.microsoft.com/office/drawing/2014/main" id="{1F986BF9-F3FC-C449-8CE2-CAD851AE4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9915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62" name="Line 364">
                  <a:extLst>
                    <a:ext uri="{FF2B5EF4-FFF2-40B4-BE49-F238E27FC236}">
                      <a16:creationId xmlns:a16="http://schemas.microsoft.com/office/drawing/2014/main" id="{E20D8B5E-F12A-B04E-BD78-E5A4300756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871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63" name="Line 365">
                  <a:extLst>
                    <a:ext uri="{FF2B5EF4-FFF2-40B4-BE49-F238E27FC236}">
                      <a16:creationId xmlns:a16="http://schemas.microsoft.com/office/drawing/2014/main" id="{941E0D8A-33B2-0A4F-B8C1-49C714C9A8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26" y="5170715"/>
                  <a:ext cx="6407" cy="689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64" name="Line 369">
                  <a:extLst>
                    <a:ext uri="{FF2B5EF4-FFF2-40B4-BE49-F238E27FC236}">
                      <a16:creationId xmlns:a16="http://schemas.microsoft.com/office/drawing/2014/main" id="{49FFB652-8FA7-E144-B47D-F4950A3DD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782" y="742266"/>
                  <a:ext cx="3202" cy="44284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71" name="ZoneTexte 370">
                <a:extLst>
                  <a:ext uri="{FF2B5EF4-FFF2-40B4-BE49-F238E27FC236}">
                    <a16:creationId xmlns:a16="http://schemas.microsoft.com/office/drawing/2014/main" id="{DA9A1A4C-865E-704D-9249-7A23C8863AF5}"/>
                  </a:ext>
                </a:extLst>
              </p:cNvPr>
              <p:cNvSpPr txBox="1"/>
              <p:nvPr/>
            </p:nvSpPr>
            <p:spPr>
              <a:xfrm rot="16200000">
                <a:off x="1075171" y="2999628"/>
                <a:ext cx="1531780" cy="4349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ea typeface="+mn-ea"/>
                    <a:cs typeface="Times"/>
                  </a:rPr>
                  <a:t>% Intensity</a:t>
                </a:r>
              </a:p>
            </p:txBody>
          </p:sp>
          <p:sp>
            <p:nvSpPr>
              <p:cNvPr id="372" name="ZoneTexte 371">
                <a:extLst>
                  <a:ext uri="{FF2B5EF4-FFF2-40B4-BE49-F238E27FC236}">
                    <a16:creationId xmlns:a16="http://schemas.microsoft.com/office/drawing/2014/main" id="{5F8BB1D3-27E3-F048-8B51-2567A9381271}"/>
                  </a:ext>
                </a:extLst>
              </p:cNvPr>
              <p:cNvSpPr txBox="1"/>
              <p:nvPr/>
            </p:nvSpPr>
            <p:spPr>
              <a:xfrm>
                <a:off x="4787318" y="4964800"/>
                <a:ext cx="641271" cy="467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/>
                    <a:ea typeface="+mn-ea"/>
                    <a:cs typeface="Times"/>
                  </a:rPr>
                  <a:t>m/z</a:t>
                </a:r>
              </a:p>
            </p:txBody>
          </p:sp>
        </p:grpSp>
        <p:grpSp>
          <p:nvGrpSpPr>
            <p:cNvPr id="67601" name="Groupe 415">
              <a:extLst>
                <a:ext uri="{FF2B5EF4-FFF2-40B4-BE49-F238E27FC236}">
                  <a16:creationId xmlns:a16="http://schemas.microsoft.com/office/drawing/2014/main" id="{EDA99B1A-191C-0448-9A11-185443B97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2508" y="3443913"/>
              <a:ext cx="2511820" cy="1209222"/>
              <a:chOff x="1517225" y="1148179"/>
              <a:chExt cx="4566943" cy="2198586"/>
            </a:xfrm>
          </p:grpSpPr>
          <p:sp>
            <p:nvSpPr>
              <p:cNvPr id="67607" name="Line 8">
                <a:extLst>
                  <a:ext uri="{FF2B5EF4-FFF2-40B4-BE49-F238E27FC236}">
                    <a16:creationId xmlns:a16="http://schemas.microsoft.com/office/drawing/2014/main" id="{112591DB-6914-084E-BC0A-724D149A0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7621" y="3332276"/>
                <a:ext cx="455370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08" name="Line 10">
                <a:extLst>
                  <a:ext uri="{FF2B5EF4-FFF2-40B4-BE49-F238E27FC236}">
                    <a16:creationId xmlns:a16="http://schemas.microsoft.com/office/drawing/2014/main" id="{901B848D-EA33-4045-8D8C-89A62479E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144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09" name="Line 12">
                <a:extLst>
                  <a:ext uri="{FF2B5EF4-FFF2-40B4-BE49-F238E27FC236}">
                    <a16:creationId xmlns:a16="http://schemas.microsoft.com/office/drawing/2014/main" id="{3E437847-0F9F-C645-86E5-C77A3AEA2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144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0" name="Line 14">
                <a:extLst>
                  <a:ext uri="{FF2B5EF4-FFF2-40B4-BE49-F238E27FC236}">
                    <a16:creationId xmlns:a16="http://schemas.microsoft.com/office/drawing/2014/main" id="{C3644E66-E439-0B4F-8633-4E9312B3D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144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1" name="Line 16">
                <a:extLst>
                  <a:ext uri="{FF2B5EF4-FFF2-40B4-BE49-F238E27FC236}">
                    <a16:creationId xmlns:a16="http://schemas.microsoft.com/office/drawing/2014/main" id="{D568E36B-517C-BA41-AF07-3C875E44F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144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2" name="Line 18">
                <a:extLst>
                  <a:ext uri="{FF2B5EF4-FFF2-40B4-BE49-F238E27FC236}">
                    <a16:creationId xmlns:a16="http://schemas.microsoft.com/office/drawing/2014/main" id="{33962ADE-F463-0941-A93F-E985B037D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144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3" name="Freeform 64">
                <a:extLst>
                  <a:ext uri="{FF2B5EF4-FFF2-40B4-BE49-F238E27FC236}">
                    <a16:creationId xmlns:a16="http://schemas.microsoft.com/office/drawing/2014/main" id="{20F4260C-C1A6-8A4E-B534-3B72EEDD4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078" y="1147868"/>
                <a:ext cx="4568128" cy="2184408"/>
              </a:xfrm>
              <a:custGeom>
                <a:avLst/>
                <a:gdLst>
                  <a:gd name="T0" fmla="*/ 2147483647 w 2118"/>
                  <a:gd name="T1" fmla="*/ 2147483647 h 641"/>
                  <a:gd name="T2" fmla="*/ 2147483647 w 2118"/>
                  <a:gd name="T3" fmla="*/ 2147483647 h 641"/>
                  <a:gd name="T4" fmla="*/ 2147483647 w 2118"/>
                  <a:gd name="T5" fmla="*/ 2147483647 h 641"/>
                  <a:gd name="T6" fmla="*/ 2147483647 w 2118"/>
                  <a:gd name="T7" fmla="*/ 2147483647 h 641"/>
                  <a:gd name="T8" fmla="*/ 2147483647 w 2118"/>
                  <a:gd name="T9" fmla="*/ 2147483647 h 641"/>
                  <a:gd name="T10" fmla="*/ 2147483647 w 2118"/>
                  <a:gd name="T11" fmla="*/ 2147483647 h 641"/>
                  <a:gd name="T12" fmla="*/ 2147483647 w 2118"/>
                  <a:gd name="T13" fmla="*/ 2147483647 h 641"/>
                  <a:gd name="T14" fmla="*/ 2147483647 w 2118"/>
                  <a:gd name="T15" fmla="*/ 2147483647 h 641"/>
                  <a:gd name="T16" fmla="*/ 2147483647 w 2118"/>
                  <a:gd name="T17" fmla="*/ 2147483647 h 641"/>
                  <a:gd name="T18" fmla="*/ 2147483647 w 2118"/>
                  <a:gd name="T19" fmla="*/ 2147483647 h 641"/>
                  <a:gd name="T20" fmla="*/ 2147483647 w 2118"/>
                  <a:gd name="T21" fmla="*/ 2147483647 h 641"/>
                  <a:gd name="T22" fmla="*/ 2147483647 w 2118"/>
                  <a:gd name="T23" fmla="*/ 2147483647 h 641"/>
                  <a:gd name="T24" fmla="*/ 2147483647 w 2118"/>
                  <a:gd name="T25" fmla="*/ 2147483647 h 641"/>
                  <a:gd name="T26" fmla="*/ 2147483647 w 2118"/>
                  <a:gd name="T27" fmla="*/ 0 h 641"/>
                  <a:gd name="T28" fmla="*/ 2147483647 w 2118"/>
                  <a:gd name="T29" fmla="*/ 2147483647 h 641"/>
                  <a:gd name="T30" fmla="*/ 2147483647 w 2118"/>
                  <a:gd name="T31" fmla="*/ 2147483647 h 641"/>
                  <a:gd name="T32" fmla="*/ 2147483647 w 2118"/>
                  <a:gd name="T33" fmla="*/ 2147483647 h 641"/>
                  <a:gd name="T34" fmla="*/ 2147483647 w 2118"/>
                  <a:gd name="T35" fmla="*/ 2147483647 h 641"/>
                  <a:gd name="T36" fmla="*/ 2147483647 w 2118"/>
                  <a:gd name="T37" fmla="*/ 2147483647 h 641"/>
                  <a:gd name="T38" fmla="*/ 2147483647 w 2118"/>
                  <a:gd name="T39" fmla="*/ 2147483647 h 641"/>
                  <a:gd name="T40" fmla="*/ 2147483647 w 2118"/>
                  <a:gd name="T41" fmla="*/ 2147483647 h 641"/>
                  <a:gd name="T42" fmla="*/ 2147483647 w 2118"/>
                  <a:gd name="T43" fmla="*/ 2147483647 h 641"/>
                  <a:gd name="T44" fmla="*/ 2147483647 w 2118"/>
                  <a:gd name="T45" fmla="*/ 2147483647 h 641"/>
                  <a:gd name="T46" fmla="*/ 2147483647 w 2118"/>
                  <a:gd name="T47" fmla="*/ 2147483647 h 641"/>
                  <a:gd name="T48" fmla="*/ 2147483647 w 2118"/>
                  <a:gd name="T49" fmla="*/ 2147483647 h 641"/>
                  <a:gd name="T50" fmla="*/ 2147483647 w 2118"/>
                  <a:gd name="T51" fmla="*/ 2147483647 h 641"/>
                  <a:gd name="T52" fmla="*/ 2147483647 w 2118"/>
                  <a:gd name="T53" fmla="*/ 2147483647 h 641"/>
                  <a:gd name="T54" fmla="*/ 2147483647 w 2118"/>
                  <a:gd name="T55" fmla="*/ 2147483647 h 641"/>
                  <a:gd name="T56" fmla="*/ 2147483647 w 2118"/>
                  <a:gd name="T57" fmla="*/ 2147483647 h 641"/>
                  <a:gd name="T58" fmla="*/ 2147483647 w 2118"/>
                  <a:gd name="T59" fmla="*/ 2147483647 h 641"/>
                  <a:gd name="T60" fmla="*/ 2147483647 w 2118"/>
                  <a:gd name="T61" fmla="*/ 2147483647 h 641"/>
                  <a:gd name="T62" fmla="*/ 2147483647 w 2118"/>
                  <a:gd name="T63" fmla="*/ 2147483647 h 641"/>
                  <a:gd name="T64" fmla="*/ 2147483647 w 2118"/>
                  <a:gd name="T65" fmla="*/ 2147483647 h 641"/>
                  <a:gd name="T66" fmla="*/ 2147483647 w 2118"/>
                  <a:gd name="T67" fmla="*/ 2147483647 h 641"/>
                  <a:gd name="T68" fmla="*/ 2147483647 w 2118"/>
                  <a:gd name="T69" fmla="*/ 2147483647 h 641"/>
                  <a:gd name="T70" fmla="*/ 2147483647 w 2118"/>
                  <a:gd name="T71" fmla="*/ 2147483647 h 641"/>
                  <a:gd name="T72" fmla="*/ 2147483647 w 2118"/>
                  <a:gd name="T73" fmla="*/ 2147483647 h 641"/>
                  <a:gd name="T74" fmla="*/ 2147483647 w 2118"/>
                  <a:gd name="T75" fmla="*/ 2147483647 h 641"/>
                  <a:gd name="T76" fmla="*/ 2147483647 w 2118"/>
                  <a:gd name="T77" fmla="*/ 2147483647 h 641"/>
                  <a:gd name="T78" fmla="*/ 2147483647 w 2118"/>
                  <a:gd name="T79" fmla="*/ 2147483647 h 641"/>
                  <a:gd name="T80" fmla="*/ 2147483647 w 2118"/>
                  <a:gd name="T81" fmla="*/ 2147483647 h 641"/>
                  <a:gd name="T82" fmla="*/ 2147483647 w 2118"/>
                  <a:gd name="T83" fmla="*/ 2147483647 h 641"/>
                  <a:gd name="T84" fmla="*/ 2147483647 w 2118"/>
                  <a:gd name="T85" fmla="*/ 2147483647 h 641"/>
                  <a:gd name="T86" fmla="*/ 2147483647 w 2118"/>
                  <a:gd name="T87" fmla="*/ 2147483647 h 641"/>
                  <a:gd name="T88" fmla="*/ 2147483647 w 2118"/>
                  <a:gd name="T89" fmla="*/ 2147483647 h 641"/>
                  <a:gd name="T90" fmla="*/ 2147483647 w 2118"/>
                  <a:gd name="T91" fmla="*/ 2147483647 h 641"/>
                  <a:gd name="T92" fmla="*/ 2147483647 w 2118"/>
                  <a:gd name="T93" fmla="*/ 2147483647 h 641"/>
                  <a:gd name="T94" fmla="*/ 2147483647 w 2118"/>
                  <a:gd name="T95" fmla="*/ 2147483647 h 641"/>
                  <a:gd name="T96" fmla="*/ 2147483647 w 2118"/>
                  <a:gd name="T97" fmla="*/ 2147483647 h 641"/>
                  <a:gd name="T98" fmla="*/ 2147483647 w 2118"/>
                  <a:gd name="T99" fmla="*/ 2147483647 h 641"/>
                  <a:gd name="T100" fmla="*/ 2147483647 w 2118"/>
                  <a:gd name="T101" fmla="*/ 2147483647 h 641"/>
                  <a:gd name="T102" fmla="*/ 2147483647 w 2118"/>
                  <a:gd name="T103" fmla="*/ 2147483647 h 641"/>
                  <a:gd name="T104" fmla="*/ 2147483647 w 2118"/>
                  <a:gd name="T105" fmla="*/ 2147483647 h 641"/>
                  <a:gd name="T106" fmla="*/ 2147483647 w 2118"/>
                  <a:gd name="T107" fmla="*/ 2147483647 h 641"/>
                  <a:gd name="T108" fmla="*/ 2147483647 w 2118"/>
                  <a:gd name="T109" fmla="*/ 2147483647 h 641"/>
                  <a:gd name="T110" fmla="*/ 2147483647 w 2118"/>
                  <a:gd name="T111" fmla="*/ 2147483647 h 641"/>
                  <a:gd name="T112" fmla="*/ 2147483647 w 2118"/>
                  <a:gd name="T113" fmla="*/ 2147483647 h 641"/>
                  <a:gd name="T114" fmla="*/ 2147483647 w 2118"/>
                  <a:gd name="T115" fmla="*/ 2147483647 h 641"/>
                  <a:gd name="T116" fmla="*/ 2147483647 w 2118"/>
                  <a:gd name="T117" fmla="*/ 2147483647 h 641"/>
                  <a:gd name="T118" fmla="*/ 2147483647 w 2118"/>
                  <a:gd name="T119" fmla="*/ 2147483647 h 64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18"/>
                  <a:gd name="T181" fmla="*/ 0 h 641"/>
                  <a:gd name="T182" fmla="*/ 2118 w 2118"/>
                  <a:gd name="T183" fmla="*/ 641 h 64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18" h="641">
                    <a:moveTo>
                      <a:pt x="0" y="641"/>
                    </a:moveTo>
                    <a:lnTo>
                      <a:pt x="6" y="641"/>
                    </a:lnTo>
                    <a:lnTo>
                      <a:pt x="12" y="641"/>
                    </a:lnTo>
                    <a:lnTo>
                      <a:pt x="18" y="641"/>
                    </a:lnTo>
                    <a:lnTo>
                      <a:pt x="24" y="641"/>
                    </a:lnTo>
                    <a:lnTo>
                      <a:pt x="30" y="641"/>
                    </a:lnTo>
                    <a:lnTo>
                      <a:pt x="36" y="641"/>
                    </a:lnTo>
                    <a:lnTo>
                      <a:pt x="41" y="641"/>
                    </a:lnTo>
                    <a:lnTo>
                      <a:pt x="47" y="641"/>
                    </a:lnTo>
                    <a:lnTo>
                      <a:pt x="53" y="641"/>
                    </a:lnTo>
                    <a:lnTo>
                      <a:pt x="59" y="641"/>
                    </a:lnTo>
                    <a:lnTo>
                      <a:pt x="65" y="641"/>
                    </a:lnTo>
                    <a:lnTo>
                      <a:pt x="71" y="641"/>
                    </a:lnTo>
                    <a:lnTo>
                      <a:pt x="77" y="641"/>
                    </a:lnTo>
                    <a:lnTo>
                      <a:pt x="83" y="640"/>
                    </a:lnTo>
                    <a:lnTo>
                      <a:pt x="89" y="640"/>
                    </a:lnTo>
                    <a:lnTo>
                      <a:pt x="95" y="640"/>
                    </a:lnTo>
                    <a:lnTo>
                      <a:pt x="101" y="640"/>
                    </a:lnTo>
                    <a:lnTo>
                      <a:pt x="106" y="641"/>
                    </a:lnTo>
                    <a:lnTo>
                      <a:pt x="112" y="641"/>
                    </a:lnTo>
                    <a:lnTo>
                      <a:pt x="118" y="641"/>
                    </a:lnTo>
                    <a:lnTo>
                      <a:pt x="124" y="641"/>
                    </a:lnTo>
                    <a:lnTo>
                      <a:pt x="130" y="641"/>
                    </a:lnTo>
                    <a:lnTo>
                      <a:pt x="136" y="641"/>
                    </a:lnTo>
                    <a:lnTo>
                      <a:pt x="142" y="641"/>
                    </a:lnTo>
                    <a:lnTo>
                      <a:pt x="148" y="641"/>
                    </a:lnTo>
                    <a:lnTo>
                      <a:pt x="154" y="641"/>
                    </a:lnTo>
                    <a:lnTo>
                      <a:pt x="160" y="641"/>
                    </a:lnTo>
                    <a:lnTo>
                      <a:pt x="165" y="640"/>
                    </a:lnTo>
                    <a:lnTo>
                      <a:pt x="171" y="640"/>
                    </a:lnTo>
                    <a:lnTo>
                      <a:pt x="177" y="635"/>
                    </a:lnTo>
                    <a:lnTo>
                      <a:pt x="183" y="622"/>
                    </a:lnTo>
                    <a:lnTo>
                      <a:pt x="189" y="579"/>
                    </a:lnTo>
                    <a:lnTo>
                      <a:pt x="195" y="482"/>
                    </a:lnTo>
                    <a:lnTo>
                      <a:pt x="201" y="342"/>
                    </a:lnTo>
                    <a:lnTo>
                      <a:pt x="207" y="225"/>
                    </a:lnTo>
                    <a:lnTo>
                      <a:pt x="213" y="209"/>
                    </a:lnTo>
                    <a:lnTo>
                      <a:pt x="219" y="295"/>
                    </a:lnTo>
                    <a:lnTo>
                      <a:pt x="225" y="392"/>
                    </a:lnTo>
                    <a:lnTo>
                      <a:pt x="230" y="449"/>
                    </a:lnTo>
                    <a:lnTo>
                      <a:pt x="236" y="472"/>
                    </a:lnTo>
                    <a:lnTo>
                      <a:pt x="242" y="497"/>
                    </a:lnTo>
                    <a:lnTo>
                      <a:pt x="248" y="538"/>
                    </a:lnTo>
                    <a:lnTo>
                      <a:pt x="254" y="578"/>
                    </a:lnTo>
                    <a:lnTo>
                      <a:pt x="260" y="606"/>
                    </a:lnTo>
                    <a:lnTo>
                      <a:pt x="266" y="616"/>
                    </a:lnTo>
                    <a:lnTo>
                      <a:pt x="272" y="619"/>
                    </a:lnTo>
                    <a:lnTo>
                      <a:pt x="278" y="621"/>
                    </a:lnTo>
                    <a:lnTo>
                      <a:pt x="283" y="625"/>
                    </a:lnTo>
                    <a:lnTo>
                      <a:pt x="289" y="629"/>
                    </a:lnTo>
                    <a:lnTo>
                      <a:pt x="295" y="633"/>
                    </a:lnTo>
                    <a:lnTo>
                      <a:pt x="301" y="634"/>
                    </a:lnTo>
                    <a:lnTo>
                      <a:pt x="307" y="631"/>
                    </a:lnTo>
                    <a:lnTo>
                      <a:pt x="313" y="621"/>
                    </a:lnTo>
                    <a:lnTo>
                      <a:pt x="319" y="591"/>
                    </a:lnTo>
                    <a:lnTo>
                      <a:pt x="325" y="508"/>
                    </a:lnTo>
                    <a:lnTo>
                      <a:pt x="331" y="355"/>
                    </a:lnTo>
                    <a:lnTo>
                      <a:pt x="337" y="198"/>
                    </a:lnTo>
                    <a:lnTo>
                      <a:pt x="343" y="126"/>
                    </a:lnTo>
                    <a:lnTo>
                      <a:pt x="349" y="191"/>
                    </a:lnTo>
                    <a:lnTo>
                      <a:pt x="354" y="317"/>
                    </a:lnTo>
                    <a:lnTo>
                      <a:pt x="360" y="413"/>
                    </a:lnTo>
                    <a:lnTo>
                      <a:pt x="366" y="450"/>
                    </a:lnTo>
                    <a:lnTo>
                      <a:pt x="372" y="474"/>
                    </a:lnTo>
                    <a:lnTo>
                      <a:pt x="378" y="507"/>
                    </a:lnTo>
                    <a:lnTo>
                      <a:pt x="384" y="552"/>
                    </a:lnTo>
                    <a:lnTo>
                      <a:pt x="390" y="588"/>
                    </a:lnTo>
                    <a:lnTo>
                      <a:pt x="396" y="606"/>
                    </a:lnTo>
                    <a:lnTo>
                      <a:pt x="402" y="612"/>
                    </a:lnTo>
                    <a:lnTo>
                      <a:pt x="408" y="617"/>
                    </a:lnTo>
                    <a:lnTo>
                      <a:pt x="414" y="622"/>
                    </a:lnTo>
                    <a:lnTo>
                      <a:pt x="419" y="626"/>
                    </a:lnTo>
                    <a:lnTo>
                      <a:pt x="425" y="631"/>
                    </a:lnTo>
                    <a:lnTo>
                      <a:pt x="431" y="634"/>
                    </a:lnTo>
                    <a:lnTo>
                      <a:pt x="437" y="634"/>
                    </a:lnTo>
                    <a:lnTo>
                      <a:pt x="443" y="629"/>
                    </a:lnTo>
                    <a:lnTo>
                      <a:pt x="449" y="613"/>
                    </a:lnTo>
                    <a:lnTo>
                      <a:pt x="455" y="575"/>
                    </a:lnTo>
                    <a:lnTo>
                      <a:pt x="461" y="497"/>
                    </a:lnTo>
                    <a:lnTo>
                      <a:pt x="467" y="396"/>
                    </a:lnTo>
                    <a:lnTo>
                      <a:pt x="473" y="318"/>
                    </a:lnTo>
                    <a:lnTo>
                      <a:pt x="478" y="325"/>
                    </a:lnTo>
                    <a:lnTo>
                      <a:pt x="484" y="400"/>
                    </a:lnTo>
                    <a:lnTo>
                      <a:pt x="490" y="475"/>
                    </a:lnTo>
                    <a:lnTo>
                      <a:pt x="496" y="508"/>
                    </a:lnTo>
                    <a:lnTo>
                      <a:pt x="502" y="527"/>
                    </a:lnTo>
                    <a:lnTo>
                      <a:pt x="508" y="548"/>
                    </a:lnTo>
                    <a:lnTo>
                      <a:pt x="514" y="578"/>
                    </a:lnTo>
                    <a:lnTo>
                      <a:pt x="520" y="607"/>
                    </a:lnTo>
                    <a:lnTo>
                      <a:pt x="526" y="623"/>
                    </a:lnTo>
                    <a:lnTo>
                      <a:pt x="532" y="626"/>
                    </a:lnTo>
                    <a:lnTo>
                      <a:pt x="538" y="629"/>
                    </a:lnTo>
                    <a:lnTo>
                      <a:pt x="543" y="631"/>
                    </a:lnTo>
                    <a:lnTo>
                      <a:pt x="549" y="634"/>
                    </a:lnTo>
                    <a:lnTo>
                      <a:pt x="555" y="636"/>
                    </a:lnTo>
                    <a:lnTo>
                      <a:pt x="561" y="638"/>
                    </a:lnTo>
                    <a:lnTo>
                      <a:pt x="567" y="639"/>
                    </a:lnTo>
                    <a:lnTo>
                      <a:pt x="573" y="639"/>
                    </a:lnTo>
                    <a:lnTo>
                      <a:pt x="579" y="633"/>
                    </a:lnTo>
                    <a:lnTo>
                      <a:pt x="585" y="621"/>
                    </a:lnTo>
                    <a:lnTo>
                      <a:pt x="591" y="594"/>
                    </a:lnTo>
                    <a:lnTo>
                      <a:pt x="597" y="556"/>
                    </a:lnTo>
                    <a:lnTo>
                      <a:pt x="602" y="517"/>
                    </a:lnTo>
                    <a:lnTo>
                      <a:pt x="608" y="504"/>
                    </a:lnTo>
                    <a:lnTo>
                      <a:pt x="614" y="521"/>
                    </a:lnTo>
                    <a:lnTo>
                      <a:pt x="620" y="547"/>
                    </a:lnTo>
                    <a:lnTo>
                      <a:pt x="626" y="568"/>
                    </a:lnTo>
                    <a:lnTo>
                      <a:pt x="632" y="582"/>
                    </a:lnTo>
                    <a:lnTo>
                      <a:pt x="638" y="596"/>
                    </a:lnTo>
                    <a:lnTo>
                      <a:pt x="644" y="610"/>
                    </a:lnTo>
                    <a:lnTo>
                      <a:pt x="650" y="624"/>
                    </a:lnTo>
                    <a:lnTo>
                      <a:pt x="656" y="633"/>
                    </a:lnTo>
                    <a:lnTo>
                      <a:pt x="662" y="637"/>
                    </a:lnTo>
                    <a:lnTo>
                      <a:pt x="668" y="639"/>
                    </a:lnTo>
                    <a:lnTo>
                      <a:pt x="673" y="641"/>
                    </a:lnTo>
                    <a:lnTo>
                      <a:pt x="679" y="641"/>
                    </a:lnTo>
                    <a:lnTo>
                      <a:pt x="685" y="641"/>
                    </a:lnTo>
                    <a:lnTo>
                      <a:pt x="691" y="641"/>
                    </a:lnTo>
                    <a:lnTo>
                      <a:pt x="697" y="641"/>
                    </a:lnTo>
                    <a:lnTo>
                      <a:pt x="703" y="641"/>
                    </a:lnTo>
                    <a:lnTo>
                      <a:pt x="709" y="641"/>
                    </a:lnTo>
                    <a:lnTo>
                      <a:pt x="715" y="640"/>
                    </a:lnTo>
                    <a:lnTo>
                      <a:pt x="721" y="632"/>
                    </a:lnTo>
                    <a:lnTo>
                      <a:pt x="727" y="619"/>
                    </a:lnTo>
                    <a:lnTo>
                      <a:pt x="733" y="605"/>
                    </a:lnTo>
                    <a:lnTo>
                      <a:pt x="739" y="600"/>
                    </a:lnTo>
                    <a:lnTo>
                      <a:pt x="744" y="603"/>
                    </a:lnTo>
                    <a:lnTo>
                      <a:pt x="750" y="612"/>
                    </a:lnTo>
                    <a:lnTo>
                      <a:pt x="756" y="619"/>
                    </a:lnTo>
                    <a:lnTo>
                      <a:pt x="762" y="623"/>
                    </a:lnTo>
                    <a:lnTo>
                      <a:pt x="768" y="627"/>
                    </a:lnTo>
                    <a:lnTo>
                      <a:pt x="774" y="633"/>
                    </a:lnTo>
                    <a:lnTo>
                      <a:pt x="780" y="638"/>
                    </a:lnTo>
                    <a:lnTo>
                      <a:pt x="786" y="641"/>
                    </a:lnTo>
                    <a:lnTo>
                      <a:pt x="792" y="641"/>
                    </a:lnTo>
                    <a:lnTo>
                      <a:pt x="798" y="641"/>
                    </a:lnTo>
                    <a:lnTo>
                      <a:pt x="803" y="641"/>
                    </a:lnTo>
                    <a:lnTo>
                      <a:pt x="809" y="641"/>
                    </a:lnTo>
                    <a:lnTo>
                      <a:pt x="815" y="641"/>
                    </a:lnTo>
                    <a:lnTo>
                      <a:pt x="821" y="641"/>
                    </a:lnTo>
                    <a:lnTo>
                      <a:pt x="827" y="641"/>
                    </a:lnTo>
                    <a:lnTo>
                      <a:pt x="833" y="641"/>
                    </a:lnTo>
                    <a:lnTo>
                      <a:pt x="839" y="641"/>
                    </a:lnTo>
                    <a:lnTo>
                      <a:pt x="845" y="641"/>
                    </a:lnTo>
                    <a:lnTo>
                      <a:pt x="851" y="641"/>
                    </a:lnTo>
                    <a:lnTo>
                      <a:pt x="857" y="641"/>
                    </a:lnTo>
                    <a:lnTo>
                      <a:pt x="863" y="638"/>
                    </a:lnTo>
                    <a:lnTo>
                      <a:pt x="869" y="636"/>
                    </a:lnTo>
                    <a:lnTo>
                      <a:pt x="874" y="633"/>
                    </a:lnTo>
                    <a:lnTo>
                      <a:pt x="880" y="634"/>
                    </a:lnTo>
                    <a:lnTo>
                      <a:pt x="886" y="637"/>
                    </a:lnTo>
                    <a:lnTo>
                      <a:pt x="892" y="639"/>
                    </a:lnTo>
                    <a:lnTo>
                      <a:pt x="898" y="641"/>
                    </a:lnTo>
                    <a:lnTo>
                      <a:pt x="904" y="641"/>
                    </a:lnTo>
                    <a:lnTo>
                      <a:pt x="910" y="641"/>
                    </a:lnTo>
                    <a:lnTo>
                      <a:pt x="916" y="641"/>
                    </a:lnTo>
                    <a:lnTo>
                      <a:pt x="922" y="641"/>
                    </a:lnTo>
                    <a:lnTo>
                      <a:pt x="928" y="641"/>
                    </a:lnTo>
                    <a:lnTo>
                      <a:pt x="934" y="641"/>
                    </a:lnTo>
                    <a:lnTo>
                      <a:pt x="940" y="641"/>
                    </a:lnTo>
                    <a:lnTo>
                      <a:pt x="945" y="641"/>
                    </a:lnTo>
                    <a:lnTo>
                      <a:pt x="951" y="641"/>
                    </a:lnTo>
                    <a:lnTo>
                      <a:pt x="957" y="641"/>
                    </a:lnTo>
                    <a:lnTo>
                      <a:pt x="963" y="641"/>
                    </a:lnTo>
                    <a:lnTo>
                      <a:pt x="969" y="641"/>
                    </a:lnTo>
                    <a:lnTo>
                      <a:pt x="975" y="641"/>
                    </a:lnTo>
                    <a:lnTo>
                      <a:pt x="981" y="641"/>
                    </a:lnTo>
                    <a:lnTo>
                      <a:pt x="987" y="639"/>
                    </a:lnTo>
                    <a:lnTo>
                      <a:pt x="993" y="637"/>
                    </a:lnTo>
                    <a:lnTo>
                      <a:pt x="999" y="635"/>
                    </a:lnTo>
                    <a:lnTo>
                      <a:pt x="1004" y="633"/>
                    </a:lnTo>
                    <a:lnTo>
                      <a:pt x="1010" y="634"/>
                    </a:lnTo>
                    <a:lnTo>
                      <a:pt x="1016" y="635"/>
                    </a:lnTo>
                    <a:lnTo>
                      <a:pt x="1022" y="636"/>
                    </a:lnTo>
                    <a:lnTo>
                      <a:pt x="1028" y="638"/>
                    </a:lnTo>
                    <a:lnTo>
                      <a:pt x="1034" y="639"/>
                    </a:lnTo>
                    <a:lnTo>
                      <a:pt x="1040" y="641"/>
                    </a:lnTo>
                    <a:lnTo>
                      <a:pt x="1046" y="641"/>
                    </a:lnTo>
                    <a:lnTo>
                      <a:pt x="1052" y="641"/>
                    </a:lnTo>
                    <a:lnTo>
                      <a:pt x="1058" y="641"/>
                    </a:lnTo>
                    <a:lnTo>
                      <a:pt x="1064" y="641"/>
                    </a:lnTo>
                    <a:lnTo>
                      <a:pt x="1070" y="641"/>
                    </a:lnTo>
                    <a:lnTo>
                      <a:pt x="1076" y="641"/>
                    </a:lnTo>
                    <a:lnTo>
                      <a:pt x="1081" y="641"/>
                    </a:lnTo>
                    <a:lnTo>
                      <a:pt x="1087" y="641"/>
                    </a:lnTo>
                    <a:lnTo>
                      <a:pt x="1093" y="640"/>
                    </a:lnTo>
                    <a:lnTo>
                      <a:pt x="1099" y="639"/>
                    </a:lnTo>
                    <a:lnTo>
                      <a:pt x="1105" y="637"/>
                    </a:lnTo>
                    <a:lnTo>
                      <a:pt x="1111" y="636"/>
                    </a:lnTo>
                    <a:lnTo>
                      <a:pt x="1117" y="629"/>
                    </a:lnTo>
                    <a:lnTo>
                      <a:pt x="1123" y="612"/>
                    </a:lnTo>
                    <a:lnTo>
                      <a:pt x="1129" y="592"/>
                    </a:lnTo>
                    <a:lnTo>
                      <a:pt x="1135" y="572"/>
                    </a:lnTo>
                    <a:lnTo>
                      <a:pt x="1140" y="569"/>
                    </a:lnTo>
                    <a:lnTo>
                      <a:pt x="1146" y="581"/>
                    </a:lnTo>
                    <a:lnTo>
                      <a:pt x="1152" y="594"/>
                    </a:lnTo>
                    <a:lnTo>
                      <a:pt x="1158" y="604"/>
                    </a:lnTo>
                    <a:lnTo>
                      <a:pt x="1164" y="610"/>
                    </a:lnTo>
                    <a:lnTo>
                      <a:pt x="1170" y="617"/>
                    </a:lnTo>
                    <a:lnTo>
                      <a:pt x="1176" y="623"/>
                    </a:lnTo>
                    <a:lnTo>
                      <a:pt x="1182" y="629"/>
                    </a:lnTo>
                    <a:lnTo>
                      <a:pt x="1188" y="635"/>
                    </a:lnTo>
                    <a:lnTo>
                      <a:pt x="1194" y="636"/>
                    </a:lnTo>
                    <a:lnTo>
                      <a:pt x="1200" y="636"/>
                    </a:lnTo>
                    <a:lnTo>
                      <a:pt x="1206" y="636"/>
                    </a:lnTo>
                    <a:lnTo>
                      <a:pt x="1212" y="635"/>
                    </a:lnTo>
                    <a:lnTo>
                      <a:pt x="1217" y="635"/>
                    </a:lnTo>
                    <a:lnTo>
                      <a:pt x="1223" y="634"/>
                    </a:lnTo>
                    <a:lnTo>
                      <a:pt x="1229" y="634"/>
                    </a:lnTo>
                    <a:lnTo>
                      <a:pt x="1235" y="633"/>
                    </a:lnTo>
                    <a:lnTo>
                      <a:pt x="1241" y="625"/>
                    </a:lnTo>
                    <a:lnTo>
                      <a:pt x="1247" y="590"/>
                    </a:lnTo>
                    <a:lnTo>
                      <a:pt x="1253" y="487"/>
                    </a:lnTo>
                    <a:lnTo>
                      <a:pt x="1259" y="307"/>
                    </a:lnTo>
                    <a:lnTo>
                      <a:pt x="1265" y="115"/>
                    </a:lnTo>
                    <a:lnTo>
                      <a:pt x="1271" y="25"/>
                    </a:lnTo>
                    <a:lnTo>
                      <a:pt x="1277" y="93"/>
                    </a:lnTo>
                    <a:lnTo>
                      <a:pt x="1283" y="241"/>
                    </a:lnTo>
                    <a:lnTo>
                      <a:pt x="1289" y="356"/>
                    </a:lnTo>
                    <a:lnTo>
                      <a:pt x="1294" y="406"/>
                    </a:lnTo>
                    <a:lnTo>
                      <a:pt x="1300" y="437"/>
                    </a:lnTo>
                    <a:lnTo>
                      <a:pt x="1306" y="481"/>
                    </a:lnTo>
                    <a:lnTo>
                      <a:pt x="1312" y="527"/>
                    </a:lnTo>
                    <a:lnTo>
                      <a:pt x="1318" y="572"/>
                    </a:lnTo>
                    <a:lnTo>
                      <a:pt x="1324" y="593"/>
                    </a:lnTo>
                    <a:lnTo>
                      <a:pt x="1330" y="603"/>
                    </a:lnTo>
                    <a:lnTo>
                      <a:pt x="1336" y="609"/>
                    </a:lnTo>
                    <a:lnTo>
                      <a:pt x="1342" y="614"/>
                    </a:lnTo>
                    <a:lnTo>
                      <a:pt x="1348" y="618"/>
                    </a:lnTo>
                    <a:lnTo>
                      <a:pt x="1353" y="621"/>
                    </a:lnTo>
                    <a:lnTo>
                      <a:pt x="1359" y="623"/>
                    </a:lnTo>
                    <a:lnTo>
                      <a:pt x="1365" y="623"/>
                    </a:lnTo>
                    <a:lnTo>
                      <a:pt x="1371" y="617"/>
                    </a:lnTo>
                    <a:lnTo>
                      <a:pt x="1377" y="592"/>
                    </a:lnTo>
                    <a:lnTo>
                      <a:pt x="1383" y="512"/>
                    </a:lnTo>
                    <a:lnTo>
                      <a:pt x="1389" y="347"/>
                    </a:lnTo>
                    <a:lnTo>
                      <a:pt x="1395" y="140"/>
                    </a:lnTo>
                    <a:lnTo>
                      <a:pt x="1401" y="0"/>
                    </a:lnTo>
                    <a:lnTo>
                      <a:pt x="1407" y="21"/>
                    </a:lnTo>
                    <a:lnTo>
                      <a:pt x="1413" y="167"/>
                    </a:lnTo>
                    <a:lnTo>
                      <a:pt x="1419" y="313"/>
                    </a:lnTo>
                    <a:lnTo>
                      <a:pt x="1425" y="387"/>
                    </a:lnTo>
                    <a:lnTo>
                      <a:pt x="1430" y="416"/>
                    </a:lnTo>
                    <a:lnTo>
                      <a:pt x="1436" y="453"/>
                    </a:lnTo>
                    <a:lnTo>
                      <a:pt x="1442" y="506"/>
                    </a:lnTo>
                    <a:lnTo>
                      <a:pt x="1448" y="560"/>
                    </a:lnTo>
                    <a:lnTo>
                      <a:pt x="1454" y="591"/>
                    </a:lnTo>
                    <a:lnTo>
                      <a:pt x="1460" y="606"/>
                    </a:lnTo>
                    <a:lnTo>
                      <a:pt x="1466" y="611"/>
                    </a:lnTo>
                    <a:lnTo>
                      <a:pt x="1472" y="615"/>
                    </a:lnTo>
                    <a:lnTo>
                      <a:pt x="1478" y="619"/>
                    </a:lnTo>
                    <a:lnTo>
                      <a:pt x="1484" y="623"/>
                    </a:lnTo>
                    <a:lnTo>
                      <a:pt x="1490" y="627"/>
                    </a:lnTo>
                    <a:lnTo>
                      <a:pt x="1496" y="629"/>
                    </a:lnTo>
                    <a:lnTo>
                      <a:pt x="1502" y="627"/>
                    </a:lnTo>
                    <a:lnTo>
                      <a:pt x="1508" y="616"/>
                    </a:lnTo>
                    <a:lnTo>
                      <a:pt x="1513" y="579"/>
                    </a:lnTo>
                    <a:lnTo>
                      <a:pt x="1519" y="498"/>
                    </a:lnTo>
                    <a:lnTo>
                      <a:pt x="1525" y="382"/>
                    </a:lnTo>
                    <a:lnTo>
                      <a:pt x="1531" y="281"/>
                    </a:lnTo>
                    <a:lnTo>
                      <a:pt x="1537" y="257"/>
                    </a:lnTo>
                    <a:lnTo>
                      <a:pt x="1543" y="323"/>
                    </a:lnTo>
                    <a:lnTo>
                      <a:pt x="1549" y="409"/>
                    </a:lnTo>
                    <a:lnTo>
                      <a:pt x="1555" y="464"/>
                    </a:lnTo>
                    <a:lnTo>
                      <a:pt x="1561" y="485"/>
                    </a:lnTo>
                    <a:lnTo>
                      <a:pt x="1567" y="508"/>
                    </a:lnTo>
                    <a:lnTo>
                      <a:pt x="1573" y="546"/>
                    </a:lnTo>
                    <a:lnTo>
                      <a:pt x="1578" y="587"/>
                    </a:lnTo>
                    <a:lnTo>
                      <a:pt x="1584" y="612"/>
                    </a:lnTo>
                    <a:lnTo>
                      <a:pt x="1590" y="621"/>
                    </a:lnTo>
                    <a:lnTo>
                      <a:pt x="1596" y="624"/>
                    </a:lnTo>
                    <a:lnTo>
                      <a:pt x="1602" y="627"/>
                    </a:lnTo>
                    <a:lnTo>
                      <a:pt x="1608" y="631"/>
                    </a:lnTo>
                    <a:lnTo>
                      <a:pt x="1614" y="634"/>
                    </a:lnTo>
                    <a:lnTo>
                      <a:pt x="1620" y="637"/>
                    </a:lnTo>
                    <a:lnTo>
                      <a:pt x="1626" y="640"/>
                    </a:lnTo>
                    <a:lnTo>
                      <a:pt x="1632" y="640"/>
                    </a:lnTo>
                    <a:lnTo>
                      <a:pt x="1638" y="635"/>
                    </a:lnTo>
                    <a:lnTo>
                      <a:pt x="1644" y="621"/>
                    </a:lnTo>
                    <a:lnTo>
                      <a:pt x="1650" y="596"/>
                    </a:lnTo>
                    <a:lnTo>
                      <a:pt x="1655" y="554"/>
                    </a:lnTo>
                    <a:lnTo>
                      <a:pt x="1661" y="509"/>
                    </a:lnTo>
                    <a:lnTo>
                      <a:pt x="1667" y="477"/>
                    </a:lnTo>
                    <a:lnTo>
                      <a:pt x="1673" y="488"/>
                    </a:lnTo>
                    <a:lnTo>
                      <a:pt x="1679" y="521"/>
                    </a:lnTo>
                    <a:lnTo>
                      <a:pt x="1685" y="553"/>
                    </a:lnTo>
                    <a:lnTo>
                      <a:pt x="1691" y="566"/>
                    </a:lnTo>
                    <a:lnTo>
                      <a:pt x="1697" y="580"/>
                    </a:lnTo>
                    <a:lnTo>
                      <a:pt x="1703" y="595"/>
                    </a:lnTo>
                    <a:lnTo>
                      <a:pt x="1709" y="611"/>
                    </a:lnTo>
                    <a:lnTo>
                      <a:pt x="1715" y="625"/>
                    </a:lnTo>
                    <a:lnTo>
                      <a:pt x="1720" y="633"/>
                    </a:lnTo>
                    <a:lnTo>
                      <a:pt x="1726" y="635"/>
                    </a:lnTo>
                    <a:lnTo>
                      <a:pt x="1732" y="636"/>
                    </a:lnTo>
                    <a:lnTo>
                      <a:pt x="1738" y="637"/>
                    </a:lnTo>
                    <a:lnTo>
                      <a:pt x="1744" y="639"/>
                    </a:lnTo>
                    <a:lnTo>
                      <a:pt x="1750" y="640"/>
                    </a:lnTo>
                    <a:lnTo>
                      <a:pt x="1756" y="641"/>
                    </a:lnTo>
                    <a:lnTo>
                      <a:pt x="1762" y="641"/>
                    </a:lnTo>
                    <a:lnTo>
                      <a:pt x="1768" y="640"/>
                    </a:lnTo>
                    <a:lnTo>
                      <a:pt x="1774" y="635"/>
                    </a:lnTo>
                    <a:lnTo>
                      <a:pt x="1780" y="626"/>
                    </a:lnTo>
                    <a:lnTo>
                      <a:pt x="1786" y="612"/>
                    </a:lnTo>
                    <a:lnTo>
                      <a:pt x="1792" y="598"/>
                    </a:lnTo>
                    <a:lnTo>
                      <a:pt x="1798" y="588"/>
                    </a:lnTo>
                    <a:lnTo>
                      <a:pt x="1803" y="592"/>
                    </a:lnTo>
                    <a:lnTo>
                      <a:pt x="1809" y="599"/>
                    </a:lnTo>
                    <a:lnTo>
                      <a:pt x="1815" y="606"/>
                    </a:lnTo>
                    <a:lnTo>
                      <a:pt x="1821" y="613"/>
                    </a:lnTo>
                    <a:lnTo>
                      <a:pt x="1827" y="619"/>
                    </a:lnTo>
                    <a:lnTo>
                      <a:pt x="1833" y="625"/>
                    </a:lnTo>
                    <a:lnTo>
                      <a:pt x="1839" y="631"/>
                    </a:lnTo>
                    <a:lnTo>
                      <a:pt x="1845" y="636"/>
                    </a:lnTo>
                    <a:lnTo>
                      <a:pt x="1851" y="639"/>
                    </a:lnTo>
                    <a:lnTo>
                      <a:pt x="1857" y="640"/>
                    </a:lnTo>
                    <a:lnTo>
                      <a:pt x="1863" y="641"/>
                    </a:lnTo>
                    <a:lnTo>
                      <a:pt x="1869" y="641"/>
                    </a:lnTo>
                    <a:lnTo>
                      <a:pt x="1875" y="641"/>
                    </a:lnTo>
                    <a:lnTo>
                      <a:pt x="1881" y="641"/>
                    </a:lnTo>
                    <a:lnTo>
                      <a:pt x="1886" y="641"/>
                    </a:lnTo>
                    <a:lnTo>
                      <a:pt x="1892" y="641"/>
                    </a:lnTo>
                    <a:lnTo>
                      <a:pt x="1898" y="641"/>
                    </a:lnTo>
                    <a:lnTo>
                      <a:pt x="1904" y="641"/>
                    </a:lnTo>
                    <a:lnTo>
                      <a:pt x="1910" y="640"/>
                    </a:lnTo>
                    <a:lnTo>
                      <a:pt x="1916" y="636"/>
                    </a:lnTo>
                    <a:lnTo>
                      <a:pt x="1922" y="632"/>
                    </a:lnTo>
                    <a:lnTo>
                      <a:pt x="1928" y="628"/>
                    </a:lnTo>
                    <a:lnTo>
                      <a:pt x="1934" y="629"/>
                    </a:lnTo>
                    <a:lnTo>
                      <a:pt x="1940" y="633"/>
                    </a:lnTo>
                    <a:lnTo>
                      <a:pt x="1946" y="636"/>
                    </a:lnTo>
                    <a:lnTo>
                      <a:pt x="1951" y="638"/>
                    </a:lnTo>
                    <a:lnTo>
                      <a:pt x="1957" y="639"/>
                    </a:lnTo>
                    <a:lnTo>
                      <a:pt x="1963" y="640"/>
                    </a:lnTo>
                    <a:lnTo>
                      <a:pt x="1969" y="641"/>
                    </a:lnTo>
                    <a:lnTo>
                      <a:pt x="1975" y="641"/>
                    </a:lnTo>
                    <a:lnTo>
                      <a:pt x="1981" y="641"/>
                    </a:lnTo>
                    <a:lnTo>
                      <a:pt x="1987" y="641"/>
                    </a:lnTo>
                    <a:lnTo>
                      <a:pt x="1993" y="641"/>
                    </a:lnTo>
                    <a:lnTo>
                      <a:pt x="1999" y="641"/>
                    </a:lnTo>
                    <a:lnTo>
                      <a:pt x="2005" y="641"/>
                    </a:lnTo>
                    <a:lnTo>
                      <a:pt x="2011" y="641"/>
                    </a:lnTo>
                    <a:lnTo>
                      <a:pt x="2017" y="641"/>
                    </a:lnTo>
                    <a:lnTo>
                      <a:pt x="2023" y="641"/>
                    </a:lnTo>
                    <a:lnTo>
                      <a:pt x="2029" y="641"/>
                    </a:lnTo>
                    <a:lnTo>
                      <a:pt x="2035" y="640"/>
                    </a:lnTo>
                    <a:lnTo>
                      <a:pt x="2040" y="640"/>
                    </a:lnTo>
                    <a:lnTo>
                      <a:pt x="2046" y="639"/>
                    </a:lnTo>
                    <a:lnTo>
                      <a:pt x="2052" y="639"/>
                    </a:lnTo>
                    <a:lnTo>
                      <a:pt x="2058" y="639"/>
                    </a:lnTo>
                    <a:lnTo>
                      <a:pt x="2064" y="639"/>
                    </a:lnTo>
                    <a:lnTo>
                      <a:pt x="2070" y="640"/>
                    </a:lnTo>
                    <a:lnTo>
                      <a:pt x="2076" y="641"/>
                    </a:lnTo>
                    <a:lnTo>
                      <a:pt x="2082" y="641"/>
                    </a:lnTo>
                    <a:lnTo>
                      <a:pt x="2088" y="641"/>
                    </a:lnTo>
                    <a:lnTo>
                      <a:pt x="2094" y="641"/>
                    </a:lnTo>
                    <a:lnTo>
                      <a:pt x="2100" y="641"/>
                    </a:lnTo>
                    <a:lnTo>
                      <a:pt x="2106" y="641"/>
                    </a:lnTo>
                    <a:lnTo>
                      <a:pt x="2112" y="641"/>
                    </a:lnTo>
                    <a:lnTo>
                      <a:pt x="2118" y="6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4" name="Line 71">
                <a:extLst>
                  <a:ext uri="{FF2B5EF4-FFF2-40B4-BE49-F238E27FC236}">
                    <a16:creationId xmlns:a16="http://schemas.microsoft.com/office/drawing/2014/main" id="{205EF13D-8E0B-8943-AACC-E36E59591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5" name="Line 73">
                <a:extLst>
                  <a:ext uri="{FF2B5EF4-FFF2-40B4-BE49-F238E27FC236}">
                    <a16:creationId xmlns:a16="http://schemas.microsoft.com/office/drawing/2014/main" id="{E577D8A8-64C7-CA4D-939C-C722C8C28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6" name="Line 75">
                <a:extLst>
                  <a:ext uri="{FF2B5EF4-FFF2-40B4-BE49-F238E27FC236}">
                    <a16:creationId xmlns:a16="http://schemas.microsoft.com/office/drawing/2014/main" id="{A728E056-A7AE-3748-8564-FFCBB48FB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7" name="Line 77">
                <a:extLst>
                  <a:ext uri="{FF2B5EF4-FFF2-40B4-BE49-F238E27FC236}">
                    <a16:creationId xmlns:a16="http://schemas.microsoft.com/office/drawing/2014/main" id="{8AC54CFC-E6CD-394D-9F4B-10C3A9FEA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8" name="Line 79">
                <a:extLst>
                  <a:ext uri="{FF2B5EF4-FFF2-40B4-BE49-F238E27FC236}">
                    <a16:creationId xmlns:a16="http://schemas.microsoft.com/office/drawing/2014/main" id="{79E27E91-2A75-4340-BA33-8AC1024D6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19" name="Line 112">
                <a:extLst>
                  <a:ext uri="{FF2B5EF4-FFF2-40B4-BE49-F238E27FC236}">
                    <a16:creationId xmlns:a16="http://schemas.microsoft.com/office/drawing/2014/main" id="{1FBF9EBD-476E-674A-A641-3184136792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0" name="Line 114">
                <a:extLst>
                  <a:ext uri="{FF2B5EF4-FFF2-40B4-BE49-F238E27FC236}">
                    <a16:creationId xmlns:a16="http://schemas.microsoft.com/office/drawing/2014/main" id="{E3F5C629-55B5-9145-857B-20E2EDB018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1" name="Line 116">
                <a:extLst>
                  <a:ext uri="{FF2B5EF4-FFF2-40B4-BE49-F238E27FC236}">
                    <a16:creationId xmlns:a16="http://schemas.microsoft.com/office/drawing/2014/main" id="{13627229-A8D6-5B46-B535-DEBD17A5C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2" name="Line 118">
                <a:extLst>
                  <a:ext uri="{FF2B5EF4-FFF2-40B4-BE49-F238E27FC236}">
                    <a16:creationId xmlns:a16="http://schemas.microsoft.com/office/drawing/2014/main" id="{E2FD3F8A-0C2A-AF41-BA74-C244FE39F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3" name="Line 120">
                <a:extLst>
                  <a:ext uri="{FF2B5EF4-FFF2-40B4-BE49-F238E27FC236}">
                    <a16:creationId xmlns:a16="http://schemas.microsoft.com/office/drawing/2014/main" id="{FF72E8AF-8293-5A4B-9C68-1D60ACE68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4" name="Line 153">
                <a:extLst>
                  <a:ext uri="{FF2B5EF4-FFF2-40B4-BE49-F238E27FC236}">
                    <a16:creationId xmlns:a16="http://schemas.microsoft.com/office/drawing/2014/main" id="{C5477653-6FDF-8D47-B305-54B5AC585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5" name="Line 155">
                <a:extLst>
                  <a:ext uri="{FF2B5EF4-FFF2-40B4-BE49-F238E27FC236}">
                    <a16:creationId xmlns:a16="http://schemas.microsoft.com/office/drawing/2014/main" id="{BA2D160D-A815-1141-896C-214158A5E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6" name="Line 157">
                <a:extLst>
                  <a:ext uri="{FF2B5EF4-FFF2-40B4-BE49-F238E27FC236}">
                    <a16:creationId xmlns:a16="http://schemas.microsoft.com/office/drawing/2014/main" id="{6A751707-66CC-FB45-8475-525F39A35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7" name="Line 159">
                <a:extLst>
                  <a:ext uri="{FF2B5EF4-FFF2-40B4-BE49-F238E27FC236}">
                    <a16:creationId xmlns:a16="http://schemas.microsoft.com/office/drawing/2014/main" id="{4EF89DAF-06FD-1F4F-9F1D-54C92EB2F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8" name="Line 161">
                <a:extLst>
                  <a:ext uri="{FF2B5EF4-FFF2-40B4-BE49-F238E27FC236}">
                    <a16:creationId xmlns:a16="http://schemas.microsoft.com/office/drawing/2014/main" id="{45996584-5DD9-B241-B34A-BA0C46546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29" name="Line 194">
                <a:extLst>
                  <a:ext uri="{FF2B5EF4-FFF2-40B4-BE49-F238E27FC236}">
                    <a16:creationId xmlns:a16="http://schemas.microsoft.com/office/drawing/2014/main" id="{7DECA7A4-7650-284D-80E0-4E2B7C121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0" name="Line 196">
                <a:extLst>
                  <a:ext uri="{FF2B5EF4-FFF2-40B4-BE49-F238E27FC236}">
                    <a16:creationId xmlns:a16="http://schemas.microsoft.com/office/drawing/2014/main" id="{88C656D5-A3B7-0A4A-BBB4-8D2458D24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1" name="Line 198">
                <a:extLst>
                  <a:ext uri="{FF2B5EF4-FFF2-40B4-BE49-F238E27FC236}">
                    <a16:creationId xmlns:a16="http://schemas.microsoft.com/office/drawing/2014/main" id="{D87900CA-419B-8B43-843B-A0829A7C3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2" name="Line 200">
                <a:extLst>
                  <a:ext uri="{FF2B5EF4-FFF2-40B4-BE49-F238E27FC236}">
                    <a16:creationId xmlns:a16="http://schemas.microsoft.com/office/drawing/2014/main" id="{F6A8E6D7-6111-DC4C-B4FE-053587E07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3" name="Line 202">
                <a:extLst>
                  <a:ext uri="{FF2B5EF4-FFF2-40B4-BE49-F238E27FC236}">
                    <a16:creationId xmlns:a16="http://schemas.microsoft.com/office/drawing/2014/main" id="{8A9A83D7-A0D3-1B4E-88CE-6FD19C609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4" name="Line 236">
                <a:extLst>
                  <a:ext uri="{FF2B5EF4-FFF2-40B4-BE49-F238E27FC236}">
                    <a16:creationId xmlns:a16="http://schemas.microsoft.com/office/drawing/2014/main" id="{8F56C6B1-4F75-3944-9D71-46F02FE2E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5" name="Line 238">
                <a:extLst>
                  <a:ext uri="{FF2B5EF4-FFF2-40B4-BE49-F238E27FC236}">
                    <a16:creationId xmlns:a16="http://schemas.microsoft.com/office/drawing/2014/main" id="{E6A2AB3A-EACC-F646-BE25-BC29EF62C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6" name="Line 240">
                <a:extLst>
                  <a:ext uri="{FF2B5EF4-FFF2-40B4-BE49-F238E27FC236}">
                    <a16:creationId xmlns:a16="http://schemas.microsoft.com/office/drawing/2014/main" id="{7225589F-00B9-8642-9CED-462385414C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7" name="Line 242">
                <a:extLst>
                  <a:ext uri="{FF2B5EF4-FFF2-40B4-BE49-F238E27FC236}">
                    <a16:creationId xmlns:a16="http://schemas.microsoft.com/office/drawing/2014/main" id="{29527924-B87C-864D-9A91-0077EC337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8" name="Line 244">
                <a:extLst>
                  <a:ext uri="{FF2B5EF4-FFF2-40B4-BE49-F238E27FC236}">
                    <a16:creationId xmlns:a16="http://schemas.microsoft.com/office/drawing/2014/main" id="{F91A5C96-8633-FF43-B268-C64375C8B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39" name="Line 277">
                <a:extLst>
                  <a:ext uri="{FF2B5EF4-FFF2-40B4-BE49-F238E27FC236}">
                    <a16:creationId xmlns:a16="http://schemas.microsoft.com/office/drawing/2014/main" id="{FE9B6299-706C-3945-8B70-C6810057F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0" name="Line 279">
                <a:extLst>
                  <a:ext uri="{FF2B5EF4-FFF2-40B4-BE49-F238E27FC236}">
                    <a16:creationId xmlns:a16="http://schemas.microsoft.com/office/drawing/2014/main" id="{1A1DE143-CC99-3F44-9497-9CFF29E6A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1" name="Line 281">
                <a:extLst>
                  <a:ext uri="{FF2B5EF4-FFF2-40B4-BE49-F238E27FC236}">
                    <a16:creationId xmlns:a16="http://schemas.microsoft.com/office/drawing/2014/main" id="{29129C65-D996-9A41-B156-B6C5813BA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2" name="Line 283">
                <a:extLst>
                  <a:ext uri="{FF2B5EF4-FFF2-40B4-BE49-F238E27FC236}">
                    <a16:creationId xmlns:a16="http://schemas.microsoft.com/office/drawing/2014/main" id="{1CD47EDE-33CB-C044-89D3-CA9447AC9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3" name="Line 285">
                <a:extLst>
                  <a:ext uri="{FF2B5EF4-FFF2-40B4-BE49-F238E27FC236}">
                    <a16:creationId xmlns:a16="http://schemas.microsoft.com/office/drawing/2014/main" id="{B736A191-D122-4A41-B5A7-D975E2D36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4" name="Line 318">
                <a:extLst>
                  <a:ext uri="{FF2B5EF4-FFF2-40B4-BE49-F238E27FC236}">
                    <a16:creationId xmlns:a16="http://schemas.microsoft.com/office/drawing/2014/main" id="{0FFA16EB-2A82-FD4F-95F5-5336154B7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5" name="Line 320">
                <a:extLst>
                  <a:ext uri="{FF2B5EF4-FFF2-40B4-BE49-F238E27FC236}">
                    <a16:creationId xmlns:a16="http://schemas.microsoft.com/office/drawing/2014/main" id="{C8F483AC-0517-B347-B7A6-490EFB2F8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6" name="Line 322">
                <a:extLst>
                  <a:ext uri="{FF2B5EF4-FFF2-40B4-BE49-F238E27FC236}">
                    <a16:creationId xmlns:a16="http://schemas.microsoft.com/office/drawing/2014/main" id="{2AB5A098-0A6A-F54F-88B4-BC2B7433C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7" name="Line 324">
                <a:extLst>
                  <a:ext uri="{FF2B5EF4-FFF2-40B4-BE49-F238E27FC236}">
                    <a16:creationId xmlns:a16="http://schemas.microsoft.com/office/drawing/2014/main" id="{C0752A09-2270-8D4B-ABC3-605815E4B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8" name="Line 326">
                <a:extLst>
                  <a:ext uri="{FF2B5EF4-FFF2-40B4-BE49-F238E27FC236}">
                    <a16:creationId xmlns:a16="http://schemas.microsoft.com/office/drawing/2014/main" id="{6612630E-909A-0341-B7A1-17F85A16B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49" name="Line 359">
                <a:extLst>
                  <a:ext uri="{FF2B5EF4-FFF2-40B4-BE49-F238E27FC236}">
                    <a16:creationId xmlns:a16="http://schemas.microsoft.com/office/drawing/2014/main" id="{AC709C2B-5317-384A-A372-D147E4947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374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50" name="Line 361">
                <a:extLst>
                  <a:ext uri="{FF2B5EF4-FFF2-40B4-BE49-F238E27FC236}">
                    <a16:creationId xmlns:a16="http://schemas.microsoft.com/office/drawing/2014/main" id="{CC4E8122-B57F-2F41-941E-A731A1F45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480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51" name="Line 363">
                <a:extLst>
                  <a:ext uri="{FF2B5EF4-FFF2-40B4-BE49-F238E27FC236}">
                    <a16:creationId xmlns:a16="http://schemas.microsoft.com/office/drawing/2014/main" id="{C7DADE5D-AA65-4041-B774-F574BBF6C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470" y="3332276"/>
                <a:ext cx="2887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52" name="Line 365">
                <a:extLst>
                  <a:ext uri="{FF2B5EF4-FFF2-40B4-BE49-F238E27FC236}">
                    <a16:creationId xmlns:a16="http://schemas.microsoft.com/office/drawing/2014/main" id="{434EBEE1-20F5-2048-802B-693728DBC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63" y="3332276"/>
                <a:ext cx="0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653" name="Line 367">
                <a:extLst>
                  <a:ext uri="{FF2B5EF4-FFF2-40B4-BE49-F238E27FC236}">
                    <a16:creationId xmlns:a16="http://schemas.microsoft.com/office/drawing/2014/main" id="{895D27A2-B84E-884D-9DA3-60B28B776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568" y="3332276"/>
                <a:ext cx="2885" cy="28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7602" name="Groupe 474">
              <a:extLst>
                <a:ext uri="{FF2B5EF4-FFF2-40B4-BE49-F238E27FC236}">
                  <a16:creationId xmlns:a16="http://schemas.microsoft.com/office/drawing/2014/main" id="{E18B0187-7F55-EF47-B07C-250B9B5A3EB2}"/>
                </a:ext>
              </a:extLst>
            </p:cNvPr>
            <p:cNvGrpSpPr>
              <a:grpSpLocks/>
            </p:cNvGrpSpPr>
            <p:nvPr/>
          </p:nvGrpSpPr>
          <p:grpSpPr bwMode="auto">
            <a:xfrm rot="-1284886">
              <a:off x="7196024" y="3635094"/>
              <a:ext cx="1154608" cy="1155588"/>
              <a:chOff x="6453107" y="3745241"/>
              <a:chExt cx="1154608" cy="1155588"/>
            </a:xfrm>
          </p:grpSpPr>
          <p:cxnSp>
            <p:nvCxnSpPr>
              <p:cNvPr id="178" name="Connecteur droit 177">
                <a:extLst>
                  <a:ext uri="{FF2B5EF4-FFF2-40B4-BE49-F238E27FC236}">
                    <a16:creationId xmlns:a16="http://schemas.microsoft.com/office/drawing/2014/main" id="{B725919C-4175-4147-8C4C-FE44EBB46D9F}"/>
                  </a:ext>
                </a:extLst>
              </p:cNvPr>
              <p:cNvCxnSpPr/>
              <p:nvPr/>
            </p:nvCxnSpPr>
            <p:spPr>
              <a:xfrm rot="1284886" flipH="1">
                <a:off x="6452658" y="4713729"/>
                <a:ext cx="936382" cy="187266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>
                <a:extLst>
                  <a:ext uri="{FF2B5EF4-FFF2-40B4-BE49-F238E27FC236}">
                    <a16:creationId xmlns:a16="http://schemas.microsoft.com/office/drawing/2014/main" id="{DBAB2A3A-2D92-784A-9529-EB9173E91710}"/>
                  </a:ext>
                </a:extLst>
              </p:cNvPr>
              <p:cNvCxnSpPr/>
              <p:nvPr/>
            </p:nvCxnSpPr>
            <p:spPr>
              <a:xfrm rot="1284886" flipH="1" flipV="1">
                <a:off x="6816533" y="3745231"/>
                <a:ext cx="795131" cy="1033138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Parenthèse ouvrante 175">
              <a:extLst>
                <a:ext uri="{FF2B5EF4-FFF2-40B4-BE49-F238E27FC236}">
                  <a16:creationId xmlns:a16="http://schemas.microsoft.com/office/drawing/2014/main" id="{9C6A8A52-9868-E04B-A04E-93F9ED248E50}"/>
                </a:ext>
              </a:extLst>
            </p:cNvPr>
            <p:cNvSpPr/>
            <p:nvPr/>
          </p:nvSpPr>
          <p:spPr>
            <a:xfrm rot="5400000">
              <a:off x="5940503" y="2564470"/>
              <a:ext cx="215832" cy="1225231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"/>
                <a:cs typeface="Times"/>
              </a:endParaRPr>
            </a:p>
          </p:txBody>
        </p:sp>
        <p:sp>
          <p:nvSpPr>
            <p:cNvPr id="67604" name="ZoneTexte 176">
              <a:extLst>
                <a:ext uri="{FF2B5EF4-FFF2-40B4-BE49-F238E27FC236}">
                  <a16:creationId xmlns:a16="http://schemas.microsoft.com/office/drawing/2014/main" id="{CB413794-A2D1-4041-9590-9E5628D90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0851" y="2708920"/>
              <a:ext cx="496031" cy="33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r-FR" sz="1600" i="1">
                  <a:latin typeface="Times" pitchFamily="2" charset="0"/>
                </a:rPr>
                <a:t>8 u</a:t>
              </a:r>
            </a:p>
          </p:txBody>
        </p:sp>
      </p:grpSp>
      <p:sp>
        <p:nvSpPr>
          <p:cNvPr id="67594" name="ZoneTexte 480">
            <a:extLst>
              <a:ext uri="{FF2B5EF4-FFF2-40B4-BE49-F238E27FC236}">
                <a16:creationId xmlns:a16="http://schemas.microsoft.com/office/drawing/2014/main" id="{CF5D3D32-EF3B-674A-A2A3-FBA7DE724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575" y="3213100"/>
            <a:ext cx="1189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400" b="1">
                <a:solidFill>
                  <a:srgbClr val="7030A0"/>
                </a:solidFill>
                <a:latin typeface="Times" pitchFamily="2" charset="0"/>
              </a:rPr>
              <a:t>Intact Peptides</a:t>
            </a:r>
          </a:p>
        </p:txBody>
      </p:sp>
      <p:sp>
        <p:nvSpPr>
          <p:cNvPr id="67595" name="Rectangle 72">
            <a:extLst>
              <a:ext uri="{FF2B5EF4-FFF2-40B4-BE49-F238E27FC236}">
                <a16:creationId xmlns:a16="http://schemas.microsoft.com/office/drawing/2014/main" id="{C1EC2222-8D58-B34A-BD74-A73BF3302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608763"/>
            <a:ext cx="5472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fr-FR" sz="1200">
                <a:solidFill>
                  <a:srgbClr val="0000FF"/>
                </a:solidFill>
                <a:latin typeface="Times" pitchFamily="2" charset="0"/>
              </a:rPr>
              <a:t>Burlina, Angew Chem Int Ed Engl (2005) 44:4244; Nat Protoc. (2006) 1:200</a:t>
            </a:r>
            <a:endParaRPr lang="fr-FR" altLang="zh-CN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67596" name="ZoneTexte 1">
            <a:extLst>
              <a:ext uri="{FF2B5EF4-FFF2-40B4-BE49-F238E27FC236}">
                <a16:creationId xmlns:a16="http://schemas.microsoft.com/office/drawing/2014/main" id="{BB7EAE94-3578-F942-B17A-4D2B45ACE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836613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Times" pitchFamily="2" charset="0"/>
              </a:rPr>
              <a:t>10</a:t>
            </a:r>
            <a:r>
              <a:rPr lang="fr-FR" altLang="fr-FR" sz="1800" baseline="30000">
                <a:latin typeface="Times" pitchFamily="2" charset="0"/>
              </a:rPr>
              <a:t>6</a:t>
            </a:r>
            <a:r>
              <a:rPr lang="fr-FR" altLang="fr-FR" sz="1800">
                <a:latin typeface="Times" pitchFamily="2" charset="0"/>
              </a:rPr>
              <a:t> cells</a:t>
            </a:r>
          </a:p>
        </p:txBody>
      </p:sp>
      <p:sp>
        <p:nvSpPr>
          <p:cNvPr id="330" name="ZoneTexte 1">
            <a:extLst>
              <a:ext uri="{FF2B5EF4-FFF2-40B4-BE49-F238E27FC236}">
                <a16:creationId xmlns:a16="http://schemas.microsoft.com/office/drawing/2014/main" id="{77149CE8-DD30-EC41-8A7A-082F31CFD364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>
                <a:latin typeface="Times"/>
                <a:cs typeface="Times"/>
              </a:rPr>
              <a:t>Internalization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efficacy</a:t>
            </a:r>
            <a:r>
              <a:rPr lang="fr-FR" dirty="0">
                <a:latin typeface="Times"/>
                <a:cs typeface="Times"/>
              </a:rPr>
              <a:t> of </a:t>
            </a:r>
            <a:r>
              <a:rPr lang="fr-FR" dirty="0" err="1">
                <a:latin typeface="Times"/>
                <a:cs typeface="Times"/>
              </a:rPr>
              <a:t>CPPs</a:t>
            </a:r>
            <a:r>
              <a:rPr lang="fr-FR" dirty="0">
                <a:latin typeface="Times"/>
                <a:cs typeface="Times"/>
              </a:rPr>
              <a:t>: a quantitative MS </a:t>
            </a:r>
            <a:r>
              <a:rPr lang="fr-FR" dirty="0" err="1">
                <a:latin typeface="Times"/>
                <a:cs typeface="Times"/>
              </a:rPr>
              <a:t>approach</a:t>
            </a:r>
            <a:endParaRPr lang="fr-FR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age 1">
            <a:extLst>
              <a:ext uri="{FF2B5EF4-FFF2-40B4-BE49-F238E27FC236}">
                <a16:creationId xmlns:a16="http://schemas.microsoft.com/office/drawing/2014/main" id="{76F141F9-1012-1042-B00D-1A428E907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10124"/>
          <a:stretch>
            <a:fillRect/>
          </a:stretch>
        </p:blipFill>
        <p:spPr bwMode="auto">
          <a:xfrm>
            <a:off x="0" y="660400"/>
            <a:ext cx="914400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1">
            <a:extLst>
              <a:ext uri="{FF2B5EF4-FFF2-40B4-BE49-F238E27FC236}">
                <a16:creationId xmlns:a16="http://schemas.microsoft.com/office/drawing/2014/main" id="{2202BF3E-B478-2C4B-92DA-B43316FB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6581775"/>
            <a:ext cx="2308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k-SK" altLang="fr-FR" sz="1200">
                <a:solidFill>
                  <a:srgbClr val="0000FF"/>
                </a:solidFill>
                <a:latin typeface="Times" pitchFamily="2" charset="0"/>
              </a:rPr>
              <a:t>Illien, Sci Report (2016) 6:36938.</a:t>
            </a:r>
            <a:endParaRPr lang="fr-FR" altLang="fr-FR" sz="1200">
              <a:solidFill>
                <a:srgbClr val="0000FF"/>
              </a:solidFill>
              <a:latin typeface="Times" pitchFamily="2" charset="0"/>
            </a:endParaRP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A3E6A285-973F-564E-842B-830A62F30F58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>
                <a:latin typeface="Times"/>
                <a:cs typeface="Times"/>
              </a:rPr>
              <a:t>Internalization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efficacy</a:t>
            </a:r>
            <a:r>
              <a:rPr lang="fr-FR" dirty="0">
                <a:latin typeface="Times"/>
                <a:cs typeface="Times"/>
              </a:rPr>
              <a:t> of </a:t>
            </a:r>
            <a:r>
              <a:rPr lang="fr-FR" dirty="0" err="1">
                <a:latin typeface="Times"/>
                <a:cs typeface="Times"/>
              </a:rPr>
              <a:t>CPPs</a:t>
            </a:r>
            <a:r>
              <a:rPr lang="fr-FR" dirty="0">
                <a:latin typeface="Times"/>
                <a:cs typeface="Times"/>
              </a:rPr>
              <a:t>: a quantitative fluorescence </a:t>
            </a:r>
            <a:r>
              <a:rPr lang="fr-FR" dirty="0" err="1">
                <a:latin typeface="Times"/>
                <a:cs typeface="Times"/>
              </a:rPr>
              <a:t>approach</a:t>
            </a:r>
            <a:endParaRPr lang="fr-FR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AE2C3D89-7C5D-7B4A-9A91-F12848A8B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Involvement of cell-surface GAGs in </a:t>
            </a:r>
            <a:r>
              <a:rPr lang="en-US" altLang="zh-TW" sz="2400" b="1" dirty="0" err="1">
                <a:solidFill>
                  <a:schemeClr val="bg1"/>
                </a:solidFill>
                <a:cs typeface="Times New Roman"/>
              </a:rPr>
              <a:t>Penetratin</a:t>
            </a:r>
            <a:r>
              <a:rPr lang="en-US" altLang="zh-TW" sz="2400" b="1" dirty="0">
                <a:solidFill>
                  <a:schemeClr val="bg1"/>
                </a:solidFill>
                <a:cs typeface="Times New Roman"/>
              </a:rPr>
              <a:t> internalization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72103-B203-9246-8E99-B88595DE8138}"/>
              </a:ext>
            </a:extLst>
          </p:cNvPr>
          <p:cNvSpPr/>
          <p:nvPr/>
        </p:nvSpPr>
        <p:spPr>
          <a:xfrm>
            <a:off x="107950" y="6565900"/>
            <a:ext cx="246697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/>
              </a:rPr>
              <a:t>Jiao, J </a:t>
            </a:r>
            <a:r>
              <a:rPr lang="en-US" sz="12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/>
              </a:rPr>
              <a:t>Biol</a:t>
            </a:r>
            <a:r>
              <a:rPr lang="en-US" sz="1200" dirty="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/>
              </a:rPr>
              <a:t>Chem</a:t>
            </a:r>
            <a:r>
              <a:rPr lang="en-US" sz="1200" dirty="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/>
              </a:rPr>
              <a:t> (2009</a:t>
            </a:r>
            <a:r>
              <a:rPr lang="fr-FR" sz="1200" dirty="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/>
              </a:rPr>
              <a:t>) 284:33957</a:t>
            </a:r>
            <a:endParaRPr lang="fr-FR" sz="1200" dirty="0">
              <a:solidFill>
                <a:srgbClr val="0000FF"/>
              </a:solidFill>
              <a:latin typeface="+mn-lt"/>
              <a:ea typeface="ＭＳ Ｐゴシック" charset="0"/>
              <a:cs typeface="Times New Roman"/>
            </a:endParaRPr>
          </a:p>
        </p:txBody>
      </p:sp>
      <p:sp>
        <p:nvSpPr>
          <p:cNvPr id="72707" name="Rectangle 5">
            <a:extLst>
              <a:ext uri="{FF2B5EF4-FFF2-40B4-BE49-F238E27FC236}">
                <a16:creationId xmlns:a16="http://schemas.microsoft.com/office/drawing/2014/main" id="{BE404E1B-C772-1A42-B3B6-E72CA1F44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41438"/>
            <a:ext cx="3092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/>
              <a:t>Penetratin: 	RQIKIWFQNRRMKWKK</a:t>
            </a:r>
          </a:p>
        </p:txBody>
      </p:sp>
      <p:grpSp>
        <p:nvGrpSpPr>
          <p:cNvPr id="72708" name="Grouper 2">
            <a:extLst>
              <a:ext uri="{FF2B5EF4-FFF2-40B4-BE49-F238E27FC236}">
                <a16:creationId xmlns:a16="http://schemas.microsoft.com/office/drawing/2014/main" id="{1816E035-392F-9845-809A-2CCC9E287A97}"/>
              </a:ext>
            </a:extLst>
          </p:cNvPr>
          <p:cNvGrpSpPr>
            <a:grpSpLocks/>
          </p:cNvGrpSpPr>
          <p:nvPr/>
        </p:nvGrpSpPr>
        <p:grpSpPr bwMode="auto">
          <a:xfrm>
            <a:off x="701675" y="1922463"/>
            <a:ext cx="4454525" cy="2586037"/>
            <a:chOff x="701675" y="1196752"/>
            <a:chExt cx="4454525" cy="2586261"/>
          </a:xfrm>
        </p:grpSpPr>
        <p:pic>
          <p:nvPicPr>
            <p:cNvPr id="72714" name="Picture 10">
              <a:extLst>
                <a:ext uri="{FF2B5EF4-FFF2-40B4-BE49-F238E27FC236}">
                  <a16:creationId xmlns:a16="http://schemas.microsoft.com/office/drawing/2014/main" id="{F7FEBFBF-5813-7C4A-B7C9-A4FF029F7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75" y="1196752"/>
              <a:ext cx="38100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E2187B-544A-7949-8DA6-DC03633AB00B}"/>
                </a:ext>
              </a:extLst>
            </p:cNvPr>
            <p:cNvSpPr txBox="1"/>
            <p:nvPr/>
          </p:nvSpPr>
          <p:spPr>
            <a:xfrm>
              <a:off x="3376613" y="1258669"/>
              <a:ext cx="1779587" cy="1386008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endParaRPr lang="fr-FR" sz="1200" dirty="0">
                <a:solidFill>
                  <a:srgbClr val="008000"/>
                </a:solidFill>
                <a:latin typeface="Arial" charset="0"/>
                <a:ea typeface="+mn-ea"/>
                <a:cs typeface="Arial"/>
              </a:endParaRPr>
            </a:p>
            <a:p>
              <a:pPr>
                <a:defRPr/>
              </a:pPr>
              <a:endParaRPr lang="fr-FR" sz="1200" dirty="0">
                <a:solidFill>
                  <a:srgbClr val="008000"/>
                </a:solidFill>
                <a:latin typeface="Arial" charset="0"/>
                <a:ea typeface="+mn-ea"/>
                <a:cs typeface="Arial"/>
              </a:endParaRPr>
            </a:p>
            <a:p>
              <a:pPr>
                <a:defRPr/>
              </a:pPr>
              <a:endParaRPr lang="fr-FR" sz="1200" dirty="0">
                <a:solidFill>
                  <a:srgbClr val="008000"/>
                </a:solidFill>
                <a:latin typeface="Arial" charset="0"/>
                <a:ea typeface="+mn-ea"/>
                <a:cs typeface="Arial"/>
              </a:endParaRPr>
            </a:p>
            <a:p>
              <a:pPr>
                <a:defRPr/>
              </a:pPr>
              <a:r>
                <a:rPr lang="fr-FR" sz="1200" dirty="0">
                  <a:solidFill>
                    <a:srgbClr val="172AE3"/>
                  </a:solidFill>
                  <a:latin typeface="Arial" charset="0"/>
                  <a:ea typeface="+mn-ea"/>
                  <a:cs typeface="Arial"/>
                </a:rPr>
                <a:t>WT</a:t>
              </a:r>
              <a:endParaRPr lang="fr-FR" sz="1200" dirty="0">
                <a:latin typeface="Arial" charset="0"/>
                <a:ea typeface="+mn-ea"/>
                <a:cs typeface="Arial"/>
              </a:endParaRPr>
            </a:p>
            <a:p>
              <a:pPr>
                <a:defRPr/>
              </a:pPr>
              <a:endParaRPr lang="fr-FR" sz="1200" dirty="0">
                <a:latin typeface="Arial" charset="0"/>
                <a:ea typeface="+mn-ea"/>
                <a:cs typeface="Arial"/>
              </a:endParaRPr>
            </a:p>
            <a:p>
              <a:pPr>
                <a:defRPr/>
              </a:pPr>
              <a:endParaRPr lang="fr-FR" sz="1200" dirty="0">
                <a:latin typeface="Arial" charset="0"/>
                <a:ea typeface="+mn-ea"/>
                <a:cs typeface="Arial"/>
              </a:endParaRPr>
            </a:p>
            <a:p>
              <a:pPr>
                <a:defRPr/>
              </a:pPr>
              <a:r>
                <a:rPr lang="fr-FR" sz="1200" dirty="0">
                  <a:solidFill>
                    <a:srgbClr val="CC0099"/>
                  </a:solidFill>
                  <a:latin typeface="Arial" charset="0"/>
                  <a:ea typeface="+mn-ea"/>
                  <a:cs typeface="Arial"/>
                </a:rPr>
                <a:t>HS-, CS-</a:t>
              </a:r>
              <a:r>
                <a:rPr lang="fr-FR" sz="1200" dirty="0" err="1">
                  <a:solidFill>
                    <a:srgbClr val="CC0099"/>
                  </a:solidFill>
                  <a:latin typeface="Arial" charset="0"/>
                  <a:ea typeface="+mn-ea"/>
                  <a:cs typeface="Arial"/>
                </a:rPr>
                <a:t>deficient</a:t>
              </a:r>
              <a:endParaRPr lang="fr-CA" sz="1200" dirty="0">
                <a:solidFill>
                  <a:srgbClr val="CC0099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51207" name="ZoneTexte 1">
              <a:extLst>
                <a:ext uri="{FF2B5EF4-FFF2-40B4-BE49-F238E27FC236}">
                  <a16:creationId xmlns:a16="http://schemas.microsoft.com/office/drawing/2014/main" id="{B7D32458-46E9-414B-9E44-433453C3E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6113" y="3020947"/>
              <a:ext cx="700087" cy="36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800" b="1">
                  <a:latin typeface="Calibri" panose="020F0502020204030204" pitchFamily="34" charset="0"/>
                  <a:cs typeface="Arial" panose="020B0604020202020204" pitchFamily="34" charset="0"/>
                </a:rPr>
                <a:t>37°C</a:t>
              </a:r>
            </a:p>
          </p:txBody>
        </p:sp>
        <p:sp>
          <p:nvSpPr>
            <p:cNvPr id="72717" name="ZoneTexte 4">
              <a:extLst>
                <a:ext uri="{FF2B5EF4-FFF2-40B4-BE49-F238E27FC236}">
                  <a16:creationId xmlns:a16="http://schemas.microsoft.com/office/drawing/2014/main" id="{D47908BF-382A-8D42-A773-87C5F0B88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8863" y="3505200"/>
              <a:ext cx="2538412" cy="27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200" b="1"/>
                <a:t>Penetratin concentration (</a:t>
              </a:r>
              <a:r>
                <a:rPr lang="fr-FR" altLang="fr-FR" sz="1200" b="1">
                  <a:latin typeface="Symbol" pitchFamily="2" charset="2"/>
                </a:rPr>
                <a:t>m</a:t>
              </a:r>
              <a:r>
                <a:rPr lang="fr-FR" altLang="fr-FR" sz="1200" b="1"/>
                <a:t>M)</a:t>
              </a:r>
            </a:p>
          </p:txBody>
        </p:sp>
        <p:grpSp>
          <p:nvGrpSpPr>
            <p:cNvPr id="72718" name="Grouper 17">
              <a:extLst>
                <a:ext uri="{FF2B5EF4-FFF2-40B4-BE49-F238E27FC236}">
                  <a16:creationId xmlns:a16="http://schemas.microsoft.com/office/drawing/2014/main" id="{6716D875-23E2-DC43-8D35-4314B5BF9B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5563" y="1376363"/>
              <a:ext cx="2063750" cy="1892300"/>
              <a:chOff x="1329267" y="1376211"/>
              <a:chExt cx="2064590" cy="1891922"/>
            </a:xfrm>
          </p:grpSpPr>
          <p:sp>
            <p:nvSpPr>
              <p:cNvPr id="2" name="Ellipse 1">
                <a:extLst>
                  <a:ext uri="{FF2B5EF4-FFF2-40B4-BE49-F238E27FC236}">
                    <a16:creationId xmlns:a16="http://schemas.microsoft.com/office/drawing/2014/main" id="{5810AE16-C52C-FD4A-8D20-E1C687DF15AF}"/>
                  </a:ext>
                </a:extLst>
              </p:cNvPr>
              <p:cNvSpPr/>
              <p:nvPr/>
            </p:nvSpPr>
            <p:spPr>
              <a:xfrm rot="21219443">
                <a:off x="2406030" y="1376003"/>
                <a:ext cx="987827" cy="42064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9927217-748E-5249-82E8-569CA338B74C}"/>
                  </a:ext>
                </a:extLst>
              </p:cNvPr>
              <p:cNvSpPr/>
              <p:nvPr/>
            </p:nvSpPr>
            <p:spPr>
              <a:xfrm rot="19079355">
                <a:off x="1889882" y="1687118"/>
                <a:ext cx="827425" cy="42064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C24FE82-0717-574C-B842-C94D205BDF0A}"/>
                  </a:ext>
                </a:extLst>
              </p:cNvPr>
              <p:cNvSpPr/>
              <p:nvPr/>
            </p:nvSpPr>
            <p:spPr>
              <a:xfrm>
                <a:off x="1654836" y="2214108"/>
                <a:ext cx="559027" cy="6825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2404487-0361-2D4B-A2E9-0BEF5F0A99BD}"/>
                  </a:ext>
                </a:extLst>
              </p:cNvPr>
              <p:cNvSpPr/>
              <p:nvPr/>
            </p:nvSpPr>
            <p:spPr>
              <a:xfrm rot="6966401">
                <a:off x="1369115" y="2453776"/>
                <a:ext cx="558737" cy="698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9F0A294A-2D0F-EC46-BF56-F842DABAF5EC}"/>
                  </a:ext>
                </a:extLst>
              </p:cNvPr>
              <p:cNvCxnSpPr/>
              <p:nvPr/>
            </p:nvCxnSpPr>
            <p:spPr>
              <a:xfrm flipH="1">
                <a:off x="1329267" y="2512524"/>
                <a:ext cx="346216" cy="755565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38A5509-E7FF-844F-BD08-E0B7552D0986}"/>
                  </a:ext>
                </a:extLst>
              </p:cNvPr>
              <p:cNvSpPr/>
              <p:nvPr/>
            </p:nvSpPr>
            <p:spPr>
              <a:xfrm rot="19716629">
                <a:off x="1689776" y="2201410"/>
                <a:ext cx="215988" cy="16190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grpSp>
        <p:nvGrpSpPr>
          <p:cNvPr id="72709" name="Grouper 20">
            <a:extLst>
              <a:ext uri="{FF2B5EF4-FFF2-40B4-BE49-F238E27FC236}">
                <a16:creationId xmlns:a16="http://schemas.microsoft.com/office/drawing/2014/main" id="{3A65D2A6-604E-C449-AB42-E027FC03C504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2060575"/>
            <a:ext cx="3671888" cy="2559050"/>
            <a:chOff x="5580112" y="1052736"/>
            <a:chExt cx="3672408" cy="2558204"/>
          </a:xfrm>
        </p:grpSpPr>
        <p:pic>
          <p:nvPicPr>
            <p:cNvPr id="72711" name="Image 22">
              <a:extLst>
                <a:ext uri="{FF2B5EF4-FFF2-40B4-BE49-F238E27FC236}">
                  <a16:creationId xmlns:a16="http://schemas.microsoft.com/office/drawing/2014/main" id="{F3437793-C4FD-4D41-9B02-A8EF2E369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052736"/>
              <a:ext cx="3672408" cy="2558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6FA672-F931-4A47-ADAA-9B1E0F6D1D6B}"/>
                </a:ext>
              </a:extLst>
            </p:cNvPr>
            <p:cNvSpPr/>
            <p:nvPr/>
          </p:nvSpPr>
          <p:spPr>
            <a:xfrm>
              <a:off x="8749211" y="1268565"/>
              <a:ext cx="287379" cy="2888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2713" name="ZoneTexte 9">
              <a:extLst>
                <a:ext uri="{FF2B5EF4-FFF2-40B4-BE49-F238E27FC236}">
                  <a16:creationId xmlns:a16="http://schemas.microsoft.com/office/drawing/2014/main" id="{11443F13-AFF4-6F44-AFA0-57F2FEF6A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3085" y="1196752"/>
              <a:ext cx="659155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200">
                  <a:solidFill>
                    <a:srgbClr val="0000FF"/>
                  </a:solidFill>
                  <a:latin typeface="Times" pitchFamily="2" charset="0"/>
                </a:rPr>
                <a:t>WT</a:t>
              </a:r>
            </a:p>
            <a:p>
              <a:pPr eaLnBrk="1" hangingPunct="1"/>
              <a:r>
                <a:rPr lang="fr-FR" altLang="fr-FR" sz="1200">
                  <a:solidFill>
                    <a:srgbClr val="FF6FCF"/>
                  </a:solidFill>
                  <a:latin typeface="Times" pitchFamily="2" charset="0"/>
                </a:rPr>
                <a:t>GAG</a:t>
              </a:r>
              <a:r>
                <a:rPr lang="fr-FR" altLang="fr-FR" sz="1200" baseline="30000">
                  <a:solidFill>
                    <a:srgbClr val="FF6FCF"/>
                  </a:solidFill>
                  <a:latin typeface="Times" pitchFamily="2" charset="0"/>
                </a:rPr>
                <a:t>def</a:t>
              </a:r>
            </a:p>
          </p:txBody>
        </p:sp>
      </p:grpSp>
      <p:sp>
        <p:nvSpPr>
          <p:cNvPr id="72710" name="Espace réservé du numéro de diapositive 4">
            <a:extLst>
              <a:ext uri="{FF2B5EF4-FFF2-40B4-BE49-F238E27FC236}">
                <a16:creationId xmlns:a16="http://schemas.microsoft.com/office/drawing/2014/main" id="{C886CB3F-B058-BB40-8D9B-568E8BE7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4D08B8-AFBA-C04F-88DB-08A4BAD8F93A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>
            <a:extLst>
              <a:ext uri="{FF2B5EF4-FFF2-40B4-BE49-F238E27FC236}">
                <a16:creationId xmlns:a16="http://schemas.microsoft.com/office/drawing/2014/main" id="{41CE9851-F8F2-CA4A-9006-A91F3B4F7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Transport across cell membrane: how ?</a:t>
            </a:r>
          </a:p>
        </p:txBody>
      </p:sp>
      <p:sp>
        <p:nvSpPr>
          <p:cNvPr id="21506" name="ZoneTexte 4">
            <a:extLst>
              <a:ext uri="{FF2B5EF4-FFF2-40B4-BE49-F238E27FC236}">
                <a16:creationId xmlns:a16="http://schemas.microsoft.com/office/drawing/2014/main" id="{23572C3B-FF81-8444-AC15-D98A871E3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6688"/>
            <a:ext cx="1993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dirty="0">
                <a:solidFill>
                  <a:srgbClr val="000090"/>
                </a:solidFill>
              </a:rPr>
              <a:t>Ions</a:t>
            </a:r>
          </a:p>
          <a:p>
            <a:pPr algn="ctr" eaLnBrk="1" hangingPunct="1"/>
            <a:r>
              <a:rPr lang="fr-FR" altLang="fr-FR" sz="1800" dirty="0">
                <a:solidFill>
                  <a:srgbClr val="000090"/>
                </a:solidFill>
              </a:rPr>
              <a:t>Glucose</a:t>
            </a:r>
          </a:p>
          <a:p>
            <a:pPr algn="ctr" eaLnBrk="1" hangingPunct="1"/>
            <a:r>
              <a:rPr lang="fr-FR" altLang="fr-FR" sz="1800" dirty="0" err="1">
                <a:solidFill>
                  <a:srgbClr val="000090"/>
                </a:solidFill>
              </a:rPr>
              <a:t>Amino</a:t>
            </a:r>
            <a:r>
              <a:rPr lang="fr-FR" altLang="fr-FR" sz="1800" dirty="0">
                <a:solidFill>
                  <a:srgbClr val="000090"/>
                </a:solidFill>
              </a:rPr>
              <a:t> </a:t>
            </a:r>
            <a:r>
              <a:rPr lang="fr-FR" altLang="fr-FR" sz="1800" dirty="0" err="1">
                <a:solidFill>
                  <a:srgbClr val="000090"/>
                </a:solidFill>
              </a:rPr>
              <a:t>acids</a:t>
            </a:r>
            <a:endParaRPr lang="fr-FR" altLang="fr-FR" sz="1800" dirty="0">
              <a:solidFill>
                <a:srgbClr val="000090"/>
              </a:solidFill>
            </a:endParaRPr>
          </a:p>
          <a:p>
            <a:pPr algn="ctr" eaLnBrk="1" hangingPunct="1"/>
            <a:r>
              <a:rPr lang="fr-FR" altLang="fr-FR" sz="1800" dirty="0" err="1">
                <a:solidFill>
                  <a:srgbClr val="000090"/>
                </a:solidFill>
              </a:rPr>
              <a:t>neurotransmitters</a:t>
            </a:r>
            <a:endParaRPr lang="fr-FR" altLang="fr-FR" sz="1800" dirty="0">
              <a:solidFill>
                <a:srgbClr val="000090"/>
              </a:solidFill>
            </a:endParaRPr>
          </a:p>
        </p:txBody>
      </p:sp>
      <p:sp>
        <p:nvSpPr>
          <p:cNvPr id="21508" name="ZoneTexte 9">
            <a:extLst>
              <a:ext uri="{FF2B5EF4-FFF2-40B4-BE49-F238E27FC236}">
                <a16:creationId xmlns:a16="http://schemas.microsoft.com/office/drawing/2014/main" id="{6641CBA4-5042-864D-A133-9EB6ED8DF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133" y="4961233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 err="1">
                <a:solidFill>
                  <a:srgbClr val="000090"/>
                </a:solidFill>
              </a:rPr>
              <a:t>intracellular</a:t>
            </a:r>
            <a:endParaRPr lang="fr-FR" altLang="fr-FR" sz="1800" dirty="0">
              <a:solidFill>
                <a:srgbClr val="00009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6DB361-CFD6-5D46-949C-B8943E460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202" y="5737007"/>
            <a:ext cx="2533649" cy="1022673"/>
          </a:xfrm>
          <a:prstGeom prst="rect">
            <a:avLst/>
          </a:prstGeom>
        </p:spPr>
      </p:pic>
      <p:sp>
        <p:nvSpPr>
          <p:cNvPr id="21509" name="ZoneTexte 10">
            <a:extLst>
              <a:ext uri="{FF2B5EF4-FFF2-40B4-BE49-F238E27FC236}">
                <a16:creationId xmlns:a16="http://schemas.microsoft.com/office/drawing/2014/main" id="{2EDBC1E4-F210-504F-9754-49216465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633" y="1448411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 err="1">
                <a:solidFill>
                  <a:srgbClr val="000090"/>
                </a:solidFill>
              </a:rPr>
              <a:t>extracellular</a:t>
            </a:r>
            <a:endParaRPr lang="fr-FR" altLang="fr-FR" sz="1800" dirty="0">
              <a:solidFill>
                <a:srgbClr val="00009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C4C1FB6-C610-344D-A5C8-1F586FBA6E12}"/>
              </a:ext>
            </a:extLst>
          </p:cNvPr>
          <p:cNvGrpSpPr/>
          <p:nvPr/>
        </p:nvGrpSpPr>
        <p:grpSpPr>
          <a:xfrm>
            <a:off x="2303742" y="1167391"/>
            <a:ext cx="6588737" cy="3721536"/>
            <a:chOff x="2303742" y="1167391"/>
            <a:chExt cx="6588737" cy="372153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3604A5-05FF-1D4A-A279-D8C3875E1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r="-1563"/>
            <a:stretch/>
          </p:blipFill>
          <p:spPr>
            <a:xfrm>
              <a:off x="2303742" y="1773668"/>
              <a:ext cx="6588737" cy="3115259"/>
            </a:xfrm>
            <a:prstGeom prst="rect">
              <a:avLst/>
            </a:prstGeom>
          </p:spPr>
        </p:pic>
        <p:sp>
          <p:nvSpPr>
            <p:cNvPr id="15" name="ZoneTexte 4">
              <a:extLst>
                <a:ext uri="{FF2B5EF4-FFF2-40B4-BE49-F238E27FC236}">
                  <a16:creationId xmlns:a16="http://schemas.microsoft.com/office/drawing/2014/main" id="{27D72E3E-3F62-7E4B-9FF2-9FF2F6174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5871" y="1167391"/>
              <a:ext cx="147668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fr-FR" altLang="fr-FR" sz="1200" dirty="0">
                  <a:solidFill>
                    <a:srgbClr val="000090"/>
                  </a:solidFill>
                </a:rPr>
                <a:t>water</a:t>
              </a:r>
            </a:p>
            <a:p>
              <a:pPr algn="ctr" eaLnBrk="1" hangingPunct="1"/>
              <a:r>
                <a:rPr lang="fr-FR" altLang="fr-FR" sz="1200" dirty="0">
                  <a:solidFill>
                    <a:srgbClr val="000090"/>
                  </a:solidFill>
                </a:rPr>
                <a:t>lipophile </a:t>
              </a:r>
              <a:r>
                <a:rPr lang="fr-FR" altLang="fr-FR" sz="1200" dirty="0" err="1">
                  <a:solidFill>
                    <a:srgbClr val="000090"/>
                  </a:solidFill>
                </a:rPr>
                <a:t>molecules</a:t>
              </a:r>
              <a:endParaRPr lang="fr-FR" altLang="fr-FR" sz="1200" dirty="0">
                <a:solidFill>
                  <a:srgbClr val="000090"/>
                </a:solidFill>
              </a:endParaRPr>
            </a:p>
          </p:txBody>
        </p:sp>
        <p:sp>
          <p:nvSpPr>
            <p:cNvPr id="16" name="ZoneTexte 4">
              <a:extLst>
                <a:ext uri="{FF2B5EF4-FFF2-40B4-BE49-F238E27FC236}">
                  <a16:creationId xmlns:a16="http://schemas.microsoft.com/office/drawing/2014/main" id="{701C21E9-DC30-0340-AB73-DF727ACBF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217579"/>
              <a:ext cx="7120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fr-FR" altLang="fr-FR" sz="1200" dirty="0">
                  <a:solidFill>
                    <a:srgbClr val="000090"/>
                  </a:solidFill>
                </a:rPr>
                <a:t>water</a:t>
              </a:r>
            </a:p>
            <a:p>
              <a:pPr algn="ctr" eaLnBrk="1" hangingPunct="1"/>
              <a:r>
                <a:rPr lang="fr-FR" altLang="fr-FR" sz="1200" dirty="0">
                  <a:solidFill>
                    <a:srgbClr val="000090"/>
                  </a:solidFill>
                </a:rPr>
                <a:t>glucose</a:t>
              </a:r>
            </a:p>
          </p:txBody>
        </p:sp>
        <p:sp>
          <p:nvSpPr>
            <p:cNvPr id="17" name="ZoneTexte 4">
              <a:extLst>
                <a:ext uri="{FF2B5EF4-FFF2-40B4-BE49-F238E27FC236}">
                  <a16:creationId xmlns:a16="http://schemas.microsoft.com/office/drawing/2014/main" id="{5C80F1D6-C02F-2645-99F6-190A6EBA88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397" y="1239697"/>
              <a:ext cx="12570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fr-FR" altLang="fr-FR" sz="1200" dirty="0">
                  <a:solidFill>
                    <a:srgbClr val="000090"/>
                  </a:solidFill>
                </a:rPr>
                <a:t>ions</a:t>
              </a:r>
            </a:p>
            <a:p>
              <a:pPr algn="ctr" eaLnBrk="1" hangingPunct="1"/>
              <a:r>
                <a:rPr lang="fr-FR" altLang="fr-FR" sz="1200" dirty="0">
                  <a:solidFill>
                    <a:srgbClr val="000090"/>
                  </a:solidFill>
                </a:rPr>
                <a:t>polar </a:t>
              </a:r>
              <a:r>
                <a:rPr lang="fr-FR" altLang="fr-FR" sz="1200" dirty="0" err="1">
                  <a:solidFill>
                    <a:srgbClr val="000090"/>
                  </a:solidFill>
                </a:rPr>
                <a:t>molecules</a:t>
              </a:r>
              <a:endParaRPr lang="fr-FR" altLang="fr-FR" sz="1200" dirty="0">
                <a:solidFill>
                  <a:srgbClr val="000090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1583B85-53D2-0E4A-BFBF-053B872EE1FE}"/>
                </a:ext>
              </a:extLst>
            </p:cNvPr>
            <p:cNvSpPr txBox="1"/>
            <p:nvPr/>
          </p:nvSpPr>
          <p:spPr>
            <a:xfrm>
              <a:off x="2771800" y="3985900"/>
              <a:ext cx="129614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Simple Diffusion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DF19A2B-BB63-9E43-A1C3-8AF341D2DA31}"/>
                </a:ext>
              </a:extLst>
            </p:cNvPr>
            <p:cNvSpPr txBox="1"/>
            <p:nvPr/>
          </p:nvSpPr>
          <p:spPr>
            <a:xfrm>
              <a:off x="4139952" y="3985900"/>
              <a:ext cx="129614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Facilitated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Diffusion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4178F5B-7432-714E-B955-C3B802385020}"/>
                </a:ext>
              </a:extLst>
            </p:cNvPr>
            <p:cNvSpPr txBox="1"/>
            <p:nvPr/>
          </p:nvSpPr>
          <p:spPr>
            <a:xfrm>
              <a:off x="5724128" y="4005064"/>
              <a:ext cx="1296144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</a:t>
              </a:r>
            </a:p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34A91B2-659B-ED43-B750-F85A95DF0B48}"/>
                </a:ext>
              </a:extLst>
            </p:cNvPr>
            <p:cNvSpPr txBox="1"/>
            <p:nvPr/>
          </p:nvSpPr>
          <p:spPr>
            <a:xfrm>
              <a:off x="7254669" y="3555345"/>
              <a:ext cx="98973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  <a:endParaRPr lang="fr-FR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>
            <a:extLst>
              <a:ext uri="{FF2B5EF4-FFF2-40B4-BE49-F238E27FC236}">
                <a16:creationId xmlns:a16="http://schemas.microsoft.com/office/drawing/2014/main" id="{B71D9F80-35AE-FD4B-BCA4-528879E0B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Active transport pathways at the level of the lipid bilayer </a:t>
            </a:r>
          </a:p>
        </p:txBody>
      </p:sp>
      <p:pic>
        <p:nvPicPr>
          <p:cNvPr id="23554" name="Image 4">
            <a:extLst>
              <a:ext uri="{FF2B5EF4-FFF2-40B4-BE49-F238E27FC236}">
                <a16:creationId xmlns:a16="http://schemas.microsoft.com/office/drawing/2014/main" id="{693443DB-4ACE-4449-903F-BEEC5188E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oneTexte 5">
            <a:extLst>
              <a:ext uri="{FF2B5EF4-FFF2-40B4-BE49-F238E27FC236}">
                <a16:creationId xmlns:a16="http://schemas.microsoft.com/office/drawing/2014/main" id="{4A5E905A-0BA0-4A47-8BDF-BD88599B8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597650"/>
            <a:ext cx="8088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/>
              <a:t>https://www.thermofisher.com/fr/fr/home/life-science/cell-analysis/cell-viability-and-regulation/endocytosis-exocytosis-and-phagocytosis.html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99762D-F5C5-274E-BAFF-F8AC2FB3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5445224"/>
            <a:ext cx="2533649" cy="10226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3">
            <a:extLst>
              <a:ext uri="{FF2B5EF4-FFF2-40B4-BE49-F238E27FC236}">
                <a16:creationId xmlns:a16="http://schemas.microsoft.com/office/drawing/2014/main" id="{A87B4743-4251-C742-849B-801A65D8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36600"/>
            <a:ext cx="8128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1DFCC8F-D9EB-484E-AF30-40CDA0AAB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6202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Times"/>
                <a:cs typeface="Times"/>
              </a:rPr>
              <a:t>Cell membrane : more than just a lipid bilayer and proteins</a:t>
            </a:r>
          </a:p>
        </p:txBody>
      </p:sp>
      <p:sp>
        <p:nvSpPr>
          <p:cNvPr id="25603" name="Espace réservé du numéro de diapositive 1">
            <a:extLst>
              <a:ext uri="{FF2B5EF4-FFF2-40B4-BE49-F238E27FC236}">
                <a16:creationId xmlns:a16="http://schemas.microsoft.com/office/drawing/2014/main" id="{7834EBDA-0AC5-FE48-A01D-133FAFC5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32EC1B-98FB-0B4D-9449-F59166D8FCE8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e 212">
            <a:extLst>
              <a:ext uri="{FF2B5EF4-FFF2-40B4-BE49-F238E27FC236}">
                <a16:creationId xmlns:a16="http://schemas.microsoft.com/office/drawing/2014/main" id="{678E2D3C-3A8A-F846-940F-0209864B72B9}"/>
              </a:ext>
            </a:extLst>
          </p:cNvPr>
          <p:cNvGrpSpPr>
            <a:grpSpLocks/>
          </p:cNvGrpSpPr>
          <p:nvPr/>
        </p:nvGrpSpPr>
        <p:grpSpPr bwMode="auto">
          <a:xfrm>
            <a:off x="0" y="908050"/>
            <a:ext cx="5219700" cy="5041900"/>
            <a:chOff x="0" y="908050"/>
            <a:chExt cx="5080000" cy="4824413"/>
          </a:xfrm>
        </p:grpSpPr>
        <p:pic>
          <p:nvPicPr>
            <p:cNvPr id="26657" name="Picture 2">
              <a:extLst>
                <a:ext uri="{FF2B5EF4-FFF2-40B4-BE49-F238E27FC236}">
                  <a16:creationId xmlns:a16="http://schemas.microsoft.com/office/drawing/2014/main" id="{B385D226-A9E9-CD4A-BE17-0368ED0BB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" r="5643"/>
            <a:stretch>
              <a:fillRect/>
            </a:stretch>
          </p:blipFill>
          <p:spPr bwMode="auto">
            <a:xfrm>
              <a:off x="0" y="908050"/>
              <a:ext cx="50800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58" name="Groupe 181">
              <a:extLst>
                <a:ext uri="{FF2B5EF4-FFF2-40B4-BE49-F238E27FC236}">
                  <a16:creationId xmlns:a16="http://schemas.microsoft.com/office/drawing/2014/main" id="{C2C01B22-616C-0F4D-93E5-AF6315C54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875" y="4140200"/>
              <a:ext cx="4482075" cy="439637"/>
              <a:chOff x="269875" y="4140200"/>
              <a:chExt cx="4482075" cy="439637"/>
            </a:xfrm>
          </p:grpSpPr>
          <p:grpSp>
            <p:nvGrpSpPr>
              <p:cNvPr id="26659" name="Groupe 238">
                <a:extLst>
                  <a:ext uri="{FF2B5EF4-FFF2-40B4-BE49-F238E27FC236}">
                    <a16:creationId xmlns:a16="http://schemas.microsoft.com/office/drawing/2014/main" id="{A71420F8-709C-3844-8FB9-2E2E525F73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76375" y="4140200"/>
                <a:ext cx="312738" cy="225425"/>
                <a:chOff x="1584000" y="4140000"/>
                <a:chExt cx="313200" cy="225104"/>
              </a:xfrm>
            </p:grpSpPr>
            <p:grpSp>
              <p:nvGrpSpPr>
                <p:cNvPr id="26820" name="Groupe 237">
                  <a:extLst>
                    <a:ext uri="{FF2B5EF4-FFF2-40B4-BE49-F238E27FC236}">
                      <a16:creationId xmlns:a16="http://schemas.microsoft.com/office/drawing/2014/main" id="{5A19D554-89A1-674E-A8E2-63305FF47C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4000" y="4140000"/>
                  <a:ext cx="108000" cy="225104"/>
                  <a:chOff x="1584000" y="4140000"/>
                  <a:chExt cx="108000" cy="225104"/>
                </a:xfrm>
              </p:grpSpPr>
              <p:cxnSp>
                <p:nvCxnSpPr>
                  <p:cNvPr id="504" name="Connecteur droit 503">
                    <a:extLst>
                      <a:ext uri="{FF2B5EF4-FFF2-40B4-BE49-F238E27FC236}">
                        <a16:creationId xmlns:a16="http://schemas.microsoft.com/office/drawing/2014/main" id="{F2AFC153-7E00-9D47-B885-CFA26FACE95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55833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5" name="Connecteur droit 504">
                    <a:extLst>
                      <a:ext uri="{FF2B5EF4-FFF2-40B4-BE49-F238E27FC236}">
                        <a16:creationId xmlns:a16="http://schemas.microsoft.com/office/drawing/2014/main" id="{D241CC94-4A43-F447-9BF3-3150650AC49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14056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5" name="Ellipse 514">
                    <a:extLst>
                      <a:ext uri="{FF2B5EF4-FFF2-40B4-BE49-F238E27FC236}">
                        <a16:creationId xmlns:a16="http://schemas.microsoft.com/office/drawing/2014/main" id="{B0904A00-07AD-C44B-B65C-4DF420152D9C}"/>
                      </a:ext>
                    </a:extLst>
                  </p:cNvPr>
                  <p:cNvSpPr/>
                  <p:nvPr/>
                </p:nvSpPr>
                <p:spPr>
                  <a:xfrm>
                    <a:off x="1584657" y="4140328"/>
                    <a:ext cx="108311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821" name="Groupe 232">
                  <a:extLst>
                    <a:ext uri="{FF2B5EF4-FFF2-40B4-BE49-F238E27FC236}">
                      <a16:creationId xmlns:a16="http://schemas.microsoft.com/office/drawing/2014/main" id="{72D0D711-570E-EA43-9428-5F6140471F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9168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483" name="Connecteur droit 482">
                    <a:extLst>
                      <a:ext uri="{FF2B5EF4-FFF2-40B4-BE49-F238E27FC236}">
                        <a16:creationId xmlns:a16="http://schemas.microsoft.com/office/drawing/2014/main" id="{625E886A-12BD-3E4B-BA1F-40D87D00132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64143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Connecteur droit 483">
                    <a:extLst>
                      <a:ext uri="{FF2B5EF4-FFF2-40B4-BE49-F238E27FC236}">
                        <a16:creationId xmlns:a16="http://schemas.microsoft.com/office/drawing/2014/main" id="{AB6321FB-5D88-C04B-9290-08429569AB2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20819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3" name="Ellipse 502">
                    <a:extLst>
                      <a:ext uri="{FF2B5EF4-FFF2-40B4-BE49-F238E27FC236}">
                        <a16:creationId xmlns:a16="http://schemas.microsoft.com/office/drawing/2014/main" id="{B8CB50F9-B739-D444-81D5-8C01B42325B9}"/>
                      </a:ext>
                    </a:extLst>
                  </p:cNvPr>
                  <p:cNvSpPr/>
                  <p:nvPr/>
                </p:nvSpPr>
                <p:spPr>
                  <a:xfrm>
                    <a:off x="1691421" y="4140328"/>
                    <a:ext cx="108311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822" name="Groupe 233">
                  <a:extLst>
                    <a:ext uri="{FF2B5EF4-FFF2-40B4-BE49-F238E27FC236}">
                      <a16:creationId xmlns:a16="http://schemas.microsoft.com/office/drawing/2014/main" id="{F65DDE31-375D-494E-AD75-33783E2CE1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920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480" name="Connecteur droit 479">
                    <a:extLst>
                      <a:ext uri="{FF2B5EF4-FFF2-40B4-BE49-F238E27FC236}">
                        <a16:creationId xmlns:a16="http://schemas.microsoft.com/office/drawing/2014/main" id="{21356D4D-05F6-1E4E-9A44-0332EC754DA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62556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Connecteur droit 480">
                    <a:extLst>
                      <a:ext uri="{FF2B5EF4-FFF2-40B4-BE49-F238E27FC236}">
                        <a16:creationId xmlns:a16="http://schemas.microsoft.com/office/drawing/2014/main" id="{8DD28ADD-712F-F64D-92F2-80D3F96A74C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19231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2" name="Ellipse 481">
                    <a:extLst>
                      <a:ext uri="{FF2B5EF4-FFF2-40B4-BE49-F238E27FC236}">
                        <a16:creationId xmlns:a16="http://schemas.microsoft.com/office/drawing/2014/main" id="{DE66346E-E846-A740-BB19-DA644C728BF0}"/>
                      </a:ext>
                    </a:extLst>
                  </p:cNvPr>
                  <p:cNvSpPr/>
                  <p:nvPr/>
                </p:nvSpPr>
                <p:spPr>
                  <a:xfrm>
                    <a:off x="1691380" y="4140328"/>
                    <a:ext cx="108311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26660" name="Groupe 237">
                <a:extLst>
                  <a:ext uri="{FF2B5EF4-FFF2-40B4-BE49-F238E27FC236}">
                    <a16:creationId xmlns:a16="http://schemas.microsoft.com/office/drawing/2014/main" id="{DECD7283-267C-DD43-A3FA-6946457D93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1187450" y="4356000"/>
                <a:ext cx="107950" cy="223837"/>
                <a:chOff x="1584000" y="4140000"/>
                <a:chExt cx="108000" cy="225104"/>
              </a:xfrm>
            </p:grpSpPr>
            <p:cxnSp>
              <p:nvCxnSpPr>
                <p:cNvPr id="471" name="Connecteur droit 470">
                  <a:extLst>
                    <a:ext uri="{FF2B5EF4-FFF2-40B4-BE49-F238E27FC236}">
                      <a16:creationId xmlns:a16="http://schemas.microsoft.com/office/drawing/2014/main" id="{167811A5-666F-D049-9BEA-0CA04BD79FC5}"/>
                    </a:ext>
                  </a:extLst>
                </p:cNvPr>
                <p:cNvCxnSpPr/>
                <p:nvPr/>
              </p:nvCxnSpPr>
              <p:spPr>
                <a:xfrm flipV="1">
                  <a:off x="1677424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Connecteur droit 471">
                  <a:extLst>
                    <a:ext uri="{FF2B5EF4-FFF2-40B4-BE49-F238E27FC236}">
                      <a16:creationId xmlns:a16="http://schemas.microsoft.com/office/drawing/2014/main" id="{028067A2-5454-DF4B-AB79-C6E45CFEAFF7}"/>
                    </a:ext>
                  </a:extLst>
                </p:cNvPr>
                <p:cNvCxnSpPr/>
                <p:nvPr/>
              </p:nvCxnSpPr>
              <p:spPr>
                <a:xfrm flipV="1">
                  <a:off x="1634144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Ellipse 475">
                  <a:extLst>
                    <a:ext uri="{FF2B5EF4-FFF2-40B4-BE49-F238E27FC236}">
                      <a16:creationId xmlns:a16="http://schemas.microsoft.com/office/drawing/2014/main" id="{085144C4-8AA7-B241-91AF-20CACBA42CD2}"/>
                    </a:ext>
                  </a:extLst>
                </p:cNvPr>
                <p:cNvSpPr/>
                <p:nvPr/>
              </p:nvSpPr>
              <p:spPr>
                <a:xfrm>
                  <a:off x="1604775" y="4103650"/>
                  <a:ext cx="108201" cy="1084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61" name="Groupe 232">
                <a:extLst>
                  <a:ext uri="{FF2B5EF4-FFF2-40B4-BE49-F238E27FC236}">
                    <a16:creationId xmlns:a16="http://schemas.microsoft.com/office/drawing/2014/main" id="{9C929FBC-A195-EE41-B717-B64DFE8B23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1979613" y="4356000"/>
                <a:ext cx="107950" cy="223837"/>
                <a:chOff x="1691680" y="4140000"/>
                <a:chExt cx="108000" cy="225104"/>
              </a:xfrm>
            </p:grpSpPr>
            <p:cxnSp>
              <p:nvCxnSpPr>
                <p:cNvPr id="468" name="Connecteur droit 467">
                  <a:extLst>
                    <a:ext uri="{FF2B5EF4-FFF2-40B4-BE49-F238E27FC236}">
                      <a16:creationId xmlns:a16="http://schemas.microsoft.com/office/drawing/2014/main" id="{9330A967-416E-F549-B919-F12310F6E792}"/>
                    </a:ext>
                  </a:extLst>
                </p:cNvPr>
                <p:cNvCxnSpPr/>
                <p:nvPr/>
              </p:nvCxnSpPr>
              <p:spPr>
                <a:xfrm flipV="1">
                  <a:off x="1783130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Connecteur droit 468">
                  <a:extLst>
                    <a:ext uri="{FF2B5EF4-FFF2-40B4-BE49-F238E27FC236}">
                      <a16:creationId xmlns:a16="http://schemas.microsoft.com/office/drawing/2014/main" id="{F6F056D3-F0D1-684D-9A55-934250464315}"/>
                    </a:ext>
                  </a:extLst>
                </p:cNvPr>
                <p:cNvCxnSpPr/>
                <p:nvPr/>
              </p:nvCxnSpPr>
              <p:spPr>
                <a:xfrm flipV="1">
                  <a:off x="1739850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0" name="Ellipse 469">
                  <a:extLst>
                    <a:ext uri="{FF2B5EF4-FFF2-40B4-BE49-F238E27FC236}">
                      <a16:creationId xmlns:a16="http://schemas.microsoft.com/office/drawing/2014/main" id="{DCF77BD2-C3FE-7044-A171-40B3FD92D6A3}"/>
                    </a:ext>
                  </a:extLst>
                </p:cNvPr>
                <p:cNvSpPr/>
                <p:nvPr/>
              </p:nvSpPr>
              <p:spPr>
                <a:xfrm>
                  <a:off x="1713572" y="4103650"/>
                  <a:ext cx="106655" cy="1084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62" name="Groupe 233">
                <a:extLst>
                  <a:ext uri="{FF2B5EF4-FFF2-40B4-BE49-F238E27FC236}">
                    <a16:creationId xmlns:a16="http://schemas.microsoft.com/office/drawing/2014/main" id="{E045BF93-6B5E-2448-BC92-DDAF82112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766763" y="4356000"/>
                <a:ext cx="107950" cy="223837"/>
                <a:chOff x="1691680" y="4140000"/>
                <a:chExt cx="108000" cy="225104"/>
              </a:xfrm>
            </p:grpSpPr>
            <p:cxnSp>
              <p:nvCxnSpPr>
                <p:cNvPr id="465" name="Connecteur droit 464">
                  <a:extLst>
                    <a:ext uri="{FF2B5EF4-FFF2-40B4-BE49-F238E27FC236}">
                      <a16:creationId xmlns:a16="http://schemas.microsoft.com/office/drawing/2014/main" id="{4DA469A6-420D-BD49-B83E-D8B1158DC90C}"/>
                    </a:ext>
                  </a:extLst>
                </p:cNvPr>
                <p:cNvCxnSpPr/>
                <p:nvPr/>
              </p:nvCxnSpPr>
              <p:spPr>
                <a:xfrm flipV="1">
                  <a:off x="1783114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Connecteur droit 465">
                  <a:extLst>
                    <a:ext uri="{FF2B5EF4-FFF2-40B4-BE49-F238E27FC236}">
                      <a16:creationId xmlns:a16="http://schemas.microsoft.com/office/drawing/2014/main" id="{074805CB-A95D-B44D-B4EA-D4C6C8396218}"/>
                    </a:ext>
                  </a:extLst>
                </p:cNvPr>
                <p:cNvCxnSpPr/>
                <p:nvPr/>
              </p:nvCxnSpPr>
              <p:spPr>
                <a:xfrm flipV="1">
                  <a:off x="1739834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7" name="Ellipse 466">
                  <a:extLst>
                    <a:ext uri="{FF2B5EF4-FFF2-40B4-BE49-F238E27FC236}">
                      <a16:creationId xmlns:a16="http://schemas.microsoft.com/office/drawing/2014/main" id="{77F4EEA3-2B99-C742-A420-260ABB8553A7}"/>
                    </a:ext>
                  </a:extLst>
                </p:cNvPr>
                <p:cNvSpPr/>
                <p:nvPr/>
              </p:nvSpPr>
              <p:spPr>
                <a:xfrm>
                  <a:off x="1713557" y="4103650"/>
                  <a:ext cx="106654" cy="1084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63" name="Groupe 237">
                <a:extLst>
                  <a:ext uri="{FF2B5EF4-FFF2-40B4-BE49-F238E27FC236}">
                    <a16:creationId xmlns:a16="http://schemas.microsoft.com/office/drawing/2014/main" id="{BFE2C294-B04A-CC43-BF2C-696479F51D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644000" y="4356000"/>
                <a:ext cx="107950" cy="223837"/>
                <a:chOff x="1584000" y="4140000"/>
                <a:chExt cx="108000" cy="225104"/>
              </a:xfrm>
            </p:grpSpPr>
            <p:cxnSp>
              <p:nvCxnSpPr>
                <p:cNvPr id="462" name="Connecteur droit 461">
                  <a:extLst>
                    <a:ext uri="{FF2B5EF4-FFF2-40B4-BE49-F238E27FC236}">
                      <a16:creationId xmlns:a16="http://schemas.microsoft.com/office/drawing/2014/main" id="{9580A795-4979-3746-8B40-29CD4891C29A}"/>
                    </a:ext>
                  </a:extLst>
                </p:cNvPr>
                <p:cNvCxnSpPr/>
                <p:nvPr/>
              </p:nvCxnSpPr>
              <p:spPr>
                <a:xfrm flipV="1">
                  <a:off x="1716425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Connecteur droit 462">
                  <a:extLst>
                    <a:ext uri="{FF2B5EF4-FFF2-40B4-BE49-F238E27FC236}">
                      <a16:creationId xmlns:a16="http://schemas.microsoft.com/office/drawing/2014/main" id="{8A89104A-09EA-254C-B961-DD70D1622782}"/>
                    </a:ext>
                  </a:extLst>
                </p:cNvPr>
                <p:cNvCxnSpPr/>
                <p:nvPr/>
              </p:nvCxnSpPr>
              <p:spPr>
                <a:xfrm flipV="1">
                  <a:off x="1673145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Ellipse 463">
                  <a:extLst>
                    <a:ext uri="{FF2B5EF4-FFF2-40B4-BE49-F238E27FC236}">
                      <a16:creationId xmlns:a16="http://schemas.microsoft.com/office/drawing/2014/main" id="{635A8BBF-0DC0-5E40-9409-CE79B93C40C1}"/>
                    </a:ext>
                  </a:extLst>
                </p:cNvPr>
                <p:cNvSpPr/>
                <p:nvPr/>
              </p:nvSpPr>
              <p:spPr>
                <a:xfrm>
                  <a:off x="1643775" y="4103650"/>
                  <a:ext cx="108201" cy="1084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64" name="Groupe 232">
                <a:extLst>
                  <a:ext uri="{FF2B5EF4-FFF2-40B4-BE49-F238E27FC236}">
                    <a16:creationId xmlns:a16="http://schemas.microsoft.com/office/drawing/2014/main" id="{461F326E-E0EE-5840-A13A-2D44AFE99D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2689225" y="4356000"/>
                <a:ext cx="107950" cy="223837"/>
                <a:chOff x="1691680" y="4140000"/>
                <a:chExt cx="108000" cy="225104"/>
              </a:xfrm>
            </p:grpSpPr>
            <p:cxnSp>
              <p:nvCxnSpPr>
                <p:cNvPr id="459" name="Connecteur droit 458">
                  <a:extLst>
                    <a:ext uri="{FF2B5EF4-FFF2-40B4-BE49-F238E27FC236}">
                      <a16:creationId xmlns:a16="http://schemas.microsoft.com/office/drawing/2014/main" id="{C370240A-2AC9-F343-87A8-614A445537E5}"/>
                    </a:ext>
                  </a:extLst>
                </p:cNvPr>
                <p:cNvCxnSpPr/>
                <p:nvPr/>
              </p:nvCxnSpPr>
              <p:spPr>
                <a:xfrm flipV="1">
                  <a:off x="1785127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Connecteur droit 459">
                  <a:extLst>
                    <a:ext uri="{FF2B5EF4-FFF2-40B4-BE49-F238E27FC236}">
                      <a16:creationId xmlns:a16="http://schemas.microsoft.com/office/drawing/2014/main" id="{A35A1835-E87E-F644-8FBC-141154B6EEBD}"/>
                    </a:ext>
                  </a:extLst>
                </p:cNvPr>
                <p:cNvCxnSpPr/>
                <p:nvPr/>
              </p:nvCxnSpPr>
              <p:spPr>
                <a:xfrm flipV="1">
                  <a:off x="1741847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1" name="Ellipse 460">
                  <a:extLst>
                    <a:ext uri="{FF2B5EF4-FFF2-40B4-BE49-F238E27FC236}">
                      <a16:creationId xmlns:a16="http://schemas.microsoft.com/office/drawing/2014/main" id="{71B7968B-2F17-6B4E-92CA-D1F6A89F6744}"/>
                    </a:ext>
                  </a:extLst>
                </p:cNvPr>
                <p:cNvSpPr/>
                <p:nvPr/>
              </p:nvSpPr>
              <p:spPr>
                <a:xfrm>
                  <a:off x="1712478" y="4103650"/>
                  <a:ext cx="108201" cy="1084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65" name="Groupe 233">
                <a:extLst>
                  <a:ext uri="{FF2B5EF4-FFF2-40B4-BE49-F238E27FC236}">
                    <a16:creationId xmlns:a16="http://schemas.microsoft.com/office/drawing/2014/main" id="{8A783F4C-A2F8-004B-AED2-38A341AB45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2592388" y="4356000"/>
                <a:ext cx="107950" cy="223837"/>
                <a:chOff x="1691680" y="4140000"/>
                <a:chExt cx="108000" cy="225104"/>
              </a:xfrm>
            </p:grpSpPr>
            <p:cxnSp>
              <p:nvCxnSpPr>
                <p:cNvPr id="456" name="Connecteur droit 455">
                  <a:extLst>
                    <a:ext uri="{FF2B5EF4-FFF2-40B4-BE49-F238E27FC236}">
                      <a16:creationId xmlns:a16="http://schemas.microsoft.com/office/drawing/2014/main" id="{916E9376-E476-B444-A29A-6AEEEBCD85E0}"/>
                    </a:ext>
                  </a:extLst>
                </p:cNvPr>
                <p:cNvCxnSpPr/>
                <p:nvPr/>
              </p:nvCxnSpPr>
              <p:spPr>
                <a:xfrm flipV="1">
                  <a:off x="1785626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Connecteur droit 456">
                  <a:extLst>
                    <a:ext uri="{FF2B5EF4-FFF2-40B4-BE49-F238E27FC236}">
                      <a16:creationId xmlns:a16="http://schemas.microsoft.com/office/drawing/2014/main" id="{AAAF49C7-8B23-5E44-8005-D01A2B953B1D}"/>
                    </a:ext>
                  </a:extLst>
                </p:cNvPr>
                <p:cNvCxnSpPr/>
                <p:nvPr/>
              </p:nvCxnSpPr>
              <p:spPr>
                <a:xfrm flipV="1">
                  <a:off x="1742346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8" name="Ellipse 457">
                  <a:extLst>
                    <a:ext uri="{FF2B5EF4-FFF2-40B4-BE49-F238E27FC236}">
                      <a16:creationId xmlns:a16="http://schemas.microsoft.com/office/drawing/2014/main" id="{FE552F77-F475-7642-9D5E-E5EAA5195DC4}"/>
                    </a:ext>
                  </a:extLst>
                </p:cNvPr>
                <p:cNvSpPr/>
                <p:nvPr/>
              </p:nvSpPr>
              <p:spPr>
                <a:xfrm>
                  <a:off x="1712977" y="4103650"/>
                  <a:ext cx="108201" cy="1084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66" name="Groupe 278">
                <a:extLst>
                  <a:ext uri="{FF2B5EF4-FFF2-40B4-BE49-F238E27FC236}">
                    <a16:creationId xmlns:a16="http://schemas.microsoft.com/office/drawing/2014/main" id="{0856612E-49D8-E14B-AA24-C2B32F020B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2692400" y="4140200"/>
                <a:ext cx="295275" cy="225425"/>
                <a:chOff x="1603146" y="4140000"/>
                <a:chExt cx="294054" cy="225104"/>
              </a:xfrm>
            </p:grpSpPr>
            <p:grpSp>
              <p:nvGrpSpPr>
                <p:cNvPr id="26790" name="Groupe 237">
                  <a:extLst>
                    <a:ext uri="{FF2B5EF4-FFF2-40B4-BE49-F238E27FC236}">
                      <a16:creationId xmlns:a16="http://schemas.microsoft.com/office/drawing/2014/main" id="{CAEDC065-76C9-1B4C-8745-A71BF544D4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03146" y="4140005"/>
                  <a:ext cx="88765" cy="204491"/>
                  <a:chOff x="1603146" y="4140005"/>
                  <a:chExt cx="88765" cy="204491"/>
                </a:xfrm>
              </p:grpSpPr>
              <p:cxnSp>
                <p:nvCxnSpPr>
                  <p:cNvPr id="453" name="Connecteur droit 452">
                    <a:extLst>
                      <a:ext uri="{FF2B5EF4-FFF2-40B4-BE49-F238E27FC236}">
                        <a16:creationId xmlns:a16="http://schemas.microsoft.com/office/drawing/2014/main" id="{39CAE2AB-B494-5049-BFFF-FDD4127BE22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76623" y="4081171"/>
                    <a:ext cx="0" cy="14258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Connecteur droit 453">
                    <a:extLst>
                      <a:ext uri="{FF2B5EF4-FFF2-40B4-BE49-F238E27FC236}">
                        <a16:creationId xmlns:a16="http://schemas.microsoft.com/office/drawing/2014/main" id="{CEA4270F-FB60-E34D-9D49-35901AD89B3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10462" y="4126677"/>
                    <a:ext cx="0" cy="14258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5" name="Ellipse 454">
                    <a:extLst>
                      <a:ext uri="{FF2B5EF4-FFF2-40B4-BE49-F238E27FC236}">
                        <a16:creationId xmlns:a16="http://schemas.microsoft.com/office/drawing/2014/main" id="{B12E588F-D991-8841-8E34-9339136C7486}"/>
                      </a:ext>
                    </a:extLst>
                  </p:cNvPr>
                  <p:cNvSpPr/>
                  <p:nvPr/>
                </p:nvSpPr>
                <p:spPr>
                  <a:xfrm>
                    <a:off x="1601230" y="4093306"/>
                    <a:ext cx="89240" cy="107697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91" name="Groupe 232">
                  <a:extLst>
                    <a:ext uri="{FF2B5EF4-FFF2-40B4-BE49-F238E27FC236}">
                      <a16:creationId xmlns:a16="http://schemas.microsoft.com/office/drawing/2014/main" id="{77825356-DF46-0C4C-82BD-0837407CF9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9168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450" name="Connecteur droit 449">
                    <a:extLst>
                      <a:ext uri="{FF2B5EF4-FFF2-40B4-BE49-F238E27FC236}">
                        <a16:creationId xmlns:a16="http://schemas.microsoft.com/office/drawing/2014/main" id="{B95B0F99-4D31-6548-B634-D90C670E6DA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82788" y="4138811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Connecteur droit 450">
                    <a:extLst>
                      <a:ext uri="{FF2B5EF4-FFF2-40B4-BE49-F238E27FC236}">
                        <a16:creationId xmlns:a16="http://schemas.microsoft.com/office/drawing/2014/main" id="{FC0AD6B7-05FD-F042-90C6-1A4A925C463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18166" y="4144879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2" name="Ellipse 451">
                    <a:extLst>
                      <a:ext uri="{FF2B5EF4-FFF2-40B4-BE49-F238E27FC236}">
                        <a16:creationId xmlns:a16="http://schemas.microsoft.com/office/drawing/2014/main" id="{BAB44067-8190-0049-AA5B-D2939102A612}"/>
                      </a:ext>
                    </a:extLst>
                  </p:cNvPr>
                  <p:cNvSpPr/>
                  <p:nvPr/>
                </p:nvSpPr>
                <p:spPr>
                  <a:xfrm>
                    <a:off x="1690470" y="4116058"/>
                    <a:ext cx="107703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92" name="Groupe 233">
                  <a:extLst>
                    <a:ext uri="{FF2B5EF4-FFF2-40B4-BE49-F238E27FC236}">
                      <a16:creationId xmlns:a16="http://schemas.microsoft.com/office/drawing/2014/main" id="{7A59337A-E3C0-8048-8827-C4EDD906EB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9413" y="4140005"/>
                  <a:ext cx="107787" cy="183882"/>
                  <a:chOff x="1691893" y="4140005"/>
                  <a:chExt cx="107787" cy="183882"/>
                </a:xfrm>
              </p:grpSpPr>
              <p:cxnSp>
                <p:nvCxnSpPr>
                  <p:cNvPr id="447" name="Connecteur droit 446">
                    <a:extLst>
                      <a:ext uri="{FF2B5EF4-FFF2-40B4-BE49-F238E27FC236}">
                        <a16:creationId xmlns:a16="http://schemas.microsoft.com/office/drawing/2014/main" id="{19E83D61-227D-CD43-A246-34F9B8F9A47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05280" y="4096339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Connecteur droit 447">
                    <a:extLst>
                      <a:ext uri="{FF2B5EF4-FFF2-40B4-BE49-F238E27FC236}">
                        <a16:creationId xmlns:a16="http://schemas.microsoft.com/office/drawing/2014/main" id="{D5E5C071-F4DE-9249-A049-81CDEDA4749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40658" y="4097856"/>
                    <a:ext cx="0" cy="14410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9" name="Ellipse 448">
                    <a:extLst>
                      <a:ext uri="{FF2B5EF4-FFF2-40B4-BE49-F238E27FC236}">
                        <a16:creationId xmlns:a16="http://schemas.microsoft.com/office/drawing/2014/main" id="{0958DAFA-97EE-0E44-A650-15356A6342A4}"/>
                      </a:ext>
                    </a:extLst>
                  </p:cNvPr>
                  <p:cNvSpPr/>
                  <p:nvPr/>
                </p:nvSpPr>
                <p:spPr>
                  <a:xfrm>
                    <a:off x="1729888" y="4093306"/>
                    <a:ext cx="107704" cy="107697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26667" name="Groupe 291">
                <a:extLst>
                  <a:ext uri="{FF2B5EF4-FFF2-40B4-BE49-F238E27FC236}">
                    <a16:creationId xmlns:a16="http://schemas.microsoft.com/office/drawing/2014/main" id="{B8DBAD5C-0B57-334F-B0B8-9DBB12F6B4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3006000" y="4176000"/>
                <a:ext cx="298450" cy="266700"/>
                <a:chOff x="1584000" y="4098780"/>
                <a:chExt cx="298717" cy="266324"/>
              </a:xfrm>
            </p:grpSpPr>
            <p:grpSp>
              <p:nvGrpSpPr>
                <p:cNvPr id="26778" name="Groupe 237">
                  <a:extLst>
                    <a:ext uri="{FF2B5EF4-FFF2-40B4-BE49-F238E27FC236}">
                      <a16:creationId xmlns:a16="http://schemas.microsoft.com/office/drawing/2014/main" id="{AF048EFA-486F-D746-BCCE-682B6019C1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4000" y="4140000"/>
                  <a:ext cx="108000" cy="225104"/>
                  <a:chOff x="1584000" y="4140000"/>
                  <a:chExt cx="108000" cy="225104"/>
                </a:xfrm>
              </p:grpSpPr>
              <p:cxnSp>
                <p:nvCxnSpPr>
                  <p:cNvPr id="438" name="Connecteur droit 437">
                    <a:extLst>
                      <a:ext uri="{FF2B5EF4-FFF2-40B4-BE49-F238E27FC236}">
                        <a16:creationId xmlns:a16="http://schemas.microsoft.com/office/drawing/2014/main" id="{CFC6B0B0-AA27-814A-B326-75CB3C72A02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9648" y="4067909"/>
                    <a:ext cx="0" cy="1425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Connecteur droit 438">
                    <a:extLst>
                      <a:ext uri="{FF2B5EF4-FFF2-40B4-BE49-F238E27FC236}">
                        <a16:creationId xmlns:a16="http://schemas.microsoft.com/office/drawing/2014/main" id="{52D91907-AE3C-C44C-96F4-D354A204CDE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34699" y="4067909"/>
                    <a:ext cx="0" cy="1425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0" name="Ellipse 439">
                    <a:extLst>
                      <a:ext uri="{FF2B5EF4-FFF2-40B4-BE49-F238E27FC236}">
                        <a16:creationId xmlns:a16="http://schemas.microsoft.com/office/drawing/2014/main" id="{FF9C25D9-DE5B-924E-935D-813BE08AD969}"/>
                      </a:ext>
                    </a:extLst>
                  </p:cNvPr>
                  <p:cNvSpPr/>
                  <p:nvPr/>
                </p:nvSpPr>
                <p:spPr>
                  <a:xfrm>
                    <a:off x="1616143" y="4043639"/>
                    <a:ext cx="108247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79" name="Groupe 232">
                  <a:extLst>
                    <a:ext uri="{FF2B5EF4-FFF2-40B4-BE49-F238E27FC236}">
                      <a16:creationId xmlns:a16="http://schemas.microsoft.com/office/drawing/2014/main" id="{22F20987-4D11-E348-9642-E3C7D2EFFE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9168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435" name="Connecteur droit 434">
                    <a:extLst>
                      <a:ext uri="{FF2B5EF4-FFF2-40B4-BE49-F238E27FC236}">
                        <a16:creationId xmlns:a16="http://schemas.microsoft.com/office/drawing/2014/main" id="{D9A26FFB-2750-0942-B9B3-30ED3691FE5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27998" y="4067909"/>
                    <a:ext cx="0" cy="1425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Connecteur droit 435">
                    <a:extLst>
                      <a:ext uri="{FF2B5EF4-FFF2-40B4-BE49-F238E27FC236}">
                        <a16:creationId xmlns:a16="http://schemas.microsoft.com/office/drawing/2014/main" id="{B167A65F-4AA5-4C4E-A477-53BB34C5B37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69235" y="4067909"/>
                    <a:ext cx="0" cy="1425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7" name="Ellipse 436">
                    <a:extLst>
                      <a:ext uri="{FF2B5EF4-FFF2-40B4-BE49-F238E27FC236}">
                        <a16:creationId xmlns:a16="http://schemas.microsoft.com/office/drawing/2014/main" id="{9D879360-90A5-EF40-965F-15FDDBB38E5A}"/>
                      </a:ext>
                    </a:extLst>
                  </p:cNvPr>
                  <p:cNvSpPr/>
                  <p:nvPr/>
                </p:nvSpPr>
                <p:spPr>
                  <a:xfrm>
                    <a:off x="1752225" y="4043639"/>
                    <a:ext cx="106701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80" name="Groupe 233">
                  <a:extLst>
                    <a:ext uri="{FF2B5EF4-FFF2-40B4-BE49-F238E27FC236}">
                      <a16:creationId xmlns:a16="http://schemas.microsoft.com/office/drawing/2014/main" id="{1C947B92-B1F0-454E-BFBB-901A434EC8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93952" y="4098780"/>
                  <a:ext cx="88765" cy="204500"/>
                  <a:chOff x="1696432" y="4098780"/>
                  <a:chExt cx="88765" cy="204500"/>
                </a:xfrm>
              </p:grpSpPr>
              <p:cxnSp>
                <p:nvCxnSpPr>
                  <p:cNvPr id="429" name="Connecteur droit 428">
                    <a:extLst>
                      <a:ext uri="{FF2B5EF4-FFF2-40B4-BE49-F238E27FC236}">
                        <a16:creationId xmlns:a16="http://schemas.microsoft.com/office/drawing/2014/main" id="{BA225C36-4E26-BC40-80EA-9E732E1EF5F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29448" y="4043639"/>
                    <a:ext cx="0" cy="144103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Connecteur droit 429">
                    <a:extLst>
                      <a:ext uri="{FF2B5EF4-FFF2-40B4-BE49-F238E27FC236}">
                        <a16:creationId xmlns:a16="http://schemas.microsoft.com/office/drawing/2014/main" id="{C27A35AE-AE05-6B4B-89F8-4ED38BDF988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50582" y="4043639"/>
                    <a:ext cx="0" cy="144103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4" name="Ellipse 433">
                    <a:extLst>
                      <a:ext uri="{FF2B5EF4-FFF2-40B4-BE49-F238E27FC236}">
                        <a16:creationId xmlns:a16="http://schemas.microsoft.com/office/drawing/2014/main" id="{3E1A89EF-D4B7-5848-842D-2B2DC2DF7E0A}"/>
                      </a:ext>
                    </a:extLst>
                  </p:cNvPr>
                  <p:cNvSpPr/>
                  <p:nvPr/>
                </p:nvSpPr>
                <p:spPr>
                  <a:xfrm>
                    <a:off x="1747489" y="4023919"/>
                    <a:ext cx="111341" cy="106181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26668" name="Groupe 305">
                <a:extLst>
                  <a:ext uri="{FF2B5EF4-FFF2-40B4-BE49-F238E27FC236}">
                    <a16:creationId xmlns:a16="http://schemas.microsoft.com/office/drawing/2014/main" id="{E55B59C7-E156-7F4B-82ED-A9D1CECC6E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000" y="4176000"/>
                <a:ext cx="612775" cy="266700"/>
                <a:chOff x="2744400" y="4098784"/>
                <a:chExt cx="611848" cy="266320"/>
              </a:xfrm>
            </p:grpSpPr>
            <p:grpSp>
              <p:nvGrpSpPr>
                <p:cNvPr id="26753" name="Groupe 278">
                  <a:extLst>
                    <a:ext uri="{FF2B5EF4-FFF2-40B4-BE49-F238E27FC236}">
                      <a16:creationId xmlns:a16="http://schemas.microsoft.com/office/drawing/2014/main" id="{A4F34FF1-2B25-4247-9230-E0A75A4CD2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 flipV="1">
                  <a:off x="2744400" y="4116221"/>
                  <a:ext cx="285317" cy="248883"/>
                  <a:chOff x="1611883" y="4116221"/>
                  <a:chExt cx="285317" cy="248883"/>
                </a:xfrm>
              </p:grpSpPr>
              <p:grpSp>
                <p:nvGrpSpPr>
                  <p:cNvPr id="26767" name="Groupe 237">
                    <a:extLst>
                      <a:ext uri="{FF2B5EF4-FFF2-40B4-BE49-F238E27FC236}">
                        <a16:creationId xmlns:a16="http://schemas.microsoft.com/office/drawing/2014/main" id="{D7CDE394-76AB-944A-BD2F-BB85967AD95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11883" y="4116221"/>
                    <a:ext cx="42797" cy="144257"/>
                    <a:chOff x="1611883" y="4116221"/>
                    <a:chExt cx="42797" cy="144257"/>
                  </a:xfrm>
                </p:grpSpPr>
                <p:cxnSp>
                  <p:nvCxnSpPr>
                    <p:cNvPr id="424" name="Connecteur droit 423">
                      <a:extLst>
                        <a:ext uri="{FF2B5EF4-FFF2-40B4-BE49-F238E27FC236}">
                          <a16:creationId xmlns:a16="http://schemas.microsoft.com/office/drawing/2014/main" id="{BB1666E8-1520-9E46-A42A-548A142BCBA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675803" y="4064880"/>
                      <a:ext cx="0" cy="144101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5" name="Connecteur droit 424">
                      <a:extLst>
                        <a:ext uri="{FF2B5EF4-FFF2-40B4-BE49-F238E27FC236}">
                          <a16:creationId xmlns:a16="http://schemas.microsoft.com/office/drawing/2014/main" id="{F8C48680-A099-FE44-B7A0-38357F9B580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609467" y="4064880"/>
                      <a:ext cx="0" cy="144101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768" name="Groupe 232">
                    <a:extLst>
                      <a:ext uri="{FF2B5EF4-FFF2-40B4-BE49-F238E27FC236}">
                        <a16:creationId xmlns:a16="http://schemas.microsoft.com/office/drawing/2014/main" id="{A1BEE893-0810-CA43-AC89-C5A3A44732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91680" y="4140000"/>
                    <a:ext cx="108000" cy="225104"/>
                    <a:chOff x="1691680" y="4140000"/>
                    <a:chExt cx="108000" cy="225104"/>
                  </a:xfrm>
                </p:grpSpPr>
                <p:cxnSp>
                  <p:nvCxnSpPr>
                    <p:cNvPr id="421" name="Connecteur droit 420">
                      <a:extLst>
                        <a:ext uri="{FF2B5EF4-FFF2-40B4-BE49-F238E27FC236}">
                          <a16:creationId xmlns:a16="http://schemas.microsoft.com/office/drawing/2014/main" id="{CB841FB7-F36E-7F44-A03E-E46E672927C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82247" y="4087633"/>
                      <a:ext cx="0" cy="144102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2" name="Connecteur droit 421">
                      <a:extLst>
                        <a:ext uri="{FF2B5EF4-FFF2-40B4-BE49-F238E27FC236}">
                          <a16:creationId xmlns:a16="http://schemas.microsoft.com/office/drawing/2014/main" id="{5E0D8565-BF7F-1441-BAD6-03EBC7A082B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17454" y="4087633"/>
                      <a:ext cx="0" cy="144102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23" name="Ellipse 422">
                      <a:extLst>
                        <a:ext uri="{FF2B5EF4-FFF2-40B4-BE49-F238E27FC236}">
                          <a16:creationId xmlns:a16="http://schemas.microsoft.com/office/drawing/2014/main" id="{B79BECA5-2958-3B46-BC03-15348F019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89686" y="4067914"/>
                      <a:ext cx="107987" cy="106180"/>
                    </a:xfrm>
                    <a:prstGeom prst="ellipse">
                      <a:avLst/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26769" name="Groupe 233">
                    <a:extLst>
                      <a:ext uri="{FF2B5EF4-FFF2-40B4-BE49-F238E27FC236}">
                        <a16:creationId xmlns:a16="http://schemas.microsoft.com/office/drawing/2014/main" id="{0807A6E7-CD4C-9943-BB5F-51BAAD9FAB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89200" y="4140000"/>
                    <a:ext cx="108000" cy="225104"/>
                    <a:chOff x="1691680" y="4140000"/>
                    <a:chExt cx="108000" cy="225104"/>
                  </a:xfrm>
                </p:grpSpPr>
                <p:cxnSp>
                  <p:nvCxnSpPr>
                    <p:cNvPr id="418" name="Connecteur droit 417">
                      <a:extLst>
                        <a:ext uri="{FF2B5EF4-FFF2-40B4-BE49-F238E27FC236}">
                          <a16:creationId xmlns:a16="http://schemas.microsoft.com/office/drawing/2014/main" id="{7EF01943-D405-194F-A4C0-9169B399549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805056" y="4087633"/>
                      <a:ext cx="0" cy="144102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9" name="Connecteur droit 418">
                      <a:extLst>
                        <a:ext uri="{FF2B5EF4-FFF2-40B4-BE49-F238E27FC236}">
                          <a16:creationId xmlns:a16="http://schemas.microsoft.com/office/drawing/2014/main" id="{4FC74001-B5F8-AD4F-821A-6D93EC10E14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40263" y="4087633"/>
                      <a:ext cx="0" cy="144102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20" name="Ellipse 419">
                      <a:extLst>
                        <a:ext uri="{FF2B5EF4-FFF2-40B4-BE49-F238E27FC236}">
                          <a16:creationId xmlns:a16="http://schemas.microsoft.com/office/drawing/2014/main" id="{343EB5F9-8827-3148-A275-6A982413EA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1751" y="4067914"/>
                      <a:ext cx="107987" cy="106180"/>
                    </a:xfrm>
                    <a:prstGeom prst="ellipse">
                      <a:avLst/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latin typeface="Arial"/>
                        <a:cs typeface="Arial"/>
                      </a:endParaRPr>
                    </a:p>
                  </p:txBody>
                </p:sp>
              </p:grpSp>
            </p:grpSp>
            <p:grpSp>
              <p:nvGrpSpPr>
                <p:cNvPr id="26754" name="Groupe 291">
                  <a:extLst>
                    <a:ext uri="{FF2B5EF4-FFF2-40B4-BE49-F238E27FC236}">
                      <a16:creationId xmlns:a16="http://schemas.microsoft.com/office/drawing/2014/main" id="{BE24CD73-DA7D-FD4A-9594-0B24A39259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 flipV="1">
                  <a:off x="3050687" y="4098784"/>
                  <a:ext cx="305561" cy="266320"/>
                  <a:chOff x="1584000" y="4098784"/>
                  <a:chExt cx="305561" cy="266320"/>
                </a:xfrm>
              </p:grpSpPr>
              <p:grpSp>
                <p:nvGrpSpPr>
                  <p:cNvPr id="26755" name="Groupe 237">
                    <a:extLst>
                      <a:ext uri="{FF2B5EF4-FFF2-40B4-BE49-F238E27FC236}">
                        <a16:creationId xmlns:a16="http://schemas.microsoft.com/office/drawing/2014/main" id="{DCB5AE13-CA2D-D34A-AC0F-A56F85DE6E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4000" y="4140000"/>
                    <a:ext cx="108000" cy="225104"/>
                    <a:chOff x="1584000" y="4140000"/>
                    <a:chExt cx="108000" cy="225104"/>
                  </a:xfrm>
                </p:grpSpPr>
                <p:cxnSp>
                  <p:nvCxnSpPr>
                    <p:cNvPr id="411" name="Connecteur droit 410">
                      <a:extLst>
                        <a:ext uri="{FF2B5EF4-FFF2-40B4-BE49-F238E27FC236}">
                          <a16:creationId xmlns:a16="http://schemas.microsoft.com/office/drawing/2014/main" id="{60B4E12C-A5FD-7446-90DC-9BAE58047B2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618092" y="4067913"/>
                      <a:ext cx="0" cy="142585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3" name="Connecteur droit 412">
                      <a:extLst>
                        <a:ext uri="{FF2B5EF4-FFF2-40B4-BE49-F238E27FC236}">
                          <a16:creationId xmlns:a16="http://schemas.microsoft.com/office/drawing/2014/main" id="{6CD47ECD-C6CC-DA4E-9B55-0DA038F7FF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574897" y="4067913"/>
                      <a:ext cx="0" cy="142585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4" name="Ellipse 413">
                      <a:extLst>
                        <a:ext uri="{FF2B5EF4-FFF2-40B4-BE49-F238E27FC236}">
                          <a16:creationId xmlns:a16="http://schemas.microsoft.com/office/drawing/2014/main" id="{63A22A52-FEE5-4E45-B460-3F5893D14E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5587" y="4043643"/>
                      <a:ext cx="107987" cy="107697"/>
                    </a:xfrm>
                    <a:prstGeom prst="ellipse">
                      <a:avLst/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26756" name="Groupe 232">
                    <a:extLst>
                      <a:ext uri="{FF2B5EF4-FFF2-40B4-BE49-F238E27FC236}">
                        <a16:creationId xmlns:a16="http://schemas.microsoft.com/office/drawing/2014/main" id="{A546A851-0948-B04D-B9C1-D08D3AD306B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91680" y="4140000"/>
                    <a:ext cx="108000" cy="225104"/>
                    <a:chOff x="1691680" y="4140000"/>
                    <a:chExt cx="108000" cy="225104"/>
                  </a:xfrm>
                </p:grpSpPr>
                <p:cxnSp>
                  <p:nvCxnSpPr>
                    <p:cNvPr id="399" name="Connecteur droit 398">
                      <a:extLst>
                        <a:ext uri="{FF2B5EF4-FFF2-40B4-BE49-F238E27FC236}">
                          <a16:creationId xmlns:a16="http://schemas.microsoft.com/office/drawing/2014/main" id="{45397EC8-96C1-0D41-BBB0-DE9A0CB7045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47677" y="4067913"/>
                      <a:ext cx="0" cy="142585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8" name="Connecteur droit 407">
                      <a:extLst>
                        <a:ext uri="{FF2B5EF4-FFF2-40B4-BE49-F238E27FC236}">
                          <a16:creationId xmlns:a16="http://schemas.microsoft.com/office/drawing/2014/main" id="{1835C9C6-6FE5-3D4F-858C-EE688B7EB7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04482" y="4067913"/>
                      <a:ext cx="0" cy="142585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0" name="Ellipse 409">
                      <a:extLst>
                        <a:ext uri="{FF2B5EF4-FFF2-40B4-BE49-F238E27FC236}">
                          <a16:creationId xmlns:a16="http://schemas.microsoft.com/office/drawing/2014/main" id="{DE90373D-D811-5A4F-9C10-ED7553AAD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6714" y="4043643"/>
                      <a:ext cx="107987" cy="107697"/>
                    </a:xfrm>
                    <a:prstGeom prst="ellipse">
                      <a:avLst/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26757" name="Groupe 233">
                    <a:extLst>
                      <a:ext uri="{FF2B5EF4-FFF2-40B4-BE49-F238E27FC236}">
                        <a16:creationId xmlns:a16="http://schemas.microsoft.com/office/drawing/2014/main" id="{C4D77E9A-D819-CD44-BECF-A96C123F8EB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00796" y="4098784"/>
                    <a:ext cx="88765" cy="204496"/>
                    <a:chOff x="1703276" y="4098784"/>
                    <a:chExt cx="88765" cy="204496"/>
                  </a:xfrm>
                </p:grpSpPr>
                <p:cxnSp>
                  <p:nvCxnSpPr>
                    <p:cNvPr id="395" name="Connecteur droit 394">
                      <a:extLst>
                        <a:ext uri="{FF2B5EF4-FFF2-40B4-BE49-F238E27FC236}">
                          <a16:creationId xmlns:a16="http://schemas.microsoft.com/office/drawing/2014/main" id="{D9CC71E0-B2CA-8C4A-9EEE-4FD8AE4E593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47347" y="4043644"/>
                      <a:ext cx="0" cy="144101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6" name="Connecteur droit 395">
                      <a:extLst>
                        <a:ext uri="{FF2B5EF4-FFF2-40B4-BE49-F238E27FC236}">
                          <a16:creationId xmlns:a16="http://schemas.microsoft.com/office/drawing/2014/main" id="{6A20D160-19A8-7E4F-A53C-729AED67DC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11864" y="4043644"/>
                      <a:ext cx="0" cy="144101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98" name="Ellipse 397">
                      <a:extLst>
                        <a:ext uri="{FF2B5EF4-FFF2-40B4-BE49-F238E27FC236}">
                          <a16:creationId xmlns:a16="http://schemas.microsoft.com/office/drawing/2014/main" id="{D9D94CEC-357E-A242-B650-9E4F4E2E64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87182" y="4023924"/>
                      <a:ext cx="89475" cy="106180"/>
                    </a:xfrm>
                    <a:prstGeom prst="ellipse">
                      <a:avLst/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latin typeface="Arial"/>
                        <a:cs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6669" name="Groupe 291">
                <a:extLst>
                  <a:ext uri="{FF2B5EF4-FFF2-40B4-BE49-F238E27FC236}">
                    <a16:creationId xmlns:a16="http://schemas.microsoft.com/office/drawing/2014/main" id="{6B2A7E01-B0C7-2040-B54C-63DDEEEBF7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2386013" y="4140200"/>
                <a:ext cx="314325" cy="225425"/>
                <a:chOff x="1584000" y="4140000"/>
                <a:chExt cx="313200" cy="225104"/>
              </a:xfrm>
            </p:grpSpPr>
            <p:grpSp>
              <p:nvGrpSpPr>
                <p:cNvPr id="26741" name="Groupe 237">
                  <a:extLst>
                    <a:ext uri="{FF2B5EF4-FFF2-40B4-BE49-F238E27FC236}">
                      <a16:creationId xmlns:a16="http://schemas.microsoft.com/office/drawing/2014/main" id="{A456E9CB-6F4A-A64B-A085-7A89E29F9D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4000" y="4140000"/>
                  <a:ext cx="108000" cy="225104"/>
                  <a:chOff x="1584000" y="4140000"/>
                  <a:chExt cx="108000" cy="225104"/>
                </a:xfrm>
              </p:grpSpPr>
              <p:cxnSp>
                <p:nvCxnSpPr>
                  <p:cNvPr id="381" name="Connecteur droit 380">
                    <a:extLst>
                      <a:ext uri="{FF2B5EF4-FFF2-40B4-BE49-F238E27FC236}">
                        <a16:creationId xmlns:a16="http://schemas.microsoft.com/office/drawing/2014/main" id="{C7D5C705-39DE-2E4B-B585-AB03E696EDD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74487" y="4140328"/>
                    <a:ext cx="0" cy="14410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2" name="Connecteur droit 381">
                    <a:extLst>
                      <a:ext uri="{FF2B5EF4-FFF2-40B4-BE49-F238E27FC236}">
                        <a16:creationId xmlns:a16="http://schemas.microsoft.com/office/drawing/2014/main" id="{4610BA40-D19C-944A-9B25-7BE69A332B3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09829" y="4144879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3" name="Ellipse 382">
                    <a:extLst>
                      <a:ext uri="{FF2B5EF4-FFF2-40B4-BE49-F238E27FC236}">
                        <a16:creationId xmlns:a16="http://schemas.microsoft.com/office/drawing/2014/main" id="{6F2D69A6-0123-D44A-B4EB-89245D3E8CD3}"/>
                      </a:ext>
                    </a:extLst>
                  </p:cNvPr>
                  <p:cNvSpPr/>
                  <p:nvPr/>
                </p:nvSpPr>
                <p:spPr>
                  <a:xfrm>
                    <a:off x="1582119" y="4116058"/>
                    <a:ext cx="107763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42" name="Groupe 232">
                  <a:extLst>
                    <a:ext uri="{FF2B5EF4-FFF2-40B4-BE49-F238E27FC236}">
                      <a16:creationId xmlns:a16="http://schemas.microsoft.com/office/drawing/2014/main" id="{F8B536B2-BF34-9A4D-8126-05C8080C39B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9168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373" name="Connecteur droit 372">
                    <a:extLst>
                      <a:ext uri="{FF2B5EF4-FFF2-40B4-BE49-F238E27FC236}">
                        <a16:creationId xmlns:a16="http://schemas.microsoft.com/office/drawing/2014/main" id="{CB4FEF1A-B268-7F40-9F21-B88EB0BA58A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05344" y="4117575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Connecteur droit 373">
                    <a:extLst>
                      <a:ext uri="{FF2B5EF4-FFF2-40B4-BE49-F238E27FC236}">
                        <a16:creationId xmlns:a16="http://schemas.microsoft.com/office/drawing/2014/main" id="{6153D4FF-6B10-2746-8BDA-83A0EDF7489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40686" y="4119092"/>
                    <a:ext cx="0" cy="14410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5" name="Ellipse 374">
                    <a:extLst>
                      <a:ext uri="{FF2B5EF4-FFF2-40B4-BE49-F238E27FC236}">
                        <a16:creationId xmlns:a16="http://schemas.microsoft.com/office/drawing/2014/main" id="{7F87D2C3-7A7D-0B49-8865-8AA8597DFBA4}"/>
                      </a:ext>
                    </a:extLst>
                  </p:cNvPr>
                  <p:cNvSpPr/>
                  <p:nvPr/>
                </p:nvSpPr>
                <p:spPr>
                  <a:xfrm>
                    <a:off x="1729909" y="4094822"/>
                    <a:ext cx="106224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43" name="Groupe 233">
                  <a:extLst>
                    <a:ext uri="{FF2B5EF4-FFF2-40B4-BE49-F238E27FC236}">
                      <a16:creationId xmlns:a16="http://schemas.microsoft.com/office/drawing/2014/main" id="{AE08C76A-F421-0345-A569-070D600219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920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367" name="Connecteur droit 366">
                    <a:extLst>
                      <a:ext uri="{FF2B5EF4-FFF2-40B4-BE49-F238E27FC236}">
                        <a16:creationId xmlns:a16="http://schemas.microsoft.com/office/drawing/2014/main" id="{B188257A-6CDA-3A4E-8D8D-4269E9DD8DA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04811" y="4117575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Connecteur droit 367">
                    <a:extLst>
                      <a:ext uri="{FF2B5EF4-FFF2-40B4-BE49-F238E27FC236}">
                        <a16:creationId xmlns:a16="http://schemas.microsoft.com/office/drawing/2014/main" id="{136D499E-CF68-494E-B8F0-2E9E76EE71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40153" y="4119092"/>
                    <a:ext cx="0" cy="14410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9" name="Ellipse 368">
                    <a:extLst>
                      <a:ext uri="{FF2B5EF4-FFF2-40B4-BE49-F238E27FC236}">
                        <a16:creationId xmlns:a16="http://schemas.microsoft.com/office/drawing/2014/main" id="{FB3B9B4E-3E18-BE49-A45E-60F7CB7764E2}"/>
                      </a:ext>
                    </a:extLst>
                  </p:cNvPr>
                  <p:cNvSpPr/>
                  <p:nvPr/>
                </p:nvSpPr>
                <p:spPr>
                  <a:xfrm>
                    <a:off x="1727837" y="4094822"/>
                    <a:ext cx="107763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26670" name="Groupe 359">
                <a:extLst>
                  <a:ext uri="{FF2B5EF4-FFF2-40B4-BE49-F238E27FC236}">
                    <a16:creationId xmlns:a16="http://schemas.microsoft.com/office/drawing/2014/main" id="{6E379EA4-86F1-D94C-9D97-E075EFEFAE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7925" y="4140200"/>
                <a:ext cx="312738" cy="225425"/>
                <a:chOff x="1584000" y="4140000"/>
                <a:chExt cx="313200" cy="225104"/>
              </a:xfrm>
            </p:grpSpPr>
            <p:grpSp>
              <p:nvGrpSpPr>
                <p:cNvPr id="26733" name="Groupe 237">
                  <a:extLst>
                    <a:ext uri="{FF2B5EF4-FFF2-40B4-BE49-F238E27FC236}">
                      <a16:creationId xmlns:a16="http://schemas.microsoft.com/office/drawing/2014/main" id="{52101A09-40EF-2C4D-A960-647F6FAB6C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4000" y="4140000"/>
                  <a:ext cx="108000" cy="225104"/>
                  <a:chOff x="1584000" y="4140000"/>
                  <a:chExt cx="108000" cy="225104"/>
                </a:xfrm>
              </p:grpSpPr>
              <p:cxnSp>
                <p:nvCxnSpPr>
                  <p:cNvPr id="359" name="Connecteur droit 358">
                    <a:extLst>
                      <a:ext uri="{FF2B5EF4-FFF2-40B4-BE49-F238E27FC236}">
                        <a16:creationId xmlns:a16="http://schemas.microsoft.com/office/drawing/2014/main" id="{4224B928-FDC1-2F49-8694-AB8C97E2670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56097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" name="Connecteur droit 359">
                    <a:extLst>
                      <a:ext uri="{FF2B5EF4-FFF2-40B4-BE49-F238E27FC236}">
                        <a16:creationId xmlns:a16="http://schemas.microsoft.com/office/drawing/2014/main" id="{2B4399BA-2323-A948-97F6-E874D0DAEB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14319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1" name="Ellipse 360">
                    <a:extLst>
                      <a:ext uri="{FF2B5EF4-FFF2-40B4-BE49-F238E27FC236}">
                        <a16:creationId xmlns:a16="http://schemas.microsoft.com/office/drawing/2014/main" id="{344699C8-2F89-BC45-8F1B-4964B90A2FA3}"/>
                      </a:ext>
                    </a:extLst>
                  </p:cNvPr>
                  <p:cNvSpPr/>
                  <p:nvPr/>
                </p:nvSpPr>
                <p:spPr>
                  <a:xfrm>
                    <a:off x="1584921" y="4140328"/>
                    <a:ext cx="108311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34" name="Groupe 233">
                  <a:extLst>
                    <a:ext uri="{FF2B5EF4-FFF2-40B4-BE49-F238E27FC236}">
                      <a16:creationId xmlns:a16="http://schemas.microsoft.com/office/drawing/2014/main" id="{0F376D75-D92F-C541-8A10-A772BD1199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920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356" name="Connecteur droit 355">
                    <a:extLst>
                      <a:ext uri="{FF2B5EF4-FFF2-40B4-BE49-F238E27FC236}">
                        <a16:creationId xmlns:a16="http://schemas.microsoft.com/office/drawing/2014/main" id="{09F96EB2-CC6B-A246-9CFB-74CF2B8CBB1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62820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Connecteur droit 356">
                    <a:extLst>
                      <a:ext uri="{FF2B5EF4-FFF2-40B4-BE49-F238E27FC236}">
                        <a16:creationId xmlns:a16="http://schemas.microsoft.com/office/drawing/2014/main" id="{F8AF8D68-12EB-D843-BDC8-A042A3F0B00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19495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8" name="Ellipse 357">
                    <a:extLst>
                      <a:ext uri="{FF2B5EF4-FFF2-40B4-BE49-F238E27FC236}">
                        <a16:creationId xmlns:a16="http://schemas.microsoft.com/office/drawing/2014/main" id="{12969523-2BED-3F4B-A860-15BDE2B255CB}"/>
                      </a:ext>
                    </a:extLst>
                  </p:cNvPr>
                  <p:cNvSpPr/>
                  <p:nvPr/>
                </p:nvSpPr>
                <p:spPr>
                  <a:xfrm>
                    <a:off x="1691644" y="4140328"/>
                    <a:ext cx="108311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26671" name="Groupe 372">
                <a:extLst>
                  <a:ext uri="{FF2B5EF4-FFF2-40B4-BE49-F238E27FC236}">
                    <a16:creationId xmlns:a16="http://schemas.microsoft.com/office/drawing/2014/main" id="{500F129B-EBD6-0842-A212-1B75DF1DE2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888" y="4140200"/>
                <a:ext cx="314325" cy="225425"/>
                <a:chOff x="1584000" y="4140000"/>
                <a:chExt cx="313200" cy="225104"/>
              </a:xfrm>
            </p:grpSpPr>
            <p:grpSp>
              <p:nvGrpSpPr>
                <p:cNvPr id="26725" name="Groupe 237">
                  <a:extLst>
                    <a:ext uri="{FF2B5EF4-FFF2-40B4-BE49-F238E27FC236}">
                      <a16:creationId xmlns:a16="http://schemas.microsoft.com/office/drawing/2014/main" id="{AF0E8148-4074-C840-B3AC-E63A120D86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4000" y="4140000"/>
                  <a:ext cx="108000" cy="225104"/>
                  <a:chOff x="1584000" y="4140000"/>
                  <a:chExt cx="108000" cy="225104"/>
                </a:xfrm>
              </p:grpSpPr>
              <p:cxnSp>
                <p:nvCxnSpPr>
                  <p:cNvPr id="349" name="Connecteur droit 348">
                    <a:extLst>
                      <a:ext uri="{FF2B5EF4-FFF2-40B4-BE49-F238E27FC236}">
                        <a16:creationId xmlns:a16="http://schemas.microsoft.com/office/drawing/2014/main" id="{AD552F55-90F6-E04F-B486-DE2CF37D244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55728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Connecteur droit 349">
                    <a:extLst>
                      <a:ext uri="{FF2B5EF4-FFF2-40B4-BE49-F238E27FC236}">
                        <a16:creationId xmlns:a16="http://schemas.microsoft.com/office/drawing/2014/main" id="{64F6B59B-5BA7-B944-A7A4-2FBC7F78A75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12622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1" name="Ellipse 350">
                    <a:extLst>
                      <a:ext uri="{FF2B5EF4-FFF2-40B4-BE49-F238E27FC236}">
                        <a16:creationId xmlns:a16="http://schemas.microsoft.com/office/drawing/2014/main" id="{5FA226F3-88D2-BB4A-8FFC-5F9066166413}"/>
                      </a:ext>
                    </a:extLst>
                  </p:cNvPr>
                  <p:cNvSpPr/>
                  <p:nvPr/>
                </p:nvSpPr>
                <p:spPr>
                  <a:xfrm>
                    <a:off x="1584912" y="4140328"/>
                    <a:ext cx="107763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6726" name="Groupe 233">
                  <a:extLst>
                    <a:ext uri="{FF2B5EF4-FFF2-40B4-BE49-F238E27FC236}">
                      <a16:creationId xmlns:a16="http://schemas.microsoft.com/office/drawing/2014/main" id="{942B02EB-4EEE-3D4D-AB4F-D44FA94ED1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9200" y="4140000"/>
                  <a:ext cx="108000" cy="225104"/>
                  <a:chOff x="1691680" y="4140000"/>
                  <a:chExt cx="108000" cy="225104"/>
                </a:xfrm>
              </p:grpSpPr>
              <p:cxnSp>
                <p:nvCxnSpPr>
                  <p:cNvPr id="340" name="Connecteur droit 339">
                    <a:extLst>
                      <a:ext uri="{FF2B5EF4-FFF2-40B4-BE49-F238E27FC236}">
                        <a16:creationId xmlns:a16="http://schemas.microsoft.com/office/drawing/2014/main" id="{B4F0234E-2611-274A-A65C-CEFD50D159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62959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" name="Connecteur droit 340">
                    <a:extLst>
                      <a:ext uri="{FF2B5EF4-FFF2-40B4-BE49-F238E27FC236}">
                        <a16:creationId xmlns:a16="http://schemas.microsoft.com/office/drawing/2014/main" id="{01BB7337-51D4-C64D-815E-75861DF2943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21393" y="4220722"/>
                    <a:ext cx="0" cy="14410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8" name="Ellipse 347">
                    <a:extLst>
                      <a:ext uri="{FF2B5EF4-FFF2-40B4-BE49-F238E27FC236}">
                        <a16:creationId xmlns:a16="http://schemas.microsoft.com/office/drawing/2014/main" id="{87687898-07A8-AB4E-9816-8902D0F3C74F}"/>
                      </a:ext>
                    </a:extLst>
                  </p:cNvPr>
                  <p:cNvSpPr/>
                  <p:nvPr/>
                </p:nvSpPr>
                <p:spPr>
                  <a:xfrm>
                    <a:off x="1692144" y="4140328"/>
                    <a:ext cx="107763" cy="10769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26672" name="Groupe 233">
                <a:extLst>
                  <a:ext uri="{FF2B5EF4-FFF2-40B4-BE49-F238E27FC236}">
                    <a16:creationId xmlns:a16="http://schemas.microsoft.com/office/drawing/2014/main" id="{4E746A27-0504-984F-8C47-DF0BAD7DF7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269875" y="4356000"/>
                <a:ext cx="107950" cy="223837"/>
                <a:chOff x="1691680" y="4140000"/>
                <a:chExt cx="108000" cy="225104"/>
              </a:xfrm>
            </p:grpSpPr>
            <p:cxnSp>
              <p:nvCxnSpPr>
                <p:cNvPr id="335" name="Connecteur droit 334">
                  <a:extLst>
                    <a:ext uri="{FF2B5EF4-FFF2-40B4-BE49-F238E27FC236}">
                      <a16:creationId xmlns:a16="http://schemas.microsoft.com/office/drawing/2014/main" id="{4913D3C0-8613-184E-8C1F-AE804491B9E2}"/>
                    </a:ext>
                  </a:extLst>
                </p:cNvPr>
                <p:cNvCxnSpPr/>
                <p:nvPr/>
              </p:nvCxnSpPr>
              <p:spPr>
                <a:xfrm flipV="1">
                  <a:off x="1786812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Connecteur droit 335">
                  <a:extLst>
                    <a:ext uri="{FF2B5EF4-FFF2-40B4-BE49-F238E27FC236}">
                      <a16:creationId xmlns:a16="http://schemas.microsoft.com/office/drawing/2014/main" id="{988E54AE-7FEF-654A-BC68-38DB24443B5F}"/>
                    </a:ext>
                  </a:extLst>
                </p:cNvPr>
                <p:cNvCxnSpPr/>
                <p:nvPr/>
              </p:nvCxnSpPr>
              <p:spPr>
                <a:xfrm flipV="1">
                  <a:off x="1743532" y="4183086"/>
                  <a:ext cx="0" cy="1435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7" name="Ellipse 336">
                  <a:extLst>
                    <a:ext uri="{FF2B5EF4-FFF2-40B4-BE49-F238E27FC236}">
                      <a16:creationId xmlns:a16="http://schemas.microsoft.com/office/drawing/2014/main" id="{E901CEC8-858F-2B4B-9FE3-CFE4565746FE}"/>
                    </a:ext>
                  </a:extLst>
                </p:cNvPr>
                <p:cNvSpPr/>
                <p:nvPr/>
              </p:nvSpPr>
              <p:spPr>
                <a:xfrm>
                  <a:off x="1712617" y="4103650"/>
                  <a:ext cx="108201" cy="1084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73" name="Groupe 168">
                <a:extLst>
                  <a:ext uri="{FF2B5EF4-FFF2-40B4-BE49-F238E27FC236}">
                    <a16:creationId xmlns:a16="http://schemas.microsoft.com/office/drawing/2014/main" id="{94E43CA2-3D74-3540-99BE-481E49E87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2613" y="4221163"/>
                <a:ext cx="34925" cy="134937"/>
                <a:chOff x="4391984" y="4221088"/>
                <a:chExt cx="36016" cy="134912"/>
              </a:xfrm>
            </p:grpSpPr>
            <p:sp>
              <p:nvSpPr>
                <p:cNvPr id="333" name="Oval 215">
                  <a:extLst>
                    <a:ext uri="{FF2B5EF4-FFF2-40B4-BE49-F238E27FC236}">
                      <a16:creationId xmlns:a16="http://schemas.microsoft.com/office/drawing/2014/main" id="{0E2B903D-5B50-8E45-97AE-D5E135975368}"/>
                    </a:ext>
                  </a:extLst>
                </p:cNvPr>
                <p:cNvSpPr/>
                <p:nvPr/>
              </p:nvSpPr>
              <p:spPr bwMode="auto">
                <a:xfrm>
                  <a:off x="4391836" y="4248299"/>
                  <a:ext cx="36645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34" name="Oval 216">
                  <a:extLst>
                    <a:ext uri="{FF2B5EF4-FFF2-40B4-BE49-F238E27FC236}">
                      <a16:creationId xmlns:a16="http://schemas.microsoft.com/office/drawing/2014/main" id="{82A3AEA0-3B4D-8240-80FA-915208C4E45A}"/>
                    </a:ext>
                  </a:extLst>
                </p:cNvPr>
                <p:cNvSpPr/>
                <p:nvPr/>
              </p:nvSpPr>
              <p:spPr bwMode="auto">
                <a:xfrm>
                  <a:off x="4391836" y="4220962"/>
                  <a:ext cx="36645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74" name="Groupe 169">
                <a:extLst>
                  <a:ext uri="{FF2B5EF4-FFF2-40B4-BE49-F238E27FC236}">
                    <a16:creationId xmlns:a16="http://schemas.microsoft.com/office/drawing/2014/main" id="{2FFA4C09-9EAE-2042-B325-F769CA4A2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84663" y="4221163"/>
                <a:ext cx="34925" cy="134937"/>
                <a:chOff x="4391984" y="4221088"/>
                <a:chExt cx="36016" cy="134912"/>
              </a:xfrm>
            </p:grpSpPr>
            <p:sp>
              <p:nvSpPr>
                <p:cNvPr id="331" name="Oval 215">
                  <a:extLst>
                    <a:ext uri="{FF2B5EF4-FFF2-40B4-BE49-F238E27FC236}">
                      <a16:creationId xmlns:a16="http://schemas.microsoft.com/office/drawing/2014/main" id="{529E692B-E236-C849-A9B8-C3A632C11D48}"/>
                    </a:ext>
                  </a:extLst>
                </p:cNvPr>
                <p:cNvSpPr/>
                <p:nvPr/>
              </p:nvSpPr>
              <p:spPr bwMode="auto">
                <a:xfrm>
                  <a:off x="4393222" y="4248299"/>
                  <a:ext cx="35052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32" name="Oval 216">
                  <a:extLst>
                    <a:ext uri="{FF2B5EF4-FFF2-40B4-BE49-F238E27FC236}">
                      <a16:creationId xmlns:a16="http://schemas.microsoft.com/office/drawing/2014/main" id="{7041D600-5467-6B46-B98D-3C47BFE1C3E5}"/>
                    </a:ext>
                  </a:extLst>
                </p:cNvPr>
                <p:cNvSpPr/>
                <p:nvPr/>
              </p:nvSpPr>
              <p:spPr bwMode="auto">
                <a:xfrm>
                  <a:off x="4393222" y="4220962"/>
                  <a:ext cx="35052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75" name="Groupe 172">
                <a:extLst>
                  <a:ext uri="{FF2B5EF4-FFF2-40B4-BE49-F238E27FC236}">
                    <a16:creationId xmlns:a16="http://schemas.microsoft.com/office/drawing/2014/main" id="{9977EADA-459E-4B42-91BD-89C3155341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3688" y="4221163"/>
                <a:ext cx="36512" cy="134937"/>
                <a:chOff x="4391984" y="4221088"/>
                <a:chExt cx="36016" cy="134912"/>
              </a:xfrm>
            </p:grpSpPr>
            <p:sp>
              <p:nvSpPr>
                <p:cNvPr id="322" name="Oval 215">
                  <a:extLst>
                    <a:ext uri="{FF2B5EF4-FFF2-40B4-BE49-F238E27FC236}">
                      <a16:creationId xmlns:a16="http://schemas.microsoft.com/office/drawing/2014/main" id="{18CB203E-757E-7A44-809F-870911370F03}"/>
                    </a:ext>
                  </a:extLst>
                </p:cNvPr>
                <p:cNvSpPr/>
                <p:nvPr/>
              </p:nvSpPr>
              <p:spPr bwMode="auto">
                <a:xfrm>
                  <a:off x="4391850" y="4248299"/>
                  <a:ext cx="36577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23" name="Oval 216">
                  <a:extLst>
                    <a:ext uri="{FF2B5EF4-FFF2-40B4-BE49-F238E27FC236}">
                      <a16:creationId xmlns:a16="http://schemas.microsoft.com/office/drawing/2014/main" id="{79529099-925B-6C4E-9EFA-A9036C2648BD}"/>
                    </a:ext>
                  </a:extLst>
                </p:cNvPr>
                <p:cNvSpPr/>
                <p:nvPr/>
              </p:nvSpPr>
              <p:spPr bwMode="auto">
                <a:xfrm>
                  <a:off x="4391850" y="4220962"/>
                  <a:ext cx="36577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76" name="Groupe 175">
                <a:extLst>
                  <a:ext uri="{FF2B5EF4-FFF2-40B4-BE49-F238E27FC236}">
                    <a16:creationId xmlns:a16="http://schemas.microsoft.com/office/drawing/2014/main" id="{B491E65B-1AC2-724F-B6A7-7B95B0A73D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7063" y="4221163"/>
                <a:ext cx="36512" cy="134937"/>
                <a:chOff x="4391984" y="4221088"/>
                <a:chExt cx="36016" cy="134912"/>
              </a:xfrm>
            </p:grpSpPr>
            <p:sp>
              <p:nvSpPr>
                <p:cNvPr id="318" name="Oval 215">
                  <a:extLst>
                    <a:ext uri="{FF2B5EF4-FFF2-40B4-BE49-F238E27FC236}">
                      <a16:creationId xmlns:a16="http://schemas.microsoft.com/office/drawing/2014/main" id="{10967A10-F3B7-E946-AAA1-4E0A1A8A6945}"/>
                    </a:ext>
                  </a:extLst>
                </p:cNvPr>
                <p:cNvSpPr/>
                <p:nvPr/>
              </p:nvSpPr>
              <p:spPr bwMode="auto">
                <a:xfrm>
                  <a:off x="4392192" y="4248299"/>
                  <a:ext cx="36577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21" name="Oval 216">
                  <a:extLst>
                    <a:ext uri="{FF2B5EF4-FFF2-40B4-BE49-F238E27FC236}">
                      <a16:creationId xmlns:a16="http://schemas.microsoft.com/office/drawing/2014/main" id="{358D893C-8111-1647-8446-2D34BD948DC1}"/>
                    </a:ext>
                  </a:extLst>
                </p:cNvPr>
                <p:cNvSpPr/>
                <p:nvPr/>
              </p:nvSpPr>
              <p:spPr bwMode="auto">
                <a:xfrm>
                  <a:off x="4392192" y="4220962"/>
                  <a:ext cx="36577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77" name="Groupe 178">
                <a:extLst>
                  <a:ext uri="{FF2B5EF4-FFF2-40B4-BE49-F238E27FC236}">
                    <a16:creationId xmlns:a16="http://schemas.microsoft.com/office/drawing/2014/main" id="{F3A715AA-3189-4745-A372-AA97385214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9725" y="4221163"/>
                <a:ext cx="36513" cy="134937"/>
                <a:chOff x="4391984" y="4221088"/>
                <a:chExt cx="36016" cy="134912"/>
              </a:xfrm>
            </p:grpSpPr>
            <p:sp>
              <p:nvSpPr>
                <p:cNvPr id="316" name="Oval 215">
                  <a:extLst>
                    <a:ext uri="{FF2B5EF4-FFF2-40B4-BE49-F238E27FC236}">
                      <a16:creationId xmlns:a16="http://schemas.microsoft.com/office/drawing/2014/main" id="{1CAECE1A-590B-364D-B1CC-1EB569C34E22}"/>
                    </a:ext>
                  </a:extLst>
                </p:cNvPr>
                <p:cNvSpPr/>
                <p:nvPr/>
              </p:nvSpPr>
              <p:spPr bwMode="auto">
                <a:xfrm>
                  <a:off x="4392159" y="4248299"/>
                  <a:ext cx="36576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17" name="Oval 216">
                  <a:extLst>
                    <a:ext uri="{FF2B5EF4-FFF2-40B4-BE49-F238E27FC236}">
                      <a16:creationId xmlns:a16="http://schemas.microsoft.com/office/drawing/2014/main" id="{42179334-7138-4E47-B432-E554631906BE}"/>
                    </a:ext>
                  </a:extLst>
                </p:cNvPr>
                <p:cNvSpPr/>
                <p:nvPr/>
              </p:nvSpPr>
              <p:spPr bwMode="auto">
                <a:xfrm>
                  <a:off x="4392159" y="4220962"/>
                  <a:ext cx="36576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78" name="Groupe 181">
                <a:extLst>
                  <a:ext uri="{FF2B5EF4-FFF2-40B4-BE49-F238E27FC236}">
                    <a16:creationId xmlns:a16="http://schemas.microsoft.com/office/drawing/2014/main" id="{56B76D4C-8520-4643-A776-0E6E7BD67B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0338" y="4221163"/>
                <a:ext cx="34925" cy="134937"/>
                <a:chOff x="4391984" y="4221088"/>
                <a:chExt cx="36016" cy="134912"/>
              </a:xfrm>
            </p:grpSpPr>
            <p:sp>
              <p:nvSpPr>
                <p:cNvPr id="310" name="Oval 215">
                  <a:extLst>
                    <a:ext uri="{FF2B5EF4-FFF2-40B4-BE49-F238E27FC236}">
                      <a16:creationId xmlns:a16="http://schemas.microsoft.com/office/drawing/2014/main" id="{22DF534B-EDED-D348-943A-7D73A754F24C}"/>
                    </a:ext>
                  </a:extLst>
                </p:cNvPr>
                <p:cNvSpPr/>
                <p:nvPr/>
              </p:nvSpPr>
              <p:spPr bwMode="auto">
                <a:xfrm>
                  <a:off x="4392337" y="4248299"/>
                  <a:ext cx="36646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11" name="Oval 216">
                  <a:extLst>
                    <a:ext uri="{FF2B5EF4-FFF2-40B4-BE49-F238E27FC236}">
                      <a16:creationId xmlns:a16="http://schemas.microsoft.com/office/drawing/2014/main" id="{E259292A-0662-5647-B549-FA2AAB5171A3}"/>
                    </a:ext>
                  </a:extLst>
                </p:cNvPr>
                <p:cNvSpPr/>
                <p:nvPr/>
              </p:nvSpPr>
              <p:spPr bwMode="auto">
                <a:xfrm>
                  <a:off x="4392337" y="4220962"/>
                  <a:ext cx="36646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79" name="Groupe 184">
                <a:extLst>
                  <a:ext uri="{FF2B5EF4-FFF2-40B4-BE49-F238E27FC236}">
                    <a16:creationId xmlns:a16="http://schemas.microsoft.com/office/drawing/2014/main" id="{D99E85CB-0AA0-AE40-91AC-6EF7E90EF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76488" y="4221163"/>
                <a:ext cx="34925" cy="134937"/>
                <a:chOff x="4391984" y="4221088"/>
                <a:chExt cx="36016" cy="134912"/>
              </a:xfrm>
            </p:grpSpPr>
            <p:sp>
              <p:nvSpPr>
                <p:cNvPr id="308" name="Oval 215">
                  <a:extLst>
                    <a:ext uri="{FF2B5EF4-FFF2-40B4-BE49-F238E27FC236}">
                      <a16:creationId xmlns:a16="http://schemas.microsoft.com/office/drawing/2014/main" id="{C3BF557E-F1B8-C84F-940D-BC1D34A4CC87}"/>
                    </a:ext>
                  </a:extLst>
                </p:cNvPr>
                <p:cNvSpPr/>
                <p:nvPr/>
              </p:nvSpPr>
              <p:spPr bwMode="auto">
                <a:xfrm>
                  <a:off x="4391716" y="4248299"/>
                  <a:ext cx="36646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09" name="Oval 216">
                  <a:extLst>
                    <a:ext uri="{FF2B5EF4-FFF2-40B4-BE49-F238E27FC236}">
                      <a16:creationId xmlns:a16="http://schemas.microsoft.com/office/drawing/2014/main" id="{5A710E90-E49A-B049-BEC2-23E376E23726}"/>
                    </a:ext>
                  </a:extLst>
                </p:cNvPr>
                <p:cNvSpPr/>
                <p:nvPr/>
              </p:nvSpPr>
              <p:spPr bwMode="auto">
                <a:xfrm>
                  <a:off x="4391716" y="4220962"/>
                  <a:ext cx="36646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0" name="Groupe 187">
                <a:extLst>
                  <a:ext uri="{FF2B5EF4-FFF2-40B4-BE49-F238E27FC236}">
                    <a16:creationId xmlns:a16="http://schemas.microsoft.com/office/drawing/2014/main" id="{31784B0F-519B-DD4C-8320-3C92BFAE5D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63713" y="4221163"/>
                <a:ext cx="36512" cy="134937"/>
                <a:chOff x="4391984" y="4221088"/>
                <a:chExt cx="36016" cy="134912"/>
              </a:xfrm>
            </p:grpSpPr>
            <p:sp>
              <p:nvSpPr>
                <p:cNvPr id="306" name="Oval 215">
                  <a:extLst>
                    <a:ext uri="{FF2B5EF4-FFF2-40B4-BE49-F238E27FC236}">
                      <a16:creationId xmlns:a16="http://schemas.microsoft.com/office/drawing/2014/main" id="{D0446353-AA1F-F940-A75B-919B5C8327DA}"/>
                    </a:ext>
                  </a:extLst>
                </p:cNvPr>
                <p:cNvSpPr/>
                <p:nvPr/>
              </p:nvSpPr>
              <p:spPr bwMode="auto">
                <a:xfrm>
                  <a:off x="4392665" y="4248299"/>
                  <a:ext cx="36577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07" name="Oval 216">
                  <a:extLst>
                    <a:ext uri="{FF2B5EF4-FFF2-40B4-BE49-F238E27FC236}">
                      <a16:creationId xmlns:a16="http://schemas.microsoft.com/office/drawing/2014/main" id="{29EF281A-1EA7-2541-8906-403CAB0038C2}"/>
                    </a:ext>
                  </a:extLst>
                </p:cNvPr>
                <p:cNvSpPr/>
                <p:nvPr/>
              </p:nvSpPr>
              <p:spPr bwMode="auto">
                <a:xfrm>
                  <a:off x="4392665" y="4220962"/>
                  <a:ext cx="36577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1" name="Groupe 190">
                <a:extLst>
                  <a:ext uri="{FF2B5EF4-FFF2-40B4-BE49-F238E27FC236}">
                    <a16:creationId xmlns:a16="http://schemas.microsoft.com/office/drawing/2014/main" id="{F6942A3A-1E78-A848-8C84-74E11FBEE5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4325" y="4221163"/>
                <a:ext cx="34925" cy="134937"/>
                <a:chOff x="4391984" y="4221088"/>
                <a:chExt cx="36016" cy="134912"/>
              </a:xfrm>
            </p:grpSpPr>
            <p:sp>
              <p:nvSpPr>
                <p:cNvPr id="302" name="Oval 215">
                  <a:extLst>
                    <a:ext uri="{FF2B5EF4-FFF2-40B4-BE49-F238E27FC236}">
                      <a16:creationId xmlns:a16="http://schemas.microsoft.com/office/drawing/2014/main" id="{68B8777E-4EA2-114E-AE7D-A855AFFEBDF3}"/>
                    </a:ext>
                  </a:extLst>
                </p:cNvPr>
                <p:cNvSpPr/>
                <p:nvPr/>
              </p:nvSpPr>
              <p:spPr bwMode="auto">
                <a:xfrm>
                  <a:off x="4392868" y="4248299"/>
                  <a:ext cx="35052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05" name="Oval 216">
                  <a:extLst>
                    <a:ext uri="{FF2B5EF4-FFF2-40B4-BE49-F238E27FC236}">
                      <a16:creationId xmlns:a16="http://schemas.microsoft.com/office/drawing/2014/main" id="{2D06E9A3-840C-244B-9C3D-EE6EA6F634CB}"/>
                    </a:ext>
                  </a:extLst>
                </p:cNvPr>
                <p:cNvSpPr/>
                <p:nvPr/>
              </p:nvSpPr>
              <p:spPr bwMode="auto">
                <a:xfrm>
                  <a:off x="4392868" y="4220962"/>
                  <a:ext cx="35052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2" name="Groupe 193">
                <a:extLst>
                  <a:ext uri="{FF2B5EF4-FFF2-40B4-BE49-F238E27FC236}">
                    <a16:creationId xmlns:a16="http://schemas.microsoft.com/office/drawing/2014/main" id="{A74CA3BA-466B-4840-93C9-D7798BA9FE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76375" y="4221163"/>
                <a:ext cx="34925" cy="134937"/>
                <a:chOff x="4391984" y="4221088"/>
                <a:chExt cx="36016" cy="134912"/>
              </a:xfrm>
            </p:grpSpPr>
            <p:sp>
              <p:nvSpPr>
                <p:cNvPr id="295" name="Oval 215">
                  <a:extLst>
                    <a:ext uri="{FF2B5EF4-FFF2-40B4-BE49-F238E27FC236}">
                      <a16:creationId xmlns:a16="http://schemas.microsoft.com/office/drawing/2014/main" id="{305A3AE1-493C-1347-8D13-2DF9E6D59249}"/>
                    </a:ext>
                  </a:extLst>
                </p:cNvPr>
                <p:cNvSpPr/>
                <p:nvPr/>
              </p:nvSpPr>
              <p:spPr bwMode="auto">
                <a:xfrm>
                  <a:off x="4392660" y="4248299"/>
                  <a:ext cx="36646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301" name="Oval 216">
                  <a:extLst>
                    <a:ext uri="{FF2B5EF4-FFF2-40B4-BE49-F238E27FC236}">
                      <a16:creationId xmlns:a16="http://schemas.microsoft.com/office/drawing/2014/main" id="{922356D2-AB1A-424E-A8F0-47AB8FCFEF96}"/>
                    </a:ext>
                  </a:extLst>
                </p:cNvPr>
                <p:cNvSpPr/>
                <p:nvPr/>
              </p:nvSpPr>
              <p:spPr bwMode="auto">
                <a:xfrm>
                  <a:off x="4392660" y="4220962"/>
                  <a:ext cx="36646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3" name="Groupe 196">
                <a:extLst>
                  <a:ext uri="{FF2B5EF4-FFF2-40B4-BE49-F238E27FC236}">
                    <a16:creationId xmlns:a16="http://schemas.microsoft.com/office/drawing/2014/main" id="{FFF2ADBC-79D1-D14E-999A-EC810BF5F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7700" y="4221163"/>
                <a:ext cx="36513" cy="134937"/>
                <a:chOff x="4391984" y="4221088"/>
                <a:chExt cx="36016" cy="134912"/>
              </a:xfrm>
            </p:grpSpPr>
            <p:sp>
              <p:nvSpPr>
                <p:cNvPr id="293" name="Oval 215">
                  <a:extLst>
                    <a:ext uri="{FF2B5EF4-FFF2-40B4-BE49-F238E27FC236}">
                      <a16:creationId xmlns:a16="http://schemas.microsoft.com/office/drawing/2014/main" id="{3B3BCABC-0879-A64A-B25F-8F483DE228C4}"/>
                    </a:ext>
                  </a:extLst>
                </p:cNvPr>
                <p:cNvSpPr/>
                <p:nvPr/>
              </p:nvSpPr>
              <p:spPr bwMode="auto">
                <a:xfrm>
                  <a:off x="4393172" y="4248299"/>
                  <a:ext cx="35052" cy="10783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294" name="Oval 216">
                  <a:extLst>
                    <a:ext uri="{FF2B5EF4-FFF2-40B4-BE49-F238E27FC236}">
                      <a16:creationId xmlns:a16="http://schemas.microsoft.com/office/drawing/2014/main" id="{5B39F3FF-5EEE-3342-9599-C916E87874F6}"/>
                    </a:ext>
                  </a:extLst>
                </p:cNvPr>
                <p:cNvSpPr/>
                <p:nvPr/>
              </p:nvSpPr>
              <p:spPr bwMode="auto">
                <a:xfrm>
                  <a:off x="4393172" y="4220962"/>
                  <a:ext cx="35052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4" name="Groupe 199">
                <a:extLst>
                  <a:ext uri="{FF2B5EF4-FFF2-40B4-BE49-F238E27FC236}">
                    <a16:creationId xmlns:a16="http://schemas.microsoft.com/office/drawing/2014/main" id="{28C0E8A2-C853-C543-8671-610ACB3613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755650" y="4392613"/>
                <a:ext cx="36513" cy="134937"/>
                <a:chOff x="4391984" y="4221088"/>
                <a:chExt cx="36016" cy="134912"/>
              </a:xfrm>
            </p:grpSpPr>
            <p:sp>
              <p:nvSpPr>
                <p:cNvPr id="290" name="Oval 215">
                  <a:extLst>
                    <a:ext uri="{FF2B5EF4-FFF2-40B4-BE49-F238E27FC236}">
                      <a16:creationId xmlns:a16="http://schemas.microsoft.com/office/drawing/2014/main" id="{C2C1AECB-BFF3-6E40-8FD4-50BCAD4322F3}"/>
                    </a:ext>
                  </a:extLst>
                </p:cNvPr>
                <p:cNvSpPr/>
                <p:nvPr/>
              </p:nvSpPr>
              <p:spPr bwMode="auto">
                <a:xfrm>
                  <a:off x="4391562" y="4248096"/>
                  <a:ext cx="36576" cy="10783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292" name="Oval 216">
                  <a:extLst>
                    <a:ext uri="{FF2B5EF4-FFF2-40B4-BE49-F238E27FC236}">
                      <a16:creationId xmlns:a16="http://schemas.microsoft.com/office/drawing/2014/main" id="{A13A1DC0-3235-7A45-8689-EF7E92707FF2}"/>
                    </a:ext>
                  </a:extLst>
                </p:cNvPr>
                <p:cNvSpPr/>
                <p:nvPr/>
              </p:nvSpPr>
              <p:spPr bwMode="auto">
                <a:xfrm>
                  <a:off x="4391562" y="4220759"/>
                  <a:ext cx="36576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5" name="Groupe 202">
                <a:extLst>
                  <a:ext uri="{FF2B5EF4-FFF2-40B4-BE49-F238E27FC236}">
                    <a16:creationId xmlns:a16="http://schemas.microsoft.com/office/drawing/2014/main" id="{3CE4E480-7502-1743-A7B0-C404DF4DC1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1187450" y="4392613"/>
                <a:ext cx="36513" cy="134937"/>
                <a:chOff x="4391984" y="4221088"/>
                <a:chExt cx="36016" cy="134912"/>
              </a:xfrm>
            </p:grpSpPr>
            <p:sp>
              <p:nvSpPr>
                <p:cNvPr id="282" name="Oval 215">
                  <a:extLst>
                    <a:ext uri="{FF2B5EF4-FFF2-40B4-BE49-F238E27FC236}">
                      <a16:creationId xmlns:a16="http://schemas.microsoft.com/office/drawing/2014/main" id="{0DA16B6F-0D5E-3646-B449-F28B7272C5A9}"/>
                    </a:ext>
                  </a:extLst>
                </p:cNvPr>
                <p:cNvSpPr/>
                <p:nvPr/>
              </p:nvSpPr>
              <p:spPr bwMode="auto">
                <a:xfrm>
                  <a:off x="4390769" y="4248096"/>
                  <a:ext cx="36576" cy="10783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289" name="Oval 216">
                  <a:extLst>
                    <a:ext uri="{FF2B5EF4-FFF2-40B4-BE49-F238E27FC236}">
                      <a16:creationId xmlns:a16="http://schemas.microsoft.com/office/drawing/2014/main" id="{40FF4433-47AF-304C-9D28-21264DD1CF01}"/>
                    </a:ext>
                  </a:extLst>
                </p:cNvPr>
                <p:cNvSpPr/>
                <p:nvPr/>
              </p:nvSpPr>
              <p:spPr bwMode="auto">
                <a:xfrm>
                  <a:off x="4390769" y="4220759"/>
                  <a:ext cx="36576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6" name="Groupe 205">
                <a:extLst>
                  <a:ext uri="{FF2B5EF4-FFF2-40B4-BE49-F238E27FC236}">
                    <a16:creationId xmlns:a16="http://schemas.microsoft.com/office/drawing/2014/main" id="{A6F378C8-CEA7-BE44-9F31-9854B56B5D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1871663" y="4392613"/>
                <a:ext cx="36512" cy="134937"/>
                <a:chOff x="4391984" y="4221088"/>
                <a:chExt cx="36016" cy="134912"/>
              </a:xfrm>
            </p:grpSpPr>
            <p:sp>
              <p:nvSpPr>
                <p:cNvPr id="280" name="Oval 215">
                  <a:extLst>
                    <a:ext uri="{FF2B5EF4-FFF2-40B4-BE49-F238E27FC236}">
                      <a16:creationId xmlns:a16="http://schemas.microsoft.com/office/drawing/2014/main" id="{53B66265-3AB8-F74C-A5EE-3F11D89C1258}"/>
                    </a:ext>
                  </a:extLst>
                </p:cNvPr>
                <p:cNvSpPr/>
                <p:nvPr/>
              </p:nvSpPr>
              <p:spPr bwMode="auto">
                <a:xfrm>
                  <a:off x="4392068" y="4248096"/>
                  <a:ext cx="35053" cy="10783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281" name="Oval 216">
                  <a:extLst>
                    <a:ext uri="{FF2B5EF4-FFF2-40B4-BE49-F238E27FC236}">
                      <a16:creationId xmlns:a16="http://schemas.microsoft.com/office/drawing/2014/main" id="{EBD72891-3781-C249-9250-C7F984837DE4}"/>
                    </a:ext>
                  </a:extLst>
                </p:cNvPr>
                <p:cNvSpPr/>
                <p:nvPr/>
              </p:nvSpPr>
              <p:spPr bwMode="auto">
                <a:xfrm>
                  <a:off x="4392068" y="4220759"/>
                  <a:ext cx="35053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7" name="Groupe 208">
                <a:extLst>
                  <a:ext uri="{FF2B5EF4-FFF2-40B4-BE49-F238E27FC236}">
                    <a16:creationId xmlns:a16="http://schemas.microsoft.com/office/drawing/2014/main" id="{95018EE0-4D0F-764A-91B5-208ED4A114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2592388" y="4392613"/>
                <a:ext cx="34925" cy="134937"/>
                <a:chOff x="4391984" y="4221088"/>
                <a:chExt cx="36016" cy="134912"/>
              </a:xfrm>
            </p:grpSpPr>
            <p:sp>
              <p:nvSpPr>
                <p:cNvPr id="278" name="Oval 215">
                  <a:extLst>
                    <a:ext uri="{FF2B5EF4-FFF2-40B4-BE49-F238E27FC236}">
                      <a16:creationId xmlns:a16="http://schemas.microsoft.com/office/drawing/2014/main" id="{D3B3F62A-682A-524D-961B-A6BEF4DB4E99}"/>
                    </a:ext>
                  </a:extLst>
                </p:cNvPr>
                <p:cNvSpPr/>
                <p:nvPr/>
              </p:nvSpPr>
              <p:spPr bwMode="auto">
                <a:xfrm>
                  <a:off x="4391207" y="4248096"/>
                  <a:ext cx="36646" cy="10783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279" name="Oval 216">
                  <a:extLst>
                    <a:ext uri="{FF2B5EF4-FFF2-40B4-BE49-F238E27FC236}">
                      <a16:creationId xmlns:a16="http://schemas.microsoft.com/office/drawing/2014/main" id="{9F4158A8-F925-D644-A27D-D07748075F78}"/>
                    </a:ext>
                  </a:extLst>
                </p:cNvPr>
                <p:cNvSpPr/>
                <p:nvPr/>
              </p:nvSpPr>
              <p:spPr bwMode="auto">
                <a:xfrm>
                  <a:off x="4391207" y="4220759"/>
                  <a:ext cx="36646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688" name="Groupe 211">
                <a:extLst>
                  <a:ext uri="{FF2B5EF4-FFF2-40B4-BE49-F238E27FC236}">
                    <a16:creationId xmlns:a16="http://schemas.microsoft.com/office/drawing/2014/main" id="{A0C4B8F0-5B6C-7048-BB5D-57C473F614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3059113" y="4392613"/>
                <a:ext cx="36512" cy="134937"/>
                <a:chOff x="4391984" y="4221088"/>
                <a:chExt cx="36016" cy="134912"/>
              </a:xfrm>
            </p:grpSpPr>
            <p:sp>
              <p:nvSpPr>
                <p:cNvPr id="276" name="Oval 215">
                  <a:extLst>
                    <a:ext uri="{FF2B5EF4-FFF2-40B4-BE49-F238E27FC236}">
                      <a16:creationId xmlns:a16="http://schemas.microsoft.com/office/drawing/2014/main" id="{050ED558-E758-D340-85FD-E27016A9EBE1}"/>
                    </a:ext>
                  </a:extLst>
                </p:cNvPr>
                <p:cNvSpPr/>
                <p:nvPr/>
              </p:nvSpPr>
              <p:spPr bwMode="auto">
                <a:xfrm>
                  <a:off x="4391413" y="4248096"/>
                  <a:ext cx="36577" cy="10783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  <p:sp>
              <p:nvSpPr>
                <p:cNvPr id="277" name="Oval 216">
                  <a:extLst>
                    <a:ext uri="{FF2B5EF4-FFF2-40B4-BE49-F238E27FC236}">
                      <a16:creationId xmlns:a16="http://schemas.microsoft.com/office/drawing/2014/main" id="{8DE413CF-CD39-1C44-B0B5-C88242D6A356}"/>
                    </a:ext>
                  </a:extLst>
                </p:cNvPr>
                <p:cNvSpPr/>
                <p:nvPr/>
              </p:nvSpPr>
              <p:spPr bwMode="auto">
                <a:xfrm>
                  <a:off x="4391413" y="4220759"/>
                  <a:ext cx="36577" cy="45562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CA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75" name="Ellipse 274">
                <a:extLst>
                  <a:ext uri="{FF2B5EF4-FFF2-40B4-BE49-F238E27FC236}">
                    <a16:creationId xmlns:a16="http://schemas.microsoft.com/office/drawing/2014/main" id="{27791CFB-B31F-484D-ADA7-AF470DF35C09}"/>
                  </a:ext>
                </a:extLst>
              </p:cNvPr>
              <p:cNvSpPr/>
              <p:nvPr/>
            </p:nvSpPr>
            <p:spPr bwMode="auto">
              <a:xfrm rot="10800000" flipV="1">
                <a:off x="4123638" y="4149642"/>
                <a:ext cx="88065" cy="10785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/>
                  <a:cs typeface="Arial"/>
                </a:endParaRPr>
              </a:p>
            </p:txBody>
          </p:sp>
        </p:grpSp>
      </p:grpSp>
      <p:sp>
        <p:nvSpPr>
          <p:cNvPr id="26626" name="ZoneTexte 10">
            <a:extLst>
              <a:ext uri="{FF2B5EF4-FFF2-40B4-BE49-F238E27FC236}">
                <a16:creationId xmlns:a16="http://schemas.microsoft.com/office/drawing/2014/main" id="{43B84A36-3D84-3746-A34C-D8FC993A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1765300"/>
            <a:ext cx="2135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600" b="1">
                <a:solidFill>
                  <a:srgbClr val="000090"/>
                </a:solidFill>
                <a:cs typeface="Arial" panose="020B0604020202020204" pitchFamily="34" charset="0"/>
              </a:rPr>
              <a:t>Glycocalyx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fr-FR" sz="1600">
                <a:solidFill>
                  <a:srgbClr val="000090"/>
                </a:solidFill>
                <a:cs typeface="Arial" panose="020B0604020202020204" pitchFamily="34" charset="0"/>
              </a:rPr>
              <a:t>Polysaccharides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fr-FR" sz="1600">
                <a:solidFill>
                  <a:srgbClr val="000090"/>
                </a:solidFill>
                <a:cs typeface="Arial" panose="020B0604020202020204" pitchFamily="34" charset="0"/>
              </a:rPr>
              <a:t>Associated proteins</a:t>
            </a:r>
          </a:p>
        </p:txBody>
      </p:sp>
      <p:sp>
        <p:nvSpPr>
          <p:cNvPr id="26627" name="ZoneTexte 15">
            <a:extLst>
              <a:ext uri="{FF2B5EF4-FFF2-40B4-BE49-F238E27FC236}">
                <a16:creationId xmlns:a16="http://schemas.microsoft.com/office/drawing/2014/main" id="{50A178BB-A725-B24E-9D96-F252CAF99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50" y="2700338"/>
            <a:ext cx="2544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 i="1">
                <a:solidFill>
                  <a:srgbClr val="000090"/>
                </a:solidFill>
                <a:cs typeface="Arial" panose="020B0604020202020204" pitchFamily="34" charset="0"/>
              </a:rPr>
              <a:t>NEGATIVELY charged</a:t>
            </a:r>
          </a:p>
        </p:txBody>
      </p:sp>
      <p:sp>
        <p:nvSpPr>
          <p:cNvPr id="26628" name="ZoneTexte 16">
            <a:extLst>
              <a:ext uri="{FF2B5EF4-FFF2-40B4-BE49-F238E27FC236}">
                <a16:creationId xmlns:a16="http://schemas.microsoft.com/office/drawing/2014/main" id="{82E3019B-DABA-994E-AF96-2FA0F6153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4005263"/>
            <a:ext cx="3879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600" b="1">
                <a:solidFill>
                  <a:srgbClr val="000090"/>
                </a:solidFill>
                <a:cs typeface="Arial" panose="020B0604020202020204" pitchFamily="34" charset="0"/>
              </a:rPr>
              <a:t>Lipid Bilayer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fr-FR" sz="1600">
                <a:solidFill>
                  <a:srgbClr val="000090"/>
                </a:solidFill>
                <a:cs typeface="Arial" panose="020B0604020202020204" pitchFamily="34" charset="0"/>
              </a:rPr>
              <a:t>Heterogeneous </a:t>
            </a:r>
            <a:r>
              <a:rPr lang="en-US" altLang="fr-FR" sz="1200">
                <a:solidFill>
                  <a:srgbClr val="000090"/>
                </a:solidFill>
                <a:cs typeface="Arial" panose="020B0604020202020204" pitchFamily="34" charset="0"/>
              </a:rPr>
              <a:t>(lateral/transverse asymmetry)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fr-FR" sz="1600">
                <a:solidFill>
                  <a:srgbClr val="000090"/>
                </a:solidFill>
                <a:cs typeface="Arial" panose="020B0604020202020204" pitchFamily="34" charset="0"/>
              </a:rPr>
              <a:t>Dynamic</a:t>
            </a:r>
          </a:p>
        </p:txBody>
      </p:sp>
      <p:sp>
        <p:nvSpPr>
          <p:cNvPr id="26629" name="ZoneTexte 17">
            <a:extLst>
              <a:ext uri="{FF2B5EF4-FFF2-40B4-BE49-F238E27FC236}">
                <a16:creationId xmlns:a16="http://schemas.microsoft.com/office/drawing/2014/main" id="{51E3A995-1B43-5D45-AE35-E48450127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932363"/>
            <a:ext cx="298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 i="1">
                <a:solidFill>
                  <a:srgbClr val="000090"/>
                </a:solidFill>
                <a:cs typeface="Arial" panose="020B0604020202020204" pitchFamily="34" charset="0"/>
              </a:rPr>
              <a:t>HYDROPHOBIC boundary</a:t>
            </a:r>
          </a:p>
        </p:txBody>
      </p:sp>
      <p:sp>
        <p:nvSpPr>
          <p:cNvPr id="26630" name="Rectangle 18">
            <a:extLst>
              <a:ext uri="{FF2B5EF4-FFF2-40B4-BE49-F238E27FC236}">
                <a16:creationId xmlns:a16="http://schemas.microsoft.com/office/drawing/2014/main" id="{522C1EAC-CE7C-D947-AF86-1297E8E0D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4284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 dirty="0" err="1">
                <a:solidFill>
                  <a:srgbClr val="0000FF"/>
                </a:solidFill>
                <a:latin typeface="Times" pitchFamily="2" charset="0"/>
              </a:rPr>
              <a:t>Fuster</a:t>
            </a:r>
            <a:r>
              <a:rPr lang="en-US" altLang="fr-FR" sz="1200" dirty="0">
                <a:solidFill>
                  <a:srgbClr val="0000FF"/>
                </a:solidFill>
                <a:latin typeface="Times" pitchFamily="2" charset="0"/>
              </a:rPr>
              <a:t>, Nat. Rev. Cancer (2005) 5:526</a:t>
            </a:r>
          </a:p>
        </p:txBody>
      </p:sp>
      <p:grpSp>
        <p:nvGrpSpPr>
          <p:cNvPr id="26631" name="Groupe 413">
            <a:extLst>
              <a:ext uri="{FF2B5EF4-FFF2-40B4-BE49-F238E27FC236}">
                <a16:creationId xmlns:a16="http://schemas.microsoft.com/office/drawing/2014/main" id="{067A20FB-721B-1045-B7CD-F01F78AF2289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981075"/>
            <a:ext cx="4046538" cy="2425700"/>
            <a:chOff x="251520" y="980728"/>
            <a:chExt cx="4045470" cy="2426122"/>
          </a:xfrm>
        </p:grpSpPr>
        <p:grpSp>
          <p:nvGrpSpPr>
            <p:cNvPr id="26633" name="Groupe 27">
              <a:extLst>
                <a:ext uri="{FF2B5EF4-FFF2-40B4-BE49-F238E27FC236}">
                  <a16:creationId xmlns:a16="http://schemas.microsoft.com/office/drawing/2014/main" id="{1A3204EA-A363-0F44-8863-E778C2947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3928" y="2636912"/>
              <a:ext cx="373062" cy="769938"/>
              <a:chOff x="6400480" y="1899128"/>
              <a:chExt cx="372218" cy="769441"/>
            </a:xfrm>
          </p:grpSpPr>
          <p:sp>
            <p:nvSpPr>
              <p:cNvPr id="391" name="Ellipse 66">
                <a:extLst>
                  <a:ext uri="{FF2B5EF4-FFF2-40B4-BE49-F238E27FC236}">
                    <a16:creationId xmlns:a16="http://schemas.microsoft.com/office/drawing/2014/main" id="{EB716C72-A65F-0347-BD3B-9CA138494BA9}"/>
                  </a:ext>
                </a:extLst>
              </p:cNvPr>
              <p:cNvSpPr/>
              <p:nvPr/>
            </p:nvSpPr>
            <p:spPr>
              <a:xfrm>
                <a:off x="6444915" y="2205238"/>
                <a:ext cx="275528" cy="27450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56" name="ZoneTexte 67">
                <a:extLst>
                  <a:ext uri="{FF2B5EF4-FFF2-40B4-BE49-F238E27FC236}">
                    <a16:creationId xmlns:a16="http://schemas.microsoft.com/office/drawing/2014/main" id="{93DD00C9-3CE2-4C42-8A47-032CA64788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480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634" name="Groupe 30">
              <a:extLst>
                <a:ext uri="{FF2B5EF4-FFF2-40B4-BE49-F238E27FC236}">
                  <a16:creationId xmlns:a16="http://schemas.microsoft.com/office/drawing/2014/main" id="{E1AE9ED1-880E-8E49-806B-474A897CD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8858" y="1988468"/>
              <a:ext cx="373062" cy="768350"/>
              <a:chOff x="6400480" y="1899128"/>
              <a:chExt cx="372218" cy="769441"/>
            </a:xfrm>
          </p:grpSpPr>
          <p:sp>
            <p:nvSpPr>
              <p:cNvPr id="394" name="Ellipse 64">
                <a:extLst>
                  <a:ext uri="{FF2B5EF4-FFF2-40B4-BE49-F238E27FC236}">
                    <a16:creationId xmlns:a16="http://schemas.microsoft.com/office/drawing/2014/main" id="{0F0080FE-E0F0-3A44-9006-036BB0A97C81}"/>
                  </a:ext>
                </a:extLst>
              </p:cNvPr>
              <p:cNvSpPr/>
              <p:nvPr/>
            </p:nvSpPr>
            <p:spPr>
              <a:xfrm>
                <a:off x="6444018" y="2204913"/>
                <a:ext cx="273944" cy="27507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54" name="ZoneTexte 65">
                <a:extLst>
                  <a:ext uri="{FF2B5EF4-FFF2-40B4-BE49-F238E27FC236}">
                    <a16:creationId xmlns:a16="http://schemas.microsoft.com/office/drawing/2014/main" id="{FE4003A4-17A9-894A-A21F-749D05047B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480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635" name="Groupe 33">
              <a:extLst>
                <a:ext uri="{FF2B5EF4-FFF2-40B4-BE49-F238E27FC236}">
                  <a16:creationId xmlns:a16="http://schemas.microsoft.com/office/drawing/2014/main" id="{3BF66581-0372-CE42-A734-D6B19EFB59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220" y="2204368"/>
              <a:ext cx="373062" cy="768350"/>
              <a:chOff x="6400480" y="1899128"/>
              <a:chExt cx="372218" cy="769441"/>
            </a:xfrm>
          </p:grpSpPr>
          <p:sp>
            <p:nvSpPr>
              <p:cNvPr id="397" name="Ellipse 62">
                <a:extLst>
                  <a:ext uri="{FF2B5EF4-FFF2-40B4-BE49-F238E27FC236}">
                    <a16:creationId xmlns:a16="http://schemas.microsoft.com/office/drawing/2014/main" id="{DD30E682-DDC9-A449-AB23-505150EB6B26}"/>
                  </a:ext>
                </a:extLst>
              </p:cNvPr>
              <p:cNvSpPr/>
              <p:nvPr/>
            </p:nvSpPr>
            <p:spPr>
              <a:xfrm>
                <a:off x="6444647" y="2206540"/>
                <a:ext cx="273945" cy="27348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52" name="ZoneTexte 63">
                <a:extLst>
                  <a:ext uri="{FF2B5EF4-FFF2-40B4-BE49-F238E27FC236}">
                    <a16:creationId xmlns:a16="http://schemas.microsoft.com/office/drawing/2014/main" id="{0AD00055-5F38-1147-B23A-FC4C04EB9B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480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636" name="Groupe 36">
              <a:extLst>
                <a:ext uri="{FF2B5EF4-FFF2-40B4-BE49-F238E27FC236}">
                  <a16:creationId xmlns:a16="http://schemas.microsoft.com/office/drawing/2014/main" id="{FF3A2605-C04E-DB4C-BE98-AACF9C0844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5856" y="980728"/>
              <a:ext cx="373062" cy="768350"/>
              <a:chOff x="6400480" y="1899128"/>
              <a:chExt cx="372218" cy="769441"/>
            </a:xfrm>
          </p:grpSpPr>
          <p:sp>
            <p:nvSpPr>
              <p:cNvPr id="400" name="Ellipse 60">
                <a:extLst>
                  <a:ext uri="{FF2B5EF4-FFF2-40B4-BE49-F238E27FC236}">
                    <a16:creationId xmlns:a16="http://schemas.microsoft.com/office/drawing/2014/main" id="{403E2556-E1B5-C446-BA2D-F5D52EFEFBDB}"/>
                  </a:ext>
                </a:extLst>
              </p:cNvPr>
              <p:cNvSpPr/>
              <p:nvPr/>
            </p:nvSpPr>
            <p:spPr>
              <a:xfrm>
                <a:off x="6445457" y="2206005"/>
                <a:ext cx="273945" cy="27507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50" name="ZoneTexte 61">
                <a:extLst>
                  <a:ext uri="{FF2B5EF4-FFF2-40B4-BE49-F238E27FC236}">
                    <a16:creationId xmlns:a16="http://schemas.microsoft.com/office/drawing/2014/main" id="{7E3E39DF-406E-D445-9152-C2A37B90FC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480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637" name="Groupe 39">
              <a:extLst>
                <a:ext uri="{FF2B5EF4-FFF2-40B4-BE49-F238E27FC236}">
                  <a16:creationId xmlns:a16="http://schemas.microsoft.com/office/drawing/2014/main" id="{D6A50E52-D02A-3441-9D00-F35DEDE8BD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44" y="1052736"/>
              <a:ext cx="373062" cy="768350"/>
              <a:chOff x="6400480" y="1899128"/>
              <a:chExt cx="372218" cy="769441"/>
            </a:xfrm>
          </p:grpSpPr>
          <p:sp>
            <p:nvSpPr>
              <p:cNvPr id="403" name="Ellipse 58">
                <a:extLst>
                  <a:ext uri="{FF2B5EF4-FFF2-40B4-BE49-F238E27FC236}">
                    <a16:creationId xmlns:a16="http://schemas.microsoft.com/office/drawing/2014/main" id="{41792902-BCE9-BB4A-9DE6-95348C83FB45}"/>
                  </a:ext>
                </a:extLst>
              </p:cNvPr>
              <p:cNvSpPr/>
              <p:nvPr/>
            </p:nvSpPr>
            <p:spPr>
              <a:xfrm>
                <a:off x="6444637" y="2203856"/>
                <a:ext cx="273945" cy="27507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48" name="ZoneTexte 59">
                <a:extLst>
                  <a:ext uri="{FF2B5EF4-FFF2-40B4-BE49-F238E27FC236}">
                    <a16:creationId xmlns:a16="http://schemas.microsoft.com/office/drawing/2014/main" id="{C387DE6C-DA4E-E148-8DDA-5EE8264763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480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638" name="Groupe 42">
              <a:extLst>
                <a:ext uri="{FF2B5EF4-FFF2-40B4-BE49-F238E27FC236}">
                  <a16:creationId xmlns:a16="http://schemas.microsoft.com/office/drawing/2014/main" id="{0CA344CA-906A-FA44-8EC1-ED464EEFD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470" y="2564730"/>
              <a:ext cx="371475" cy="768350"/>
              <a:chOff x="6400480" y="1899128"/>
              <a:chExt cx="372218" cy="769441"/>
            </a:xfrm>
          </p:grpSpPr>
          <p:sp>
            <p:nvSpPr>
              <p:cNvPr id="406" name="Ellipse 56">
                <a:extLst>
                  <a:ext uri="{FF2B5EF4-FFF2-40B4-BE49-F238E27FC236}">
                    <a16:creationId xmlns:a16="http://schemas.microsoft.com/office/drawing/2014/main" id="{C26AB747-0473-4F4D-8033-F8F0A3F7664C}"/>
                  </a:ext>
                </a:extLst>
              </p:cNvPr>
              <p:cNvSpPr/>
              <p:nvPr/>
            </p:nvSpPr>
            <p:spPr>
              <a:xfrm>
                <a:off x="6442750" y="2205014"/>
                <a:ext cx="275114" cy="275076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46" name="ZoneTexte 57">
                <a:extLst>
                  <a:ext uri="{FF2B5EF4-FFF2-40B4-BE49-F238E27FC236}">
                    <a16:creationId xmlns:a16="http://schemas.microsoft.com/office/drawing/2014/main" id="{FA7312EF-4DBE-5B43-A6FB-E3E7F5882E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480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639" name="Groupe 45">
              <a:extLst>
                <a:ext uri="{FF2B5EF4-FFF2-40B4-BE49-F238E27FC236}">
                  <a16:creationId xmlns:a16="http://schemas.microsoft.com/office/drawing/2014/main" id="{081ECB89-6957-DC43-ABDE-19EE1FE234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672" y="1124744"/>
              <a:ext cx="373063" cy="768350"/>
              <a:chOff x="6412673" y="1899128"/>
              <a:chExt cx="372218" cy="769441"/>
            </a:xfrm>
          </p:grpSpPr>
          <p:sp>
            <p:nvSpPr>
              <p:cNvPr id="409" name="Ellipse 54">
                <a:extLst>
                  <a:ext uri="{FF2B5EF4-FFF2-40B4-BE49-F238E27FC236}">
                    <a16:creationId xmlns:a16="http://schemas.microsoft.com/office/drawing/2014/main" id="{6DB42DE6-C91E-8848-83C0-0A02DFFEF3F4}"/>
                  </a:ext>
                </a:extLst>
              </p:cNvPr>
              <p:cNvSpPr/>
              <p:nvPr/>
            </p:nvSpPr>
            <p:spPr>
              <a:xfrm>
                <a:off x="6444255" y="2204887"/>
                <a:ext cx="273944" cy="27507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44" name="ZoneTexte 55">
                <a:extLst>
                  <a:ext uri="{FF2B5EF4-FFF2-40B4-BE49-F238E27FC236}">
                    <a16:creationId xmlns:a16="http://schemas.microsoft.com/office/drawing/2014/main" id="{6404FF77-A591-1844-99FE-59FF5B91F3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2673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640" name="Groupe 42">
              <a:extLst>
                <a:ext uri="{FF2B5EF4-FFF2-40B4-BE49-F238E27FC236}">
                  <a16:creationId xmlns:a16="http://schemas.microsoft.com/office/drawing/2014/main" id="{2FC43AFC-9E36-BF45-9B9D-78046C4F60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2276872"/>
              <a:ext cx="371475" cy="769937"/>
              <a:chOff x="6400480" y="1899128"/>
              <a:chExt cx="372218" cy="769441"/>
            </a:xfrm>
          </p:grpSpPr>
          <p:sp>
            <p:nvSpPr>
              <p:cNvPr id="412" name="Ellipse 56">
                <a:extLst>
                  <a:ext uri="{FF2B5EF4-FFF2-40B4-BE49-F238E27FC236}">
                    <a16:creationId xmlns:a16="http://schemas.microsoft.com/office/drawing/2014/main" id="{879F0E40-529D-C54A-82F4-0AD4E52F43E5}"/>
                  </a:ext>
                </a:extLst>
              </p:cNvPr>
              <p:cNvSpPr/>
              <p:nvPr/>
            </p:nvSpPr>
            <p:spPr>
              <a:xfrm>
                <a:off x="6443417" y="2203266"/>
                <a:ext cx="276704" cy="27609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26642" name="ZoneTexte 57">
                <a:extLst>
                  <a:ext uri="{FF2B5EF4-FFF2-40B4-BE49-F238E27FC236}">
                    <a16:creationId xmlns:a16="http://schemas.microsoft.com/office/drawing/2014/main" id="{00EFBDA3-A6B6-D546-954E-C2489FF89B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480" y="1899128"/>
                <a:ext cx="37221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4400">
                    <a:solidFill>
                      <a:srgbClr val="FF0000"/>
                    </a:solidFill>
                    <a:cs typeface="Arial" panose="020B0604020202020204" pitchFamily="34" charset="0"/>
                  </a:rPr>
                  <a:t>-</a:t>
                </a:r>
              </a:p>
            </p:txBody>
          </p:sp>
        </p:grpSp>
      </p:grpSp>
      <p:sp>
        <p:nvSpPr>
          <p:cNvPr id="211" name="Rectangle 5">
            <a:extLst>
              <a:ext uri="{FF2B5EF4-FFF2-40B4-BE49-F238E27FC236}">
                <a16:creationId xmlns:a16="http://schemas.microsoft.com/office/drawing/2014/main" id="{B0E78E7E-C68C-E94A-B5BD-BBABBB3B0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620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Cell membrane composition : lipids, proteins … and polysaccharides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oneTexte 2">
            <a:extLst>
              <a:ext uri="{FF2B5EF4-FFF2-40B4-BE49-F238E27FC236}">
                <a16:creationId xmlns:a16="http://schemas.microsoft.com/office/drawing/2014/main" id="{E431CD64-5149-4347-BCA4-A0CD92160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572250"/>
            <a:ext cx="3600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Mager, Nat Chem (2011</a:t>
            </a:r>
            <a:r>
              <a:rPr lang="fr-FR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fr-FR" sz="1200">
                <a:solidFill>
                  <a:srgbClr val="0000FF"/>
                </a:solidFill>
                <a:latin typeface="Times New Roman" panose="02020603050405020304" pitchFamily="18" charset="0"/>
              </a:rPr>
              <a:t>3:582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D3F68AC8-292E-2E4A-9423-4E5D295DDBA1}"/>
              </a:ext>
            </a:extLst>
          </p:cNvPr>
          <p:cNvSpPr txBox="1"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2400" b="1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fr-FR" dirty="0" err="1"/>
              <a:t>Cell</a:t>
            </a:r>
            <a:r>
              <a:rPr lang="fr-FR" dirty="0"/>
              <a:t> membrane :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exploited</a:t>
            </a:r>
            <a:r>
              <a:rPr lang="fr-FR" dirty="0"/>
              <a:t> </a:t>
            </a:r>
            <a:r>
              <a:rPr lang="fr-FR" dirty="0" err="1"/>
              <a:t>portals</a:t>
            </a:r>
            <a:r>
              <a:rPr lang="fr-FR" dirty="0"/>
              <a:t> of entry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3F3A9D9-44BC-4340-96E0-F8AA39AD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966788"/>
            <a:ext cx="7470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fr-FR" altLang="fr-FR" sz="1800">
                <a:solidFill>
                  <a:srgbClr val="0000FF"/>
                </a:solidFill>
                <a:latin typeface="Calibri" panose="020F0502020204030204" pitchFamily="34" charset="0"/>
              </a:rPr>
              <a:t> Virus, bacteria</a:t>
            </a:r>
          </a:p>
          <a:p>
            <a:pPr>
              <a:buFontTx/>
              <a:buChar char="•"/>
            </a:pPr>
            <a:r>
              <a:rPr lang="fr-FR" altLang="fr-FR" sz="1800">
                <a:solidFill>
                  <a:srgbClr val="0000FF"/>
                </a:solidFill>
                <a:latin typeface="Calibri" panose="020F0502020204030204" pitchFamily="34" charset="0"/>
              </a:rPr>
              <a:t> Growth factors, homeoproteins, toxins</a:t>
            </a:r>
          </a:p>
          <a:p>
            <a:pPr>
              <a:buFontTx/>
              <a:buChar char="•"/>
            </a:pPr>
            <a:r>
              <a:rPr lang="fr-FR" altLang="fr-FR" sz="1800">
                <a:solidFill>
                  <a:srgbClr val="0000FF"/>
                </a:solidFill>
                <a:latin typeface="Calibri" panose="020F0502020204030204" pitchFamily="34" charset="0"/>
              </a:rPr>
              <a:t> Peptides (protein-transduction domains, cell-penetrating peptides …)</a:t>
            </a:r>
          </a:p>
        </p:txBody>
      </p:sp>
      <p:pic>
        <p:nvPicPr>
          <p:cNvPr id="28676" name="Image 15">
            <a:extLst>
              <a:ext uri="{FF2B5EF4-FFF2-40B4-BE49-F238E27FC236}">
                <a16:creationId xmlns:a16="http://schemas.microsoft.com/office/drawing/2014/main" id="{4EC74B1A-81D1-0A41-B3EF-B8086304F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t="4434" r="3163"/>
          <a:stretch>
            <a:fillRect/>
          </a:stretch>
        </p:blipFill>
        <p:spPr bwMode="auto">
          <a:xfrm>
            <a:off x="1331913" y="1989138"/>
            <a:ext cx="597693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1F54DD2-9C1B-A14C-9982-C8C3A9C4CF04}"/>
              </a:ext>
            </a:extLst>
          </p:cNvPr>
          <p:cNvSpPr txBox="1"/>
          <p:nvPr/>
        </p:nvSpPr>
        <p:spPr>
          <a:xfrm>
            <a:off x="7198746" y="2664477"/>
            <a:ext cx="17464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 dirty="0" err="1">
                <a:solidFill>
                  <a:schemeClr val="accent6"/>
                </a:solidFill>
                <a:latin typeface="Arial" charset="0"/>
                <a:ea typeface="ＭＳ Ｐゴシック" charset="0"/>
                <a:cs typeface="ＭＳ Ｐゴシック" charset="0"/>
              </a:rPr>
              <a:t>Viscous</a:t>
            </a:r>
            <a:r>
              <a:rPr lang="fr-FR" sz="1200" b="1" dirty="0">
                <a:solidFill>
                  <a:schemeClr val="accent6"/>
                </a:solidFill>
                <a:latin typeface="Arial" charset="0"/>
                <a:ea typeface="ＭＳ Ｐゴシック" charset="0"/>
                <a:cs typeface="ＭＳ Ｐゴシック" charset="0"/>
              </a:rPr>
              <a:t> gel-</a:t>
            </a:r>
            <a:r>
              <a:rPr lang="fr-FR" sz="1200" b="1" dirty="0" err="1">
                <a:solidFill>
                  <a:schemeClr val="accent6"/>
                </a:solidFill>
                <a:latin typeface="Arial" charset="0"/>
                <a:ea typeface="ＭＳ Ｐゴシック" charset="0"/>
                <a:cs typeface="ＭＳ Ｐゴシック" charset="0"/>
              </a:rPr>
              <a:t>like</a:t>
            </a:r>
            <a:r>
              <a:rPr lang="fr-FR" sz="1200" b="1" dirty="0">
                <a:solidFill>
                  <a:schemeClr val="accent6"/>
                </a:solidFill>
                <a:latin typeface="Arial" charset="0"/>
                <a:ea typeface="ＭＳ Ｐゴシック" charset="0"/>
                <a:cs typeface="ＭＳ Ｐゴシック" charset="0"/>
              </a:rPr>
              <a:t> layer</a:t>
            </a:r>
          </a:p>
          <a:p>
            <a:pPr>
              <a:defRPr/>
            </a:pPr>
            <a:r>
              <a:rPr lang="fr-FR" sz="1200" b="1" dirty="0">
                <a:solidFill>
                  <a:schemeClr val="accent6"/>
                </a:solidFill>
                <a:latin typeface="Arial" charset="0"/>
                <a:ea typeface="ＭＳ Ｐゴシック" charset="0"/>
                <a:cs typeface="ＭＳ Ｐゴシック" charset="0"/>
              </a:rPr>
              <a:t>Water and ions</a:t>
            </a:r>
          </a:p>
        </p:txBody>
      </p:sp>
      <p:sp>
        <p:nvSpPr>
          <p:cNvPr id="28678" name="Espace réservé du numéro de diapositive 2">
            <a:extLst>
              <a:ext uri="{FF2B5EF4-FFF2-40B4-BE49-F238E27FC236}">
                <a16:creationId xmlns:a16="http://schemas.microsoft.com/office/drawing/2014/main" id="{20A1CB1B-D69D-744F-AD71-DAC1C3B7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E18256-0415-DA45-AB16-19305233C081}" type="slidenum">
              <a:rPr lang="fr-FR" altLang="fr-FR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fr-FR" altLang="fr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46389</TotalTime>
  <Words>2051</Words>
  <Application>Microsoft Macintosh PowerPoint</Application>
  <PresentationFormat>Affichage à l'écran (4:3)</PresentationFormat>
  <Paragraphs>516</Paragraphs>
  <Slides>49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6" baseType="lpstr">
      <vt:lpstr>Arial</vt:lpstr>
      <vt:lpstr>Calibri</vt:lpstr>
      <vt:lpstr>Symbol</vt:lpstr>
      <vt:lpstr>Times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CNRS - ENS -SU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Sandrine Sagan</dc:creator>
  <cp:keywords/>
  <dc:description/>
  <cp:lastModifiedBy>AUTHORS</cp:lastModifiedBy>
  <cp:revision>1030</cp:revision>
  <dcterms:created xsi:type="dcterms:W3CDTF">2012-03-19T09:40:49Z</dcterms:created>
  <dcterms:modified xsi:type="dcterms:W3CDTF">2021-10-28T06:02:54Z</dcterms:modified>
  <cp:category/>
</cp:coreProperties>
</file>